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3" r:id="rId3"/>
    <p:sldId id="296" r:id="rId4"/>
    <p:sldId id="257" r:id="rId5"/>
    <p:sldId id="258" r:id="rId6"/>
    <p:sldId id="310" r:id="rId7"/>
    <p:sldId id="307" r:id="rId8"/>
    <p:sldId id="294" r:id="rId9"/>
    <p:sldId id="260" r:id="rId10"/>
    <p:sldId id="309" r:id="rId11"/>
    <p:sldId id="311" r:id="rId12"/>
    <p:sldId id="332" r:id="rId13"/>
    <p:sldId id="327" r:id="rId14"/>
    <p:sldId id="269" r:id="rId15"/>
    <p:sldId id="288" r:id="rId16"/>
    <p:sldId id="270" r:id="rId17"/>
    <p:sldId id="271" r:id="rId18"/>
    <p:sldId id="272" r:id="rId19"/>
    <p:sldId id="273" r:id="rId20"/>
    <p:sldId id="279" r:id="rId21"/>
    <p:sldId id="278" r:id="rId22"/>
    <p:sldId id="274" r:id="rId23"/>
    <p:sldId id="317" r:id="rId24"/>
    <p:sldId id="318" r:id="rId25"/>
    <p:sldId id="319" r:id="rId26"/>
    <p:sldId id="277" r:id="rId27"/>
    <p:sldId id="280" r:id="rId28"/>
    <p:sldId id="329" r:id="rId29"/>
    <p:sldId id="330" r:id="rId30"/>
    <p:sldId id="331" r:id="rId31"/>
    <p:sldId id="324" r:id="rId32"/>
    <p:sldId id="325" r:id="rId33"/>
    <p:sldId id="282" r:id="rId34"/>
    <p:sldId id="283" r:id="rId35"/>
    <p:sldId id="284" r:id="rId36"/>
    <p:sldId id="321" r:id="rId37"/>
    <p:sldId id="286" r:id="rId38"/>
    <p:sldId id="320" r:id="rId39"/>
    <p:sldId id="322" r:id="rId40"/>
    <p:sldId id="285" r:id="rId41"/>
    <p:sldId id="323" r:id="rId42"/>
    <p:sldId id="292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0000"/>
    <a:srgbClr val="8EB4E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F1A9DD96-1EDC-46CB-9AA3-654406A849A4}" type="datetimeFigureOut">
              <a:rPr lang="en-US" smtClean="0"/>
              <a:t>4/5/2015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1BDACE4-68FB-4C36-BF15-48566D02C6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5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CE9A35F-D445-48D5-83C8-3470141CF0BE}" type="datetimeFigureOut">
              <a:rPr lang="en-US" smtClean="0"/>
              <a:t>4/5/2015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0ABD38F-72E0-42D2-9548-88FEB370F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2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D38F-72E0-42D2-9548-88FEB370F3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D38F-72E0-42D2-9548-88FEB370F3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3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D38F-72E0-42D2-9548-88FEB370F3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7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D38F-72E0-42D2-9548-88FEB370F32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BD38F-72E0-42D2-9548-88FEB370F3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044C-C5A0-4BA5-BECB-F794C1A7E923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E85F-4B91-4B45-AAEF-E51B35A71C1C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0D41-335B-4A8D-A9C6-7271265938FA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A790-513E-460B-B797-C95E08E052FA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88F4-81B8-4BCD-B404-92FAB327A208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383C-98D7-43AB-BEDD-D65B4A3C2BE2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9CC5-B73F-4ECB-B419-6B6A79A32EFC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9F1D-C9AB-4E88-B713-B4980628C48F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0A14-49B9-4FF7-84E4-559067A407B2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15A4-59FB-418A-BD49-E08EF24800BB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39B6-A894-4640-B6D1-274994FCE48E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0D8B-C8F1-4F2B-8A45-662586042CEF}" type="datetime1">
              <a:rPr lang="en-US" smtClean="0"/>
              <a:t>4/5/2015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BB7C-427A-41F4-97C8-46847CE529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mazon.com/gp/search?ie=UTF8&amp;tag=genemanu-20&amp;keywords=Garmin%20GI-102A%20Indicato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mazon.com/gp/search?ie=UTF8&amp;tag=genemanu-20&amp;keywords=Garmin%20GI-102A%20Indic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050"/>
            <a:ext cx="3133725" cy="488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4495800" cy="1470025"/>
          </a:xfrm>
        </p:spPr>
        <p:txBody>
          <a:bodyPr/>
          <a:lstStyle/>
          <a:p>
            <a:r>
              <a:rPr lang="en-US" dirty="0" smtClean="0"/>
              <a:t>VOR</a:t>
            </a:r>
            <a:br>
              <a:rPr lang="en-US" dirty="0" smtClean="0"/>
            </a:b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190875" cy="500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52" y="1981200"/>
            <a:ext cx="311329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DME Receiver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809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953000"/>
            <a:ext cx="1447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137666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DME paired VOR frequency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3124200" y="3200400"/>
            <a:ext cx="76200" cy="19372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876300" y="3276600"/>
            <a:ext cx="342900" cy="1676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4648200"/>
            <a:ext cx="1066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Tuning / volume knob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7772400" y="3429000"/>
            <a:ext cx="152400" cy="1219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16002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Remoted frequency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10200" y="2246531"/>
            <a:ext cx="228600" cy="2680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24500" y="1523999"/>
            <a:ext cx="1905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DME receiver tuned frequency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6248400" y="2170330"/>
            <a:ext cx="228600" cy="34427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4876800"/>
            <a:ext cx="14859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Ground speed / time functions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172200" y="2667000"/>
            <a:ext cx="609600" cy="2209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6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DME Transmitter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20" name="Picture 4" descr="http://www.agat.by/en/files/2011/05/VOR_DME2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492649" cy="52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HALES 415 D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7" y="1576685"/>
            <a:ext cx="2130425" cy="22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revord.com/navaids/naimages/highres/hr_lam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1" y="3752849"/>
            <a:ext cx="3744839" cy="28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981200"/>
            <a:ext cx="146405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DME antenna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1341628" y="2350532"/>
            <a:ext cx="639572" cy="18404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8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armin GI-102A Indica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VOR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Tune the VOR frequency on the aircraft’s receiver</a:t>
            </a:r>
          </a:p>
          <a:p>
            <a:pPr algn="just"/>
            <a:r>
              <a:rPr lang="en-US" dirty="0" smtClean="0"/>
              <a:t>Morse code identifier – identify </a:t>
            </a:r>
            <a:r>
              <a:rPr lang="en-US" dirty="0"/>
              <a:t>the </a:t>
            </a:r>
            <a:r>
              <a:rPr lang="en-US" dirty="0" smtClean="0"/>
              <a:t>VOR and </a:t>
            </a:r>
            <a:r>
              <a:rPr lang="en-US" dirty="0"/>
              <a:t>keep </a:t>
            </a:r>
            <a:r>
              <a:rPr lang="en-US" dirty="0" smtClean="0"/>
              <a:t>the identifier on </a:t>
            </a:r>
            <a:r>
              <a:rPr lang="en-US" dirty="0"/>
              <a:t>in the </a:t>
            </a:r>
            <a:r>
              <a:rPr lang="en-US" dirty="0" smtClean="0"/>
              <a:t>background as you may have no other indication of station failure</a:t>
            </a:r>
            <a:endParaRPr lang="en-US" dirty="0"/>
          </a:p>
          <a:p>
            <a:pPr lvl="1" algn="just"/>
            <a:r>
              <a:rPr lang="en-US" dirty="0" smtClean="0"/>
              <a:t>DME coded identifier is transmitted once for every 3 or 4 times the VOR </a:t>
            </a:r>
            <a:r>
              <a:rPr lang="en-US" dirty="0"/>
              <a:t>identifier transmits. </a:t>
            </a:r>
            <a:r>
              <a:rPr lang="en-US" dirty="0" smtClean="0"/>
              <a:t>About once every 30 seconds.  DME identifier </a:t>
            </a:r>
            <a:r>
              <a:rPr lang="en-US" dirty="0"/>
              <a:t>is also </a:t>
            </a:r>
            <a:r>
              <a:rPr lang="en-US" dirty="0" smtClean="0"/>
              <a:t>higher-pitched </a:t>
            </a:r>
            <a:r>
              <a:rPr lang="en-US" dirty="0"/>
              <a:t>1350 Hz compared with 1020 Hz for a </a:t>
            </a:r>
            <a:r>
              <a:rPr lang="en-US" dirty="0" smtClean="0"/>
              <a:t>VOR.</a:t>
            </a:r>
          </a:p>
          <a:p>
            <a:pPr lvl="1" algn="just"/>
            <a:r>
              <a:rPr lang="en-US" dirty="0" smtClean="0"/>
              <a:t>Can also listen to DME identifier on the DME receiver in many cases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CDI is a </a:t>
            </a:r>
            <a:r>
              <a:rPr lang="en-US" sz="2000" dirty="0" smtClean="0"/>
              <a:t>navigation instrument </a:t>
            </a:r>
            <a:r>
              <a:rPr lang="en-US" sz="2000" dirty="0" smtClean="0"/>
              <a:t>– Keep it in the scan</a:t>
            </a:r>
          </a:p>
          <a:p>
            <a:r>
              <a:rPr lang="en-US" sz="2000" dirty="0" smtClean="0"/>
              <a:t>Set the OBS to the course</a:t>
            </a:r>
          </a:p>
          <a:p>
            <a:r>
              <a:rPr lang="en-US" sz="2000" dirty="0" smtClean="0"/>
              <a:t>Confirm there is no failure flag and that the needle does not have erratic indications</a:t>
            </a:r>
          </a:p>
          <a:p>
            <a:r>
              <a:rPr lang="en-US" sz="2000" dirty="0" smtClean="0"/>
              <a:t>Look at CDI for needle location and trend; BUT FLY THE ATTITUDE INDICATOR / DG – don’t chase the CDI</a:t>
            </a:r>
          </a:p>
          <a:p>
            <a:r>
              <a:rPr lang="en-US" sz="2000" dirty="0" smtClean="0"/>
              <a:t>Center the needle as early as practicable</a:t>
            </a:r>
          </a:p>
          <a:p>
            <a:r>
              <a:rPr lang="en-US" sz="2000" dirty="0" smtClean="0"/>
              <a:t>Initially steer desired radial +/- </a:t>
            </a:r>
            <a:r>
              <a:rPr lang="en-US" sz="2000" dirty="0"/>
              <a:t>wind </a:t>
            </a:r>
            <a:r>
              <a:rPr lang="en-US" sz="2000" dirty="0" smtClean="0"/>
              <a:t>correction</a:t>
            </a:r>
          </a:p>
          <a:p>
            <a:r>
              <a:rPr lang="en-US" sz="2000" dirty="0" smtClean="0"/>
              <a:t>Make corrections with gentle coordinated turns to reference headings on the DG using bracketing</a:t>
            </a:r>
          </a:p>
          <a:p>
            <a:r>
              <a:rPr lang="en-US" sz="2000" dirty="0" smtClean="0"/>
              <a:t>Make corrections early and often to avoid the need for large corrections – remember corrections become finer and finer as you get closer </a:t>
            </a:r>
            <a:r>
              <a:rPr lang="en-US" sz="2000" dirty="0" smtClean="0"/>
              <a:t>to the VOR due </a:t>
            </a:r>
            <a:r>
              <a:rPr lang="en-US" sz="2000" dirty="0" smtClean="0"/>
              <a:t>to the “funnel effect” of the signal and will have zone of confusion near the VOR</a:t>
            </a:r>
          </a:p>
        </p:txBody>
      </p:sp>
      <p:pic>
        <p:nvPicPr>
          <p:cNvPr id="4" name="Picture 6" descr="http://www.valavionics.com/productPages/cdi/GARMIN_GI_106A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4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Fly - IAF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Starting the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194175" cy="4648200"/>
          </a:xfrm>
        </p:spPr>
        <p:txBody>
          <a:bodyPr>
            <a:noAutofit/>
          </a:bodyPr>
          <a:lstStyle/>
          <a:p>
            <a:r>
              <a:rPr lang="en-US" sz="1700" dirty="0" smtClean="0"/>
              <a:t>Approach starts at the initial approach fix (IAF) – There can be several IAF’s – IAFS join at one or more common intermediate segments</a:t>
            </a:r>
          </a:p>
          <a:p>
            <a:r>
              <a:rPr lang="en-US" sz="1700" dirty="0" smtClean="0"/>
              <a:t>You will reach the IAF from a “feeder route” which can be a radar vector</a:t>
            </a:r>
          </a:p>
          <a:p>
            <a:r>
              <a:rPr lang="en-US" sz="1700" dirty="0" smtClean="0"/>
              <a:t>Must fly the entire procedure unless otherwise advised by ATC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95400" y="2647950"/>
            <a:ext cx="247650" cy="70485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76350" y="3429000"/>
            <a:ext cx="419100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  <a:alpha val="2588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Fly - IAF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Starting the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1981200"/>
            <a:ext cx="4651375" cy="4648200"/>
          </a:xfrm>
        </p:spPr>
        <p:txBody>
          <a:bodyPr>
            <a:noAutofit/>
          </a:bodyPr>
          <a:lstStyle/>
          <a:p>
            <a:r>
              <a:rPr lang="en-US" sz="1700" dirty="0"/>
              <a:t>IAF is where the initial approach segment begins. </a:t>
            </a:r>
          </a:p>
          <a:p>
            <a:pPr lvl="1"/>
            <a:r>
              <a:rPr lang="en-US" sz="1700" dirty="0"/>
              <a:t>Purpose is to align the aircraft with the intermediate or final approach segment</a:t>
            </a:r>
          </a:p>
          <a:p>
            <a:pPr lvl="1"/>
            <a:r>
              <a:rPr lang="en-US" sz="1700" dirty="0"/>
              <a:t>Accomplished by using a DME arc, a course reversal, such as a procedure turn or holding pattern, </a:t>
            </a:r>
            <a:r>
              <a:rPr lang="en-US" sz="1700" dirty="0" smtClean="0"/>
              <a:t>or straight in route</a:t>
            </a:r>
          </a:p>
          <a:p>
            <a:pPr lvl="1"/>
            <a:r>
              <a:rPr lang="en-US" sz="1800" dirty="0" smtClean="0"/>
              <a:t>IAF is usually a designated intersection, VOR, NDB, or DME fix</a:t>
            </a:r>
          </a:p>
          <a:p>
            <a:r>
              <a:rPr lang="en-US" sz="1800" dirty="0" smtClean="0"/>
              <a:t>IAF may be collocated with the intermediate fix of the instrument approach.  In that case there is no initial approach segment</a:t>
            </a:r>
          </a:p>
          <a:p>
            <a:r>
              <a:rPr lang="en-US" sz="1800" dirty="0" smtClean="0"/>
              <a:t>Segment usually ends at the intermediate approach segment or at an Intermediate Fix (IF)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66800" y="2162175"/>
            <a:ext cx="3248025" cy="103822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Fly – Intermediate Segment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Starting the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Intermediate </a:t>
            </a:r>
            <a:r>
              <a:rPr lang="en-US" dirty="0"/>
              <a:t>segment </a:t>
            </a:r>
            <a:r>
              <a:rPr lang="en-US" dirty="0" smtClean="0"/>
              <a:t>positions the </a:t>
            </a:r>
            <a:r>
              <a:rPr lang="en-US" dirty="0"/>
              <a:t>aircraft for the final descent to the </a:t>
            </a:r>
            <a:r>
              <a:rPr lang="en-US" dirty="0" smtClean="0"/>
              <a:t>airport</a:t>
            </a:r>
          </a:p>
          <a:p>
            <a:r>
              <a:rPr lang="en-US" dirty="0"/>
              <a:t>N</a:t>
            </a:r>
            <a:r>
              <a:rPr lang="en-US" dirty="0" smtClean="0"/>
              <a:t>ormally </a:t>
            </a:r>
            <a:r>
              <a:rPr lang="en-US" dirty="0"/>
              <a:t>aligned within </a:t>
            </a:r>
            <a:r>
              <a:rPr lang="en-US" dirty="0" smtClean="0"/>
              <a:t>30° of </a:t>
            </a:r>
            <a:r>
              <a:rPr lang="en-US" dirty="0"/>
              <a:t>the final approach </a:t>
            </a:r>
            <a:r>
              <a:rPr lang="en-US" dirty="0" smtClean="0"/>
              <a:t>course</a:t>
            </a:r>
          </a:p>
          <a:p>
            <a:r>
              <a:rPr lang="en-US" dirty="0" smtClean="0"/>
              <a:t>Segment begins when 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are </a:t>
            </a:r>
            <a:r>
              <a:rPr lang="en-US" dirty="0" smtClean="0"/>
              <a:t>proceeding inbound </a:t>
            </a:r>
            <a:r>
              <a:rPr lang="en-US" dirty="0"/>
              <a:t>to the FAF,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properly aligned with the </a:t>
            </a:r>
            <a:r>
              <a:rPr lang="en-US" dirty="0" smtClean="0"/>
              <a:t>final approach </a:t>
            </a:r>
            <a:r>
              <a:rPr lang="en-US" dirty="0"/>
              <a:t>course, and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located within the </a:t>
            </a:r>
            <a:r>
              <a:rPr lang="en-US" dirty="0" smtClean="0"/>
              <a:t>prescribed distance before the FAF</a:t>
            </a:r>
          </a:p>
          <a:p>
            <a:r>
              <a:rPr lang="en-US" dirty="0" smtClean="0"/>
              <a:t>May not be charted – </a:t>
            </a:r>
          </a:p>
          <a:p>
            <a:pPr lvl="1"/>
            <a:r>
              <a:rPr lang="en-US" dirty="0" smtClean="0"/>
              <a:t>Approach with a procedure turn is the most common example of an uncharted IF</a:t>
            </a:r>
          </a:p>
          <a:p>
            <a:pPr lvl="2"/>
            <a:r>
              <a:rPr lang="en-US" dirty="0" smtClean="0"/>
              <a:t>intermediate segment begins when you intercept the inbound course after completing the procedure turn</a:t>
            </a:r>
          </a:p>
          <a:p>
            <a:r>
              <a:rPr lang="en-US" dirty="0" smtClean="0"/>
              <a:t>Ends at beginning of Final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62150" y="5791200"/>
            <a:ext cx="2838450" cy="76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38325" y="3352800"/>
            <a:ext cx="428625" cy="1905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  <a:alpha val="2588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Fly – Final Segment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Starting the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 approach segment begins at a designated FAF, depicted as a Maltese cross (X) on the profile view, or at the point where the aircraft is established inbound on the final approach course</a:t>
            </a:r>
          </a:p>
          <a:p>
            <a:r>
              <a:rPr lang="en-US" dirty="0" smtClean="0"/>
              <a:t>Mandatory ATC report</a:t>
            </a:r>
          </a:p>
          <a:p>
            <a:pPr lvl="1"/>
            <a:r>
              <a:rPr lang="en-US" dirty="0" smtClean="0"/>
              <a:t>When leaving the FAF</a:t>
            </a:r>
          </a:p>
          <a:p>
            <a:pPr lvl="1"/>
            <a:r>
              <a:rPr lang="en-US" dirty="0" smtClean="0"/>
              <a:t>When you go missed in non-radar environment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95475" y="2362200"/>
            <a:ext cx="2905125" cy="3371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02516" y="3314700"/>
            <a:ext cx="350184" cy="38100"/>
          </a:xfrm>
          <a:prstGeom prst="line">
            <a:avLst/>
          </a:prstGeom>
          <a:ln w="76200">
            <a:solidFill>
              <a:srgbClr val="C00000">
                <a:alpha val="2588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Fly Approach Segments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324725" cy="419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2133600" y="2514600"/>
            <a:ext cx="4572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2200" y="220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Outer marker or other fix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Initial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Preflight – Plan the approach – Must be familiar with “all available information concerning a flight” prior to departure and FDC Notams</a:t>
            </a:r>
          </a:p>
          <a:p>
            <a:r>
              <a:rPr lang="en-US" sz="2300" dirty="0" smtClean="0"/>
              <a:t>Enroute – Get weather (ATIS, FSS information, etc.) to help determine likely approaches and review</a:t>
            </a:r>
          </a:p>
          <a:p>
            <a:r>
              <a:rPr lang="en-US" sz="2300" dirty="0" smtClean="0"/>
              <a:t>Calculate / review performance </a:t>
            </a:r>
            <a:r>
              <a:rPr lang="en-US" sz="2300" dirty="0"/>
              <a:t>data, approach speeds</a:t>
            </a:r>
            <a:r>
              <a:rPr lang="en-US" sz="2300" dirty="0" smtClean="0"/>
              <a:t>, and power settings – confirm aircraft and weather are appropriate for the ILS procedure for aircraft’s certified category or, if higher, the actual speed to be flown</a:t>
            </a:r>
            <a:endParaRPr lang="en-US" sz="2300" dirty="0"/>
          </a:p>
          <a:p>
            <a:r>
              <a:rPr lang="en-US" sz="2300" dirty="0" smtClean="0"/>
              <a:t>Set navigation / communication </a:t>
            </a:r>
            <a:r>
              <a:rPr lang="en-US" sz="2300" dirty="0"/>
              <a:t>and </a:t>
            </a:r>
            <a:r>
              <a:rPr lang="en-US" sz="2300" dirty="0" smtClean="0"/>
              <a:t>automation - The navigation equipment required for an approach is generally indicated by the title of the procedure and chart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76400"/>
            <a:ext cx="1683543" cy="5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900237" cy="19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VOR Approach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VOR RWY ## – Approach to a specific runway </a:t>
            </a:r>
            <a:endParaRPr lang="en-US" sz="2400" dirty="0" smtClean="0"/>
          </a:p>
          <a:p>
            <a:pPr lvl="1" algn="just"/>
            <a:r>
              <a:rPr lang="en-US" sz="2000" dirty="0" smtClean="0"/>
              <a:t>Aligned </a:t>
            </a:r>
            <a:r>
              <a:rPr lang="en-US" sz="2000" dirty="0" smtClean="0"/>
              <a:t>within </a:t>
            </a:r>
            <a:r>
              <a:rPr lang="en-US" sz="2000" dirty="0"/>
              <a:t>30° </a:t>
            </a:r>
            <a:r>
              <a:rPr lang="en-US" sz="2000" dirty="0" smtClean="0"/>
              <a:t>of the </a:t>
            </a:r>
            <a:r>
              <a:rPr lang="en-US" sz="2000" dirty="0"/>
              <a:t>runway </a:t>
            </a:r>
            <a:r>
              <a:rPr lang="en-US" sz="2000" dirty="0" smtClean="0"/>
              <a:t>heading</a:t>
            </a:r>
          </a:p>
          <a:p>
            <a:pPr lvl="1" algn="just"/>
            <a:r>
              <a:rPr lang="en-US" sz="2000" dirty="0" smtClean="0"/>
              <a:t>Crosses extended centerline of runway</a:t>
            </a:r>
          </a:p>
          <a:p>
            <a:pPr lvl="1" algn="just"/>
            <a:r>
              <a:rPr lang="en-US" sz="2000" dirty="0" smtClean="0"/>
              <a:t>Descent gradient &lt;400’ NM from FAF to TCH</a:t>
            </a:r>
            <a:endParaRPr lang="en-US" sz="2000" dirty="0"/>
          </a:p>
          <a:p>
            <a:pPr algn="just"/>
            <a:r>
              <a:rPr lang="en-US" sz="2400" dirty="0" smtClean="0"/>
              <a:t>VOR A – Letter approach </a:t>
            </a:r>
            <a:endParaRPr lang="en-US" sz="2400" dirty="0" smtClean="0"/>
          </a:p>
          <a:p>
            <a:pPr lvl="1" algn="just"/>
            <a:r>
              <a:rPr lang="en-US" sz="2000" dirty="0" smtClean="0"/>
              <a:t>Runway </a:t>
            </a:r>
            <a:r>
              <a:rPr lang="en-US" sz="2000" dirty="0" smtClean="0"/>
              <a:t>is </a:t>
            </a:r>
            <a:r>
              <a:rPr lang="en-US" sz="2000" dirty="0" smtClean="0"/>
              <a:t>more than 30° from the runway </a:t>
            </a:r>
            <a:r>
              <a:rPr lang="en-US" sz="2000" dirty="0" smtClean="0"/>
              <a:t>heading</a:t>
            </a:r>
          </a:p>
          <a:p>
            <a:pPr lvl="1" algn="just"/>
            <a:r>
              <a:rPr lang="en-US" sz="2000" dirty="0" smtClean="0"/>
              <a:t>Descent </a:t>
            </a:r>
            <a:r>
              <a:rPr lang="en-US" sz="2000" dirty="0"/>
              <a:t>gradient is &gt; 400’/nm from the FAF to the </a:t>
            </a:r>
            <a:r>
              <a:rPr lang="en-US" sz="2000" dirty="0" smtClean="0"/>
              <a:t>TCH </a:t>
            </a:r>
          </a:p>
          <a:p>
            <a:pPr lvl="1" algn="just"/>
            <a:r>
              <a:rPr lang="en-US" sz="2000" dirty="0" smtClean="0"/>
              <a:t>Obstacle prevents developing </a:t>
            </a:r>
            <a:r>
              <a:rPr lang="en-US" sz="2000" dirty="0"/>
              <a:t>straight in </a:t>
            </a:r>
            <a:r>
              <a:rPr lang="en-US" sz="2000" dirty="0" smtClean="0"/>
              <a:t>minimums</a:t>
            </a:r>
          </a:p>
          <a:p>
            <a:pPr lvl="1" algn="just"/>
            <a:r>
              <a:rPr lang="en-US" sz="2000" dirty="0" smtClean="0"/>
              <a:t>VOR Course doesn’t cross the runway’s extended centerline</a:t>
            </a:r>
            <a:endParaRPr lang="en-US" sz="2000" dirty="0"/>
          </a:p>
          <a:p>
            <a:pPr marL="457200" lvl="1" indent="0" algn="just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200275" cy="5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8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Initial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Review and </a:t>
            </a:r>
            <a:r>
              <a:rPr lang="en-US" sz="2300" dirty="0" smtClean="0"/>
              <a:t>brief </a:t>
            </a:r>
            <a:r>
              <a:rPr lang="en-US" sz="2300" dirty="0"/>
              <a:t>the </a:t>
            </a:r>
            <a:r>
              <a:rPr lang="en-US" sz="2300" dirty="0" smtClean="0"/>
              <a:t>approach – Don’t forget to brief the missed approach</a:t>
            </a:r>
          </a:p>
          <a:p>
            <a:pPr lvl="1"/>
            <a:r>
              <a:rPr lang="en-US" sz="1900" dirty="0" smtClean="0"/>
              <a:t>Commit to memory</a:t>
            </a:r>
          </a:p>
          <a:p>
            <a:pPr lvl="2"/>
            <a:r>
              <a:rPr lang="en-US" sz="1500" dirty="0" smtClean="0"/>
              <a:t>Altitude step downs</a:t>
            </a:r>
          </a:p>
          <a:p>
            <a:pPr lvl="2"/>
            <a:r>
              <a:rPr lang="en-US" sz="1500" dirty="0" smtClean="0"/>
              <a:t>MDA</a:t>
            </a:r>
          </a:p>
          <a:p>
            <a:pPr lvl="2"/>
            <a:r>
              <a:rPr lang="en-US" sz="1500" dirty="0" smtClean="0"/>
              <a:t>Time from FAF to MAP or DME</a:t>
            </a:r>
            <a:br>
              <a:rPr lang="en-US" sz="1500" dirty="0" smtClean="0"/>
            </a:br>
            <a:r>
              <a:rPr lang="en-US" sz="1500" dirty="0" smtClean="0"/>
              <a:t>Visibility minimums</a:t>
            </a:r>
          </a:p>
          <a:p>
            <a:pPr lvl="2"/>
            <a:r>
              <a:rPr lang="en-US" sz="1500" dirty="0" smtClean="0"/>
              <a:t>Missed approach procedure (at least initial steps)</a:t>
            </a:r>
          </a:p>
          <a:p>
            <a:r>
              <a:rPr lang="en-US" sz="2300" dirty="0" smtClean="0"/>
              <a:t>Begin reducing speed</a:t>
            </a:r>
          </a:p>
          <a:p>
            <a:r>
              <a:rPr lang="en-US" sz="2300" dirty="0" smtClean="0"/>
              <a:t>Obtain ASOS/ATIS/AWOS on comm 2 – listen in the background</a:t>
            </a:r>
          </a:p>
          <a:p>
            <a:r>
              <a:rPr lang="en-US" sz="2300" dirty="0" smtClean="0"/>
              <a:t>Note the time you cross the IAF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Complete briefing the approach</a:t>
            </a:r>
          </a:p>
          <a:p>
            <a:r>
              <a:rPr lang="en-US" dirty="0" smtClean="0"/>
              <a:t>Begin landing checklist – complete before final segment</a:t>
            </a:r>
          </a:p>
          <a:p>
            <a:r>
              <a:rPr lang="en-US" dirty="0" smtClean="0"/>
              <a:t>Reset comm and nav radios with required frequencies</a:t>
            </a:r>
          </a:p>
          <a:p>
            <a:r>
              <a:rPr lang="en-US" dirty="0" smtClean="0"/>
              <a:t>Comply with the clearance and approach</a:t>
            </a:r>
          </a:p>
          <a:p>
            <a:r>
              <a:rPr lang="en-US" dirty="0" smtClean="0"/>
              <a:t>Finish reducing power to approach settings (consider wind gusts, shear and turbulence)</a:t>
            </a:r>
          </a:p>
          <a:p>
            <a:r>
              <a:rPr lang="en-US" dirty="0" smtClean="0"/>
              <a:t>Configure aircraft for landing – Flaps</a:t>
            </a:r>
          </a:p>
          <a:p>
            <a:r>
              <a:rPr lang="en-US" dirty="0" smtClean="0"/>
              <a:t>Fuel related items set for landing (pumps, mixture, selectors)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3" y="3890665"/>
            <a:ext cx="5029201" cy="125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Segment -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Brief and review approach to assure you can execute it  - Complete before end of segment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515100" y="34671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10400" y="2971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Approach name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486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Frequencies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90600" y="50292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2743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VOR identifier and frequency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90600" y="34290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2209006" y="3505994"/>
            <a:ext cx="610394" cy="456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2971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Final approach course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2590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Runway length, Touchdown Zone elevation and airport elevation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009900" y="3695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Special notes – often important!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295400" y="4572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67600" y="4191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Missed approach information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rot="10800000" flipV="1">
            <a:off x="6934200" y="4514166"/>
            <a:ext cx="533400" cy="5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267200" y="5143500"/>
            <a:ext cx="9144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76800" y="563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Dark = pilot controlled lighting;</a:t>
            </a:r>
            <a:endParaRPr lang="en-US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V="1">
            <a:off x="1714500" y="4991100"/>
            <a:ext cx="8382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288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Minimums for use as an alternate –&gt; non-standard - - Can’t be used as a legal alternate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81000" y="3810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Takeoff minimums / procedures – non-standard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295400" y="4343400"/>
            <a:ext cx="685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43" y="2115087"/>
            <a:ext cx="4824412" cy="391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Segment -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Plan view – mentally run through the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876" y="6029325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Sector minimum safe altitude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5295900"/>
            <a:ext cx="913606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6248400"/>
            <a:ext cx="1090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Center of MSA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7606" y="5525294"/>
            <a:ext cx="90652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510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Distance and center identifier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47800" y="5181601"/>
            <a:ext cx="685800" cy="152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3348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IAF</a:t>
            </a:r>
            <a:r>
              <a:rPr lang="en-US" sz="1200" dirty="0" smtClean="0"/>
              <a:t> with no procedure turn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71575" y="3433466"/>
            <a:ext cx="1495425" cy="728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5626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Initial missed</a:t>
            </a:r>
          </a:p>
          <a:p>
            <a:r>
              <a:rPr lang="en-US" sz="1200" dirty="0" smtClean="0"/>
              <a:t>approach </a:t>
            </a:r>
          </a:p>
          <a:p>
            <a:r>
              <a:rPr lang="en-US" sz="1200" dirty="0" smtClean="0"/>
              <a:t>course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876800" y="4114801"/>
            <a:ext cx="533399" cy="1526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90663" y="221451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Altitude and heading for segment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962399" y="2362200"/>
            <a:ext cx="2895601" cy="13576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600200" y="3886200"/>
            <a:ext cx="6858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179080" y="3976301"/>
            <a:ext cx="1507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Obstruction (highest)</a:t>
            </a:r>
            <a:endParaRPr lang="en-US" sz="1200" dirty="0"/>
          </a:p>
        </p:txBody>
      </p:sp>
      <p:cxnSp>
        <p:nvCxnSpPr>
          <p:cNvPr id="75" name="Straight Arrow Connector 74"/>
          <p:cNvCxnSpPr>
            <a:stCxn id="73" idx="1"/>
          </p:cNvCxnSpPr>
          <p:nvPr/>
        </p:nvCxnSpPr>
        <p:spPr>
          <a:xfrm flipH="1">
            <a:off x="5562600" y="4114801"/>
            <a:ext cx="1616480" cy="380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6200" y="41411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Mileage to intersection from the nav aid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7056701" y="304465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Missed approach frequency information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7086601" y="480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Missed approach hold DME point</a:t>
            </a:r>
            <a:endParaRPr lang="en-US" sz="1200" dirty="0"/>
          </a:p>
        </p:txBody>
      </p:sp>
      <p:cxnSp>
        <p:nvCxnSpPr>
          <p:cNvPr id="93" name="Straight Arrow Connector 92"/>
          <p:cNvCxnSpPr>
            <a:stCxn id="91" idx="1"/>
          </p:cNvCxnSpPr>
          <p:nvPr/>
        </p:nvCxnSpPr>
        <p:spPr>
          <a:xfrm flipH="1" flipV="1">
            <a:off x="4724401" y="4343400"/>
            <a:ext cx="2362200" cy="688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086600" y="541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Holding course – in and outbound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stCxn id="87" idx="1"/>
          </p:cNvCxnSpPr>
          <p:nvPr/>
        </p:nvCxnSpPr>
        <p:spPr>
          <a:xfrm flipH="1" flipV="1">
            <a:off x="6599501" y="3155349"/>
            <a:ext cx="457200" cy="12013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6" idx="1"/>
          </p:cNvCxnSpPr>
          <p:nvPr/>
        </p:nvCxnSpPr>
        <p:spPr>
          <a:xfrm flipH="1" flipV="1">
            <a:off x="4648200" y="4391799"/>
            <a:ext cx="2438400" cy="12492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624" y="2426301"/>
            <a:ext cx="94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Feeder route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00111" y="2590800"/>
            <a:ext cx="1233489" cy="1129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28682"/>
          <p:cNvSpPr txBox="1"/>
          <p:nvPr/>
        </p:nvSpPr>
        <p:spPr>
          <a:xfrm>
            <a:off x="2286000" y="2115087"/>
            <a:ext cx="78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DME to VOR</a:t>
            </a:r>
            <a:endParaRPr lang="en-US" sz="1200" dirty="0"/>
          </a:p>
        </p:txBody>
      </p:sp>
      <p:cxnSp>
        <p:nvCxnSpPr>
          <p:cNvPr id="28685" name="Straight Arrow Connector 28684"/>
          <p:cNvCxnSpPr/>
          <p:nvPr/>
        </p:nvCxnSpPr>
        <p:spPr>
          <a:xfrm>
            <a:off x="2819400" y="2214518"/>
            <a:ext cx="762000" cy="144308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676867"/>
            <a:ext cx="4620036" cy="196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Segment -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Profile view – mentally run through the 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08743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Graphical missed approach information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91193" y="2438400"/>
            <a:ext cx="123932" cy="2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48200" y="4010799"/>
            <a:ext cx="2819400" cy="180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3962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Aircraft category </a:t>
            </a:r>
          </a:p>
          <a:p>
            <a:r>
              <a:rPr lang="en-US" sz="1200" dirty="0" smtClean="0"/>
              <a:t>A &lt;= 90</a:t>
            </a:r>
          </a:p>
          <a:p>
            <a:r>
              <a:rPr lang="en-US" sz="1200" dirty="0" smtClean="0"/>
              <a:t>B &lt; 121</a:t>
            </a:r>
          </a:p>
          <a:p>
            <a:r>
              <a:rPr lang="en-US" sz="1200" dirty="0" smtClean="0"/>
              <a:t>C &lt; 141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0512" y="465995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Minimums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66800" y="4495801"/>
            <a:ext cx="838200" cy="302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0600" y="4208249"/>
            <a:ext cx="914400" cy="590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439400" y="6019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62618" y="5090384"/>
            <a:ext cx="1484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Mileage to threshold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810001" y="3914001"/>
            <a:ext cx="457199" cy="119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10400" y="3733800"/>
            <a:ext cx="67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Runway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4495800" y="38723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2133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Minimum altitude you can descend to inbound to intercept</a:t>
            </a: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14400" y="30480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4800" y="3352800"/>
            <a:ext cx="1155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Inbound course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 flipV="1">
            <a:off x="1460181" y="3352800"/>
            <a:ext cx="1206819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34200" y="3048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Non-precision FAF (point to begin MAP timing)</a:t>
            </a:r>
            <a:endParaRPr lang="en-US" sz="1200" dirty="0"/>
          </a:p>
        </p:txBody>
      </p:sp>
      <p:cxnSp>
        <p:nvCxnSpPr>
          <p:cNvPr id="63" name="Straight Arrow Connector 62"/>
          <p:cNvCxnSpPr>
            <a:stCxn id="61" idx="1"/>
          </p:cNvCxnSpPr>
          <p:nvPr/>
        </p:nvCxnSpPr>
        <p:spPr>
          <a:xfrm flipH="1">
            <a:off x="3352800" y="3278833"/>
            <a:ext cx="3581400" cy="1893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0512" y="3914001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 procedure turn authorized note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19200" y="3733800"/>
            <a:ext cx="685800" cy="33595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77123" y="5318732"/>
            <a:ext cx="1290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lighting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410200" y="4638332"/>
            <a:ext cx="914400" cy="729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2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Non-DME Off Airport VOR</a:t>
            </a:r>
            <a:br>
              <a:rPr lang="en-US" dirty="0" smtClean="0"/>
            </a:br>
            <a:r>
              <a:rPr lang="en-US" dirty="0" smtClean="0"/>
              <a:t>Profile Briefing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4293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20390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Procedure turn limiting note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7239000" y="2362200"/>
            <a:ext cx="304800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1676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Outbound course to procedure turn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72200" y="1905000"/>
            <a:ext cx="152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Graphical missed approach information 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1752600"/>
            <a:ext cx="152400" cy="385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48575" y="3048000"/>
            <a:ext cx="126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Minimum altitude once you cross the VOR outbound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543800" y="3200400"/>
            <a:ext cx="228600" cy="121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60019" y="4191000"/>
            <a:ext cx="1155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Inbound course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6477000" y="3581400"/>
            <a:ext cx="1283019" cy="74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0" y="5257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Minimums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95600" y="4572000"/>
            <a:ext cx="533400" cy="824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95600" y="4876800"/>
            <a:ext cx="533400" cy="519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43600" y="5257800"/>
            <a:ext cx="1888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Minimum segment altitude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H="1" flipV="1">
            <a:off x="5867400" y="3878997"/>
            <a:ext cx="1020625" cy="1378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5249049"/>
            <a:ext cx="1465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MAP DME from VOR</a:t>
            </a:r>
            <a:endParaRPr lang="en-US" sz="1200" dirty="0"/>
          </a:p>
        </p:txBody>
      </p:sp>
      <p:cxnSp>
        <p:nvCxnSpPr>
          <p:cNvPr id="4096" name="Straight Arrow Connector 4095"/>
          <p:cNvCxnSpPr>
            <a:stCxn id="30" idx="0"/>
          </p:cNvCxnSpPr>
          <p:nvPr/>
        </p:nvCxnSpPr>
        <p:spPr>
          <a:xfrm flipV="1">
            <a:off x="4847661" y="3581401"/>
            <a:ext cx="181539" cy="166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95787" y="576039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Non-precision FAF (point to begin MAP timing)</a:t>
            </a:r>
            <a:endParaRPr lang="en-US" sz="1200" dirty="0"/>
          </a:p>
        </p:txBody>
      </p:sp>
      <p:cxnSp>
        <p:nvCxnSpPr>
          <p:cNvPr id="4099" name="Straight Arrow Connector 4098"/>
          <p:cNvCxnSpPr>
            <a:stCxn id="34" idx="0"/>
          </p:cNvCxnSpPr>
          <p:nvPr/>
        </p:nvCxnSpPr>
        <p:spPr>
          <a:xfrm flipV="1">
            <a:off x="5500687" y="3810000"/>
            <a:ext cx="0" cy="195039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29575" y="5136549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Aircraft category </a:t>
            </a:r>
          </a:p>
          <a:p>
            <a:r>
              <a:rPr lang="en-US" sz="1200" dirty="0" smtClean="0"/>
              <a:t>A &lt;= 90</a:t>
            </a:r>
          </a:p>
          <a:p>
            <a:r>
              <a:rPr lang="en-US" sz="1200" dirty="0" smtClean="0"/>
              <a:t>B &lt; 121</a:t>
            </a:r>
          </a:p>
          <a:p>
            <a:r>
              <a:rPr lang="en-US" sz="1200" dirty="0" smtClean="0"/>
              <a:t>C &lt; 141</a:t>
            </a:r>
            <a:endParaRPr lang="en-US" sz="1200" dirty="0"/>
          </a:p>
        </p:txBody>
      </p:sp>
      <p:cxnSp>
        <p:nvCxnSpPr>
          <p:cNvPr id="4101" name="Straight Arrow Connector 4100"/>
          <p:cNvCxnSpPr/>
          <p:nvPr/>
        </p:nvCxnSpPr>
        <p:spPr>
          <a:xfrm flipH="1" flipV="1">
            <a:off x="7391400" y="4329499"/>
            <a:ext cx="762000" cy="92830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3687976"/>
            <a:ext cx="67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Runway</a:t>
            </a:r>
            <a:endParaRPr lang="en-US" sz="1200" dirty="0"/>
          </a:p>
        </p:txBody>
      </p:sp>
      <p:cxnSp>
        <p:nvCxnSpPr>
          <p:cNvPr id="4103" name="Straight Arrow Connector 4102"/>
          <p:cNvCxnSpPr>
            <a:stCxn id="40" idx="3"/>
          </p:cNvCxnSpPr>
          <p:nvPr/>
        </p:nvCxnSpPr>
        <p:spPr>
          <a:xfrm>
            <a:off x="980754" y="3826476"/>
            <a:ext cx="3453133" cy="21212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4103"/>
          <p:cNvSpPr txBox="1"/>
          <p:nvPr/>
        </p:nvSpPr>
        <p:spPr>
          <a:xfrm>
            <a:off x="457200" y="552604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Missed Approach Timing Information </a:t>
            </a:r>
          </a:p>
        </p:txBody>
      </p:sp>
      <p:cxnSp>
        <p:nvCxnSpPr>
          <p:cNvPr id="4106" name="Straight Arrow Connector 4105"/>
          <p:cNvCxnSpPr/>
          <p:nvPr/>
        </p:nvCxnSpPr>
        <p:spPr>
          <a:xfrm flipV="1">
            <a:off x="533400" y="4793650"/>
            <a:ext cx="762000" cy="85073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1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lighting</a:t>
            </a:r>
            <a:endParaRPr lang="en-US" sz="1200" dirty="0"/>
          </a:p>
        </p:txBody>
      </p:sp>
      <p:cxnSp>
        <p:nvCxnSpPr>
          <p:cNvPr id="4109" name="Straight Arrow Connector 4108"/>
          <p:cNvCxnSpPr/>
          <p:nvPr/>
        </p:nvCxnSpPr>
        <p:spPr>
          <a:xfrm>
            <a:off x="685801" y="4191000"/>
            <a:ext cx="609599" cy="124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09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44454"/>
            <a:ext cx="3167062" cy="272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2286000"/>
            <a:ext cx="21145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Segment - 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Missed Approach Timing Information (if ground speed information is unavailable)</a:t>
            </a:r>
          </a:p>
          <a:p>
            <a:pPr lvl="1"/>
            <a:r>
              <a:rPr lang="en-US" dirty="0" smtClean="0"/>
              <a:t>Add tailwind to airspeed (</a:t>
            </a:r>
            <a:r>
              <a:rPr lang="en-US" dirty="0"/>
              <a:t>1/2 wind speed for quartering winds)</a:t>
            </a:r>
            <a:endParaRPr lang="en-US" dirty="0" smtClean="0"/>
          </a:p>
          <a:p>
            <a:pPr lvl="1"/>
            <a:r>
              <a:rPr lang="en-US" dirty="0" smtClean="0"/>
              <a:t>Subtract headwind from airspeed (1/2 wind speed for quartering winds)</a:t>
            </a:r>
          </a:p>
          <a:p>
            <a:r>
              <a:rPr lang="en-US" dirty="0" smtClean="0"/>
              <a:t>Time even if DME is available as a back-up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86000"/>
            <a:ext cx="4914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676400" y="2514600"/>
            <a:ext cx="31242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10200" y="2667000"/>
            <a:ext cx="6096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00600" y="2514600"/>
            <a:ext cx="1447800" cy="304800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Fly – The Initial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724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Radios tuned to VOR to 117.1  </a:t>
            </a:r>
          </a:p>
          <a:p>
            <a:r>
              <a:rPr lang="en-US" sz="2000" dirty="0" smtClean="0"/>
              <a:t>Confirm Morse code and leave on in the background</a:t>
            </a:r>
          </a:p>
          <a:p>
            <a:r>
              <a:rPr lang="en-US" sz="2000" dirty="0" smtClean="0"/>
              <a:t>Reduce </a:t>
            </a:r>
            <a:r>
              <a:rPr lang="en-US" sz="2000" dirty="0"/>
              <a:t>power to </a:t>
            </a:r>
            <a:r>
              <a:rPr lang="en-US" sz="2000" dirty="0" smtClean="0"/>
              <a:t>approach setting </a:t>
            </a:r>
          </a:p>
          <a:p>
            <a:r>
              <a:rPr lang="en-US" sz="2000" dirty="0" smtClean="0"/>
              <a:t>Cross over the BUHOL at 3,000 feet</a:t>
            </a:r>
          </a:p>
          <a:p>
            <a:r>
              <a:rPr lang="en-US" sz="2000" dirty="0"/>
              <a:t>As the </a:t>
            </a:r>
            <a:r>
              <a:rPr lang="en-US" sz="2000" dirty="0" smtClean="0"/>
              <a:t>VOR needle </a:t>
            </a:r>
            <a:r>
              <a:rPr lang="en-US" sz="2000" dirty="0"/>
              <a:t>begins to move note the rate of movement to </a:t>
            </a:r>
            <a:r>
              <a:rPr lang="en-US" sz="2000" dirty="0" smtClean="0"/>
              <a:t>center the needle on the inbound course on HUB (080°) – determine heading to hold with the wind correction angle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VOR Procedures</a:t>
            </a:r>
            <a:br>
              <a:rPr lang="en-US" dirty="0" smtClean="0"/>
            </a:br>
            <a:r>
              <a:rPr lang="en-US" dirty="0" smtClean="0"/>
              <a:t>Off-Airport 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Off-airport VOR is often the FAF and may also be the IAF</a:t>
            </a:r>
          </a:p>
          <a:p>
            <a:r>
              <a:rPr lang="en-US" dirty="0" smtClean="0"/>
              <a:t>For procedure turn go 1 to 2 minutes outbound before beginning the procedure turn – may need more time depending on the winds, etc.</a:t>
            </a:r>
          </a:p>
          <a:p>
            <a:r>
              <a:rPr lang="en-US" dirty="0" smtClean="0"/>
              <a:t>Missed approach point (MAP) may be determined from VOR FAF by time, DME, or another navaid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61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VOR Procedures</a:t>
            </a:r>
            <a:br>
              <a:rPr lang="en-US" dirty="0" smtClean="0"/>
            </a:br>
            <a:r>
              <a:rPr lang="en-US" dirty="0" smtClean="0"/>
              <a:t>On-Airport 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can tell VOR is on the airport from the approach chart profile view</a:t>
            </a:r>
          </a:p>
          <a:p>
            <a:r>
              <a:rPr lang="en-US" dirty="0" smtClean="0"/>
              <a:t>Generally an on airport VOR approach will have no depicted final approach fix.  In which case, the final approach segment begins at the final approach point (FAP).</a:t>
            </a:r>
          </a:p>
          <a:p>
            <a:r>
              <a:rPr lang="en-US" dirty="0" smtClean="0"/>
              <a:t>The FAP is the point where you are established in-bound on the final approach course from the procedure turn/radar vector and can begin the final approach descent</a:t>
            </a:r>
          </a:p>
          <a:p>
            <a:r>
              <a:rPr lang="en-US" dirty="0" smtClean="0"/>
              <a:t>For a procedure turn fly out 3 to 4 minutes before the procedure turn to assure adequate distance to become established inbound</a:t>
            </a:r>
          </a:p>
          <a:p>
            <a:r>
              <a:rPr lang="en-US" dirty="0" smtClean="0"/>
              <a:t>VOR is the MAP – when TO/FROM flag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VOR Approach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VOR is short for VHF Omni-directional radio </a:t>
            </a:r>
            <a:r>
              <a:rPr lang="en-US" sz="2000" dirty="0" smtClean="0"/>
              <a:t>range</a:t>
            </a:r>
          </a:p>
          <a:p>
            <a:pPr algn="just"/>
            <a:r>
              <a:rPr lang="en-US" sz="2000" dirty="0" smtClean="0"/>
              <a:t>VOR </a:t>
            </a:r>
            <a:r>
              <a:rPr lang="en-US" sz="2000" dirty="0"/>
              <a:t>DME – Operable DME required to use the approach</a:t>
            </a:r>
          </a:p>
          <a:p>
            <a:pPr algn="just"/>
            <a:r>
              <a:rPr lang="en-US" sz="2000" dirty="0"/>
              <a:t>DME Arc – Arc must be &gt;7 NM from the airport</a:t>
            </a:r>
          </a:p>
          <a:p>
            <a:pPr algn="just"/>
            <a:r>
              <a:rPr lang="en-US" sz="2000" dirty="0"/>
              <a:t>TACAN - Military tactical air navigation (TACAN) equipment. When installed with a VOR, it is known as a VORTAC</a:t>
            </a:r>
          </a:p>
          <a:p>
            <a:pPr algn="just"/>
            <a:r>
              <a:rPr lang="en-US" sz="2000" dirty="0" smtClean="0"/>
              <a:t>Phantom </a:t>
            </a:r>
            <a:r>
              <a:rPr lang="en-US" sz="2000" dirty="0" smtClean="0"/>
              <a:t>or Ghost VOR – Occurs when a TACAN is not frequency paired with a VOR, but the frequency is presented to enable DME tuning – </a:t>
            </a:r>
            <a:r>
              <a:rPr lang="en-US" sz="2000" dirty="0" smtClean="0"/>
              <a:t>e.g., </a:t>
            </a:r>
            <a:r>
              <a:rPr lang="en-US" sz="2000" dirty="0" smtClean="0"/>
              <a:t>Ellington ILS 17R EFD TAC 31 is on frequency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/>
              <a:t>109.4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000" dirty="0" smtClean="0"/>
              <a:t>VOT </a:t>
            </a:r>
            <a:r>
              <a:rPr lang="en-US" sz="2000" dirty="0"/>
              <a:t>- A VOT is a low-power </a:t>
            </a:r>
            <a:r>
              <a:rPr lang="en-US" sz="2000" dirty="0" smtClean="0"/>
              <a:t>VOR station that transmits </a:t>
            </a:r>
            <a:r>
              <a:rPr lang="en-US" sz="2000" dirty="0"/>
              <a:t>only </a:t>
            </a:r>
            <a:r>
              <a:rPr lang="en-US" sz="2000" dirty="0" smtClean="0"/>
              <a:t>the </a:t>
            </a:r>
            <a:r>
              <a:rPr lang="en-US" sz="2000" dirty="0"/>
              <a:t>360° </a:t>
            </a:r>
            <a:r>
              <a:rPr lang="en-US" sz="2000" dirty="0" smtClean="0"/>
              <a:t>radial to use as a VOR receiver </a:t>
            </a:r>
            <a:r>
              <a:rPr lang="en-US" sz="2000" dirty="0" smtClean="0"/>
              <a:t>check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4038600" cy="129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258050" y="5257800"/>
            <a:ext cx="1219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1849110" cy="11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04800" y="5181600"/>
            <a:ext cx="533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4800" y="28956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" y="2895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477250" y="3657600"/>
            <a:ext cx="0" cy="137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953000" y="5029200"/>
            <a:ext cx="3524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/>
          <p:nvPr/>
        </p:nvCxnSpPr>
        <p:spPr>
          <a:xfrm flipH="1">
            <a:off x="4343400" y="50292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304800" y="5187434"/>
            <a:ext cx="79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Vortac</a:t>
            </a:r>
            <a:endParaRPr lang="en-US" dirty="0"/>
          </a:p>
        </p:txBody>
      </p:sp>
      <p:sp>
        <p:nvSpPr>
          <p:cNvPr id="2055" name="TextBox 2054"/>
          <p:cNvSpPr txBox="1"/>
          <p:nvPr/>
        </p:nvSpPr>
        <p:spPr>
          <a:xfrm>
            <a:off x="5638800" y="4736068"/>
            <a:ext cx="71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Tacan</a:t>
            </a:r>
            <a:endParaRPr lang="en-US" dirty="0"/>
          </a:p>
        </p:txBody>
      </p:sp>
      <p:sp>
        <p:nvSpPr>
          <p:cNvPr id="2057" name="TextBox 2056"/>
          <p:cNvSpPr txBox="1"/>
          <p:nvPr/>
        </p:nvSpPr>
        <p:spPr>
          <a:xfrm>
            <a:off x="7924800" y="5562600"/>
            <a:ext cx="73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0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VOR Procedures</a:t>
            </a:r>
            <a:br>
              <a:rPr lang="en-US" dirty="0" smtClean="0"/>
            </a:br>
            <a:r>
              <a:rPr lang="en-US" dirty="0" smtClean="0"/>
              <a:t>VOR DME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Flown the same as other VOR approaches except that DME can be used for various fixes including:</a:t>
            </a:r>
          </a:p>
          <a:p>
            <a:pPr lvl="1"/>
            <a:r>
              <a:rPr lang="en-US" dirty="0" smtClean="0"/>
              <a:t>IAF</a:t>
            </a:r>
          </a:p>
          <a:p>
            <a:pPr lvl="1"/>
            <a:r>
              <a:rPr lang="en-US" dirty="0" smtClean="0"/>
              <a:t>FAF</a:t>
            </a:r>
          </a:p>
          <a:p>
            <a:pPr lvl="1"/>
            <a:r>
              <a:rPr lang="en-US" dirty="0" smtClean="0"/>
              <a:t>MAP</a:t>
            </a:r>
          </a:p>
          <a:p>
            <a:pPr lvl="1"/>
            <a:r>
              <a:rPr lang="en-US" dirty="0" smtClean="0"/>
              <a:t>Procedure turn limits</a:t>
            </a:r>
          </a:p>
          <a:p>
            <a:pPr lvl="1"/>
            <a:r>
              <a:rPr lang="en-US" dirty="0" smtClean="0"/>
              <a:t>Step down altitudes</a:t>
            </a:r>
          </a:p>
          <a:p>
            <a:pPr lvl="1"/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2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IAF With Course Reversal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Radios tuned to VOR to </a:t>
            </a:r>
            <a:r>
              <a:rPr lang="en-US" dirty="0" smtClean="0"/>
              <a:t>116.4  </a:t>
            </a:r>
            <a:endParaRPr lang="en-US" dirty="0"/>
          </a:p>
          <a:p>
            <a:r>
              <a:rPr lang="en-US" dirty="0"/>
              <a:t>Confirm Morse code and leave on in the background</a:t>
            </a:r>
          </a:p>
          <a:p>
            <a:r>
              <a:rPr lang="en-US" dirty="0"/>
              <a:t>Reduce power to approach setting </a:t>
            </a:r>
          </a:p>
          <a:p>
            <a:r>
              <a:rPr lang="en-US" dirty="0"/>
              <a:t>Cross over the </a:t>
            </a:r>
            <a:r>
              <a:rPr lang="en-US" dirty="0" smtClean="0"/>
              <a:t>VOR </a:t>
            </a:r>
            <a:r>
              <a:rPr lang="en-US" dirty="0"/>
              <a:t>at </a:t>
            </a:r>
            <a:r>
              <a:rPr lang="en-US" dirty="0" smtClean="0"/>
              <a:t>2,000 feet or higher. </a:t>
            </a:r>
          </a:p>
          <a:p>
            <a:r>
              <a:rPr lang="en-US" dirty="0" smtClean="0"/>
              <a:t>As you pass the </a:t>
            </a:r>
            <a:r>
              <a:rPr lang="en-US" dirty="0"/>
              <a:t>VOR </a:t>
            </a:r>
            <a:r>
              <a:rPr lang="en-US" dirty="0" smtClean="0"/>
              <a:t>turn north to intercept the outbound procedure turn (357 radial). </a:t>
            </a:r>
            <a:r>
              <a:rPr lang="en-US" dirty="0"/>
              <a:t>Past the VOR descend to 2000.</a:t>
            </a:r>
            <a:endParaRPr lang="en-US" dirty="0" smtClean="0"/>
          </a:p>
          <a:p>
            <a:r>
              <a:rPr lang="en-US" dirty="0" smtClean="0"/>
              <a:t>After 1 to 2 minutes turn left to 312° for 1 minute</a:t>
            </a:r>
          </a:p>
          <a:p>
            <a:r>
              <a:rPr lang="en-US" dirty="0" smtClean="0"/>
              <a:t>Then right turn to 132° after 1 minute</a:t>
            </a:r>
          </a:p>
          <a:p>
            <a:r>
              <a:rPr lang="en-US" dirty="0" smtClean="0"/>
              <a:t>Then intercept inbound course based on CDI to 177°</a:t>
            </a:r>
          </a:p>
          <a:p>
            <a:r>
              <a:rPr lang="en-US" dirty="0" smtClean="0"/>
              <a:t>Once established inbound you are in the intermediate segment and can descend to 1400’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133725" cy="488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73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IAF With DME Arc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Radios tuned to VOR to </a:t>
            </a:r>
            <a:r>
              <a:rPr lang="en-US" sz="1400" dirty="0" smtClean="0"/>
              <a:t>109.4 (although this is a ghost VOR it will give you DME)  </a:t>
            </a:r>
            <a:endParaRPr lang="en-US" sz="1400" dirty="0"/>
          </a:p>
          <a:p>
            <a:r>
              <a:rPr lang="en-US" sz="1400" dirty="0"/>
              <a:t>Confirm Morse code and leave on in the background</a:t>
            </a:r>
          </a:p>
          <a:p>
            <a:r>
              <a:rPr lang="en-US" sz="1400" dirty="0" smtClean="0"/>
              <a:t>Intercept the DME arc (lead your turn to avoid overshooting the arc) at the IAF Entime intersection and then follow the arc – place your left wing-tip towards the VOR – watch your DME to stay within approx . 1 mile</a:t>
            </a:r>
          </a:p>
          <a:p>
            <a:r>
              <a:rPr lang="en-US" sz="1400" dirty="0" smtClean="0"/>
              <a:t>Minimum arc altitude is 2000’</a:t>
            </a:r>
          </a:p>
          <a:p>
            <a:r>
              <a:rPr lang="en-US" sz="1400" dirty="0" smtClean="0"/>
              <a:t>On an actual VOR your heading will be about 90 degrees from the radial your on +/- wind correction</a:t>
            </a:r>
          </a:p>
          <a:p>
            <a:r>
              <a:rPr lang="en-US" sz="1400" dirty="0" smtClean="0"/>
              <a:t>When you get to the lead radial begin your turn into the inbound VOR course (although this approach is a localizer)</a:t>
            </a:r>
          </a:p>
          <a:p>
            <a:r>
              <a:rPr lang="en-US" sz="1400" dirty="0" smtClean="0"/>
              <a:t>Reduce </a:t>
            </a:r>
            <a:r>
              <a:rPr lang="en-US" sz="1400" dirty="0"/>
              <a:t>power to approach setting </a:t>
            </a:r>
          </a:p>
          <a:p>
            <a:r>
              <a:rPr lang="en-US" sz="1400" dirty="0" smtClean="0"/>
              <a:t>Intercept inbound course based on CDI to 174°</a:t>
            </a:r>
          </a:p>
          <a:p>
            <a:r>
              <a:rPr lang="en-US" sz="1400" dirty="0" smtClean="0"/>
              <a:t>Once established inbound the procedures are the same as other localizer approaches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8460"/>
            <a:ext cx="3581400" cy="55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94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Fly – The Intermediate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4648200" cy="5029200"/>
          </a:xfrm>
        </p:spPr>
        <p:txBody>
          <a:bodyPr>
            <a:noAutofit/>
          </a:bodyPr>
          <a:lstStyle/>
          <a:p>
            <a:r>
              <a:rPr lang="en-US" sz="1700" dirty="0" smtClean="0"/>
              <a:t>Inbound on HUB </a:t>
            </a:r>
            <a:r>
              <a:rPr lang="en-US" sz="1700" dirty="0"/>
              <a:t>(080°)</a:t>
            </a:r>
            <a:endParaRPr lang="en-US" sz="1700" dirty="0" smtClean="0"/>
          </a:p>
          <a:p>
            <a:r>
              <a:rPr lang="en-US" sz="1700" dirty="0" smtClean="0"/>
              <a:t>Verify power settings for the approach and drop first notch of flaps</a:t>
            </a:r>
          </a:p>
          <a:p>
            <a:r>
              <a:rPr lang="en-US" sz="1700" dirty="0" smtClean="0"/>
              <a:t>After PHELL descend from 3000 to 2000</a:t>
            </a:r>
          </a:p>
          <a:p>
            <a:pPr lvl="1"/>
            <a:r>
              <a:rPr lang="en-US" sz="1400" dirty="0" smtClean="0"/>
              <a:t>Descent rate rule of thumb for 3° is approximately 5 X your groundspeed</a:t>
            </a:r>
          </a:p>
          <a:p>
            <a:r>
              <a:rPr lang="en-US" sz="1700" dirty="0" smtClean="0"/>
              <a:t>Set radios for missed approach Nav 2 to 117.1 CDI to </a:t>
            </a:r>
            <a:r>
              <a:rPr lang="en-US" sz="1700" dirty="0" smtClean="0"/>
              <a:t>64 (To setting for the 244 radial)</a:t>
            </a:r>
            <a:endParaRPr lang="en-US" sz="1700" dirty="0" smtClean="0"/>
          </a:p>
          <a:p>
            <a:r>
              <a:rPr lang="en-US" sz="1700" dirty="0" smtClean="0"/>
              <a:t>Corrections become smaller and smaller the closer you 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Fly – The Intermediate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Likely to be told to switch to local frequency – swap comm 1 to 118.65 when transferred to SGR Tower</a:t>
            </a:r>
          </a:p>
          <a:p>
            <a:r>
              <a:rPr lang="en-US" sz="1800" dirty="0" smtClean="0"/>
              <a:t>Complete landing checklist </a:t>
            </a:r>
            <a:r>
              <a:rPr lang="en-US" sz="1800" dirty="0"/>
              <a:t>a</a:t>
            </a:r>
            <a:r>
              <a:rPr lang="en-US" sz="1800" dirty="0" smtClean="0"/>
              <a:t>s much as possible </a:t>
            </a:r>
          </a:p>
          <a:p>
            <a:r>
              <a:rPr lang="en-US" sz="1800" dirty="0" smtClean="0"/>
              <a:t>You are now at the final segment!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Fly – The Final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At FAF (DORTY) start </a:t>
            </a:r>
            <a:r>
              <a:rPr lang="en-US" sz="1600" dirty="0"/>
              <a:t>timing for missed </a:t>
            </a:r>
            <a:r>
              <a:rPr lang="en-US" sz="1600" dirty="0" smtClean="0"/>
              <a:t>approach if non-DME approach (timing is based upon ground speed)</a:t>
            </a:r>
          </a:p>
          <a:p>
            <a:r>
              <a:rPr lang="en-US" sz="1600" dirty="0" smtClean="0"/>
              <a:t>Expeditious but safe descent (gen &lt;700 ft min @ 90 kts) – However, if there is an angle of descent, you should calculate the corresponding rate of descent (inside back cover of TERPS)</a:t>
            </a:r>
          </a:p>
          <a:p>
            <a:r>
              <a:rPr lang="en-US" sz="1600" dirty="0" smtClean="0"/>
              <a:t>Maintain a constant speed – level and descending</a:t>
            </a:r>
            <a:endParaRPr lang="en-US" sz="1600" dirty="0"/>
          </a:p>
          <a:p>
            <a:r>
              <a:rPr lang="en-US" sz="1600" dirty="0" smtClean="0"/>
              <a:t>FAF inbound report to ATC required in non-radar environment</a:t>
            </a:r>
            <a:endParaRPr lang="en-US" sz="1600" dirty="0"/>
          </a:p>
          <a:p>
            <a:r>
              <a:rPr lang="en-US" sz="1600" dirty="0"/>
              <a:t>Likely to be told to switch to local frequency – swap comm 1 to </a:t>
            </a:r>
            <a:r>
              <a:rPr lang="en-US" sz="1600" dirty="0" smtClean="0"/>
              <a:t>118.65</a:t>
            </a:r>
            <a:endParaRPr lang="en-US" sz="1600" dirty="0"/>
          </a:p>
          <a:p>
            <a:r>
              <a:rPr lang="en-US" sz="1600" dirty="0" smtClean="0"/>
              <a:t>Confirm gear down</a:t>
            </a:r>
          </a:p>
          <a:p>
            <a:r>
              <a:rPr lang="en-US" sz="1600" dirty="0" smtClean="0"/>
              <a:t>Second notch flaps – Check in white arc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Fly – The Final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Final speed reduction</a:t>
            </a:r>
          </a:p>
          <a:p>
            <a:r>
              <a:rPr lang="en-US" sz="1800" dirty="0"/>
              <a:t>Glance out the window to look for the runway environment</a:t>
            </a:r>
          </a:p>
          <a:p>
            <a:r>
              <a:rPr lang="en-US" sz="1800" dirty="0" smtClean="0"/>
              <a:t>Begin level off about 100’ before you </a:t>
            </a:r>
            <a:r>
              <a:rPr lang="en-US" sz="1800" dirty="0"/>
              <a:t>reach the MDA 720’ </a:t>
            </a:r>
            <a:r>
              <a:rPr lang="en-US" sz="1400" dirty="0"/>
              <a:t>(</a:t>
            </a:r>
            <a:r>
              <a:rPr lang="en-US" sz="1400" dirty="0" smtClean="0"/>
              <a:t>780</a:t>
            </a:r>
            <a:r>
              <a:rPr lang="en-US" sz="1400" dirty="0"/>
              <a:t>’ with Hobby altimeter setting</a:t>
            </a:r>
            <a:r>
              <a:rPr lang="en-US" sz="1400" dirty="0" smtClean="0"/>
              <a:t>)</a:t>
            </a:r>
            <a:endParaRPr lang="en-US" sz="1800" dirty="0" smtClean="0"/>
          </a:p>
          <a:p>
            <a:r>
              <a:rPr lang="en-US" sz="1800" dirty="0" smtClean="0"/>
              <a:t>Airport Communications</a:t>
            </a:r>
          </a:p>
          <a:p>
            <a:pPr lvl="1"/>
            <a:r>
              <a:rPr lang="en-US" sz="1800" dirty="0" smtClean="0"/>
              <a:t>Tower</a:t>
            </a:r>
          </a:p>
          <a:p>
            <a:pPr lvl="1"/>
            <a:r>
              <a:rPr lang="en-US" sz="1800" dirty="0" smtClean="0"/>
              <a:t>Non-towered airport – Broadcast your intentions on the CTAF</a:t>
            </a:r>
          </a:p>
          <a:p>
            <a:pPr lvl="2"/>
            <a:r>
              <a:rPr lang="en-US" sz="1400" dirty="0" smtClean="0"/>
              <a:t>Approach you are executing</a:t>
            </a:r>
          </a:p>
          <a:p>
            <a:pPr lvl="2"/>
            <a:r>
              <a:rPr lang="en-US" sz="1400" dirty="0" smtClean="0"/>
              <a:t>Your position (every mile for last 5 miles)</a:t>
            </a:r>
          </a:p>
          <a:p>
            <a:pPr lvl="2"/>
            <a:r>
              <a:rPr lang="en-US" sz="1400" dirty="0" smtClean="0"/>
              <a:t>Arrival over the FAF inbound</a:t>
            </a:r>
          </a:p>
          <a:p>
            <a:pPr lvl="2"/>
            <a:r>
              <a:rPr lang="en-US" sz="1400" dirty="0" smtClean="0"/>
              <a:t>Missed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856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Fly – The Final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en-US" sz="1600" dirty="0"/>
              <a:t>If you now have an identifiable segment of the approach environment unmistakably visible and identifiable you may continue the approach if:</a:t>
            </a:r>
          </a:p>
          <a:p>
            <a:pPr lvl="2"/>
            <a:r>
              <a:rPr lang="en-US" sz="1200" dirty="0"/>
              <a:t>Visibility is above the minimums for approach category</a:t>
            </a:r>
          </a:p>
          <a:p>
            <a:pPr lvl="2"/>
            <a:r>
              <a:rPr lang="en-US" sz="1200" dirty="0"/>
              <a:t>You are in a position to make a normal descent to the intended runway using normal maneuvers</a:t>
            </a:r>
          </a:p>
          <a:p>
            <a:pPr lvl="2"/>
            <a:r>
              <a:rPr lang="en-US" sz="1200" dirty="0"/>
              <a:t>FAR 91.175</a:t>
            </a:r>
          </a:p>
          <a:p>
            <a:pPr lvl="1"/>
            <a:r>
              <a:rPr lang="en-US" sz="1600" dirty="0" smtClean="0"/>
              <a:t>If not, commence missed approach turn  - do not turn out early (e.g. if full needle deflection)</a:t>
            </a:r>
          </a:p>
          <a:p>
            <a:pPr lvl="1"/>
            <a:r>
              <a:rPr lang="en-US" sz="1600" dirty="0" smtClean="0"/>
              <a:t>MAP identified by</a:t>
            </a:r>
          </a:p>
          <a:p>
            <a:pPr lvl="2"/>
            <a:r>
              <a:rPr lang="en-US" sz="1200" dirty="0" smtClean="0"/>
              <a:t>TO / FROM reversal</a:t>
            </a:r>
          </a:p>
          <a:p>
            <a:pPr lvl="2"/>
            <a:r>
              <a:rPr lang="en-US" sz="1200" dirty="0" smtClean="0"/>
              <a:t>DME fix</a:t>
            </a:r>
          </a:p>
          <a:p>
            <a:pPr lvl="2"/>
            <a:r>
              <a:rPr lang="en-US" sz="1200" dirty="0" smtClean="0"/>
              <a:t>Time from VOR </a:t>
            </a:r>
          </a:p>
          <a:p>
            <a:pPr lvl="2"/>
            <a:r>
              <a:rPr lang="en-US" sz="1200" dirty="0" smtClean="0"/>
              <a:t>Other – e.g. cross radial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Fly – The Final Segment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600" dirty="0" smtClean="0"/>
              <a:t>Commence circle to land</a:t>
            </a:r>
          </a:p>
          <a:p>
            <a:r>
              <a:rPr lang="en-US" sz="1600" dirty="0" smtClean="0"/>
              <a:t>When aligned with final, drop full flaps and land</a:t>
            </a:r>
          </a:p>
          <a:p>
            <a:r>
              <a:rPr lang="en-US" sz="2000" dirty="0" smtClean="0"/>
              <a:t>At MAP:</a:t>
            </a:r>
          </a:p>
          <a:p>
            <a:pPr lvl="2"/>
            <a:r>
              <a:rPr lang="en-US" sz="1600" dirty="0" smtClean="0"/>
              <a:t>Runway environment in sight</a:t>
            </a:r>
          </a:p>
          <a:p>
            <a:pPr lvl="2"/>
            <a:r>
              <a:rPr lang="en-US" sz="1600" dirty="0" smtClean="0"/>
              <a:t>Visibility above minimums</a:t>
            </a:r>
          </a:p>
          <a:p>
            <a:pPr lvl="2"/>
            <a:r>
              <a:rPr lang="en-US" sz="1600" dirty="0" smtClean="0"/>
              <a:t>Able to make a normal descent to intended runway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8960"/>
            <a:ext cx="3566832" cy="54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33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 Approach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Report any instrument or communication malfunctions to ATC</a:t>
            </a:r>
          </a:p>
          <a:p>
            <a:r>
              <a:rPr lang="en-US" dirty="0" smtClean="0"/>
              <a:t>If full deflection of the CDI at any time, go missed but follow the course do not turn out early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Inoperative components</a:t>
            </a:r>
          </a:p>
          <a:p>
            <a:pPr lvl="1"/>
            <a:r>
              <a:rPr lang="en-US" dirty="0" smtClean="0"/>
              <a:t>No change in MDA</a:t>
            </a:r>
          </a:p>
          <a:p>
            <a:pPr lvl="1"/>
            <a:r>
              <a:rPr lang="en-US" dirty="0" smtClean="0"/>
              <a:t>Increase visibility requirements – ¼ to ½ 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148" name="Picture 4" descr="http://www.flightsimbooks.com/flightsimhandbook/35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50112"/>
            <a:ext cx="1997075" cy="29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VOR Approach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One of the most widely used types of approach</a:t>
            </a:r>
          </a:p>
          <a:p>
            <a:pPr algn="just"/>
            <a:r>
              <a:rPr lang="en-US" sz="2000" dirty="0" smtClean="0"/>
              <a:t>Can use </a:t>
            </a:r>
            <a:r>
              <a:rPr lang="en-US" sz="2000" dirty="0" smtClean="0"/>
              <a:t>VORs </a:t>
            </a:r>
            <a:r>
              <a:rPr lang="en-US" sz="2000" dirty="0" smtClean="0"/>
              <a:t>either on </a:t>
            </a:r>
            <a:r>
              <a:rPr lang="en-US" sz="2000" dirty="0" smtClean="0"/>
              <a:t>and off of the destination airport for the approach and the VOR normally is the IAF</a:t>
            </a:r>
          </a:p>
          <a:p>
            <a:pPr algn="just"/>
            <a:r>
              <a:rPr lang="en-US" sz="2000" dirty="0" smtClean="0"/>
              <a:t>One VOR can serve several airports (e.g. Hobby VOR) – Hobby, Sugar Land, La Porte, etc</a:t>
            </a:r>
            <a:r>
              <a:rPr lang="en-US" sz="2000" dirty="0"/>
              <a:t>.</a:t>
            </a:r>
            <a:endParaRPr lang="en-US" sz="2000" dirty="0" smtClean="0"/>
          </a:p>
          <a:p>
            <a:pPr algn="just"/>
            <a:r>
              <a:rPr lang="en-US" sz="2000" dirty="0" smtClean="0"/>
              <a:t>VOR approaches can be on the TO or FROM side of a VOR</a:t>
            </a:r>
          </a:p>
          <a:p>
            <a:pPr algn="just"/>
            <a:r>
              <a:rPr lang="en-US" sz="2000" dirty="0" smtClean="0"/>
              <a:t>May or may not have a final approach fix</a:t>
            </a:r>
          </a:p>
          <a:p>
            <a:pPr algn="just"/>
            <a:r>
              <a:rPr lang="en-US" sz="2000" dirty="0" smtClean="0"/>
              <a:t>It is a non-precision approach as there is no vertical guidance</a:t>
            </a:r>
          </a:p>
          <a:p>
            <a:pPr algn="just"/>
            <a:r>
              <a:rPr lang="en-US" sz="2000" dirty="0" smtClean="0"/>
              <a:t>MDAs as low as 250’ AGL</a:t>
            </a:r>
          </a:p>
          <a:p>
            <a:pPr algn="just"/>
            <a:r>
              <a:rPr lang="en-US" sz="2000" dirty="0" smtClean="0"/>
              <a:t>VOR radial typically intersects the extended runway centerline 3000’ from the threshold for a straight in approach</a:t>
            </a:r>
          </a:p>
          <a:p>
            <a:pPr algn="just"/>
            <a:r>
              <a:rPr lang="en-US" sz="2000" dirty="0" smtClean="0"/>
              <a:t>300</a:t>
            </a:r>
            <a:r>
              <a:rPr lang="en-US" sz="2000" dirty="0" smtClean="0"/>
              <a:t>’ of obstacle clearance in the final approach area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you are low generally do NOT climb – level off and re-intercept</a:t>
            </a:r>
          </a:p>
          <a:p>
            <a:r>
              <a:rPr lang="en-US" dirty="0" smtClean="0"/>
              <a:t>Make small adjustments – see what happens and readjust</a:t>
            </a:r>
            <a:endParaRPr lang="en-US" dirty="0"/>
          </a:p>
          <a:p>
            <a:r>
              <a:rPr lang="en-US" dirty="0" smtClean="0"/>
              <a:t>Remember sensitivity increases as you get near the VOR</a:t>
            </a:r>
          </a:p>
          <a:p>
            <a:r>
              <a:rPr lang="en-US" dirty="0" smtClean="0"/>
              <a:t>DO NOT FLY VOR needles – bad things will happen! FLY the DG and AI</a:t>
            </a:r>
          </a:p>
          <a:p>
            <a:r>
              <a:rPr lang="en-US" dirty="0" smtClean="0"/>
              <a:t>With aircraft properly trimmed small changes in power will cause a pitch change and allow you to maintain airspeed</a:t>
            </a:r>
          </a:p>
          <a:p>
            <a:r>
              <a:rPr lang="en-US" dirty="0" smtClean="0"/>
              <a:t>Must execute missed after the MAP if you lose sighting of the runway environment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Runway environment</a:t>
            </a:r>
          </a:p>
          <a:p>
            <a:pPr lvl="1"/>
            <a:r>
              <a:rPr lang="en-US" dirty="0" smtClean="0"/>
              <a:t>Approach lighting system – not below 100’ AGL until you see red side lights or red terminating bar</a:t>
            </a:r>
          </a:p>
          <a:p>
            <a:pPr lvl="1"/>
            <a:r>
              <a:rPr lang="en-US" dirty="0" smtClean="0"/>
              <a:t>Runway or runway markings or lights</a:t>
            </a:r>
          </a:p>
          <a:p>
            <a:pPr lvl="1"/>
            <a:r>
              <a:rPr lang="en-US" dirty="0" smtClean="0"/>
              <a:t>Threshold, threshold markings or lighting</a:t>
            </a:r>
          </a:p>
          <a:p>
            <a:pPr lvl="1"/>
            <a:r>
              <a:rPr lang="en-US" dirty="0" smtClean="0"/>
              <a:t>REILS</a:t>
            </a:r>
          </a:p>
          <a:p>
            <a:pPr lvl="1"/>
            <a:r>
              <a:rPr lang="en-US" dirty="0" smtClean="0"/>
              <a:t>VASI</a:t>
            </a:r>
          </a:p>
          <a:p>
            <a:pPr lvl="1"/>
            <a:r>
              <a:rPr lang="en-US" dirty="0" smtClean="0"/>
              <a:t>Touchdown zone or markings or lighting</a:t>
            </a:r>
          </a:p>
          <a:p>
            <a:r>
              <a:rPr lang="en-US" dirty="0" smtClean="0"/>
              <a:t>Know for the approach</a:t>
            </a:r>
          </a:p>
          <a:p>
            <a:pPr lvl="1"/>
            <a:r>
              <a:rPr lang="en-US" dirty="0" smtClean="0"/>
              <a:t>IAF and how to arrive at the FAF</a:t>
            </a:r>
          </a:p>
          <a:p>
            <a:pPr lvl="1"/>
            <a:r>
              <a:rPr lang="en-US" dirty="0" smtClean="0"/>
              <a:t>Minimum altitudes for each segment and MDA</a:t>
            </a:r>
          </a:p>
          <a:p>
            <a:pPr lvl="1"/>
            <a:r>
              <a:rPr lang="en-US" dirty="0" smtClean="0"/>
              <a:t>Missed approach procedure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Failure to have essential approach information in memory</a:t>
            </a:r>
          </a:p>
          <a:p>
            <a:pPr lvl="1"/>
            <a:r>
              <a:rPr lang="en-US" sz="1900" dirty="0" smtClean="0"/>
              <a:t>IAF</a:t>
            </a:r>
          </a:p>
          <a:p>
            <a:pPr lvl="1"/>
            <a:r>
              <a:rPr lang="en-US" sz="1900" dirty="0" smtClean="0"/>
              <a:t>FAF</a:t>
            </a:r>
          </a:p>
          <a:p>
            <a:pPr lvl="1"/>
            <a:r>
              <a:rPr lang="en-US" sz="1900" dirty="0" smtClean="0"/>
              <a:t>Altitudes, including MDA</a:t>
            </a:r>
          </a:p>
          <a:p>
            <a:pPr lvl="1"/>
            <a:r>
              <a:rPr lang="en-US" sz="1900" dirty="0" smtClean="0"/>
              <a:t>MAP</a:t>
            </a:r>
          </a:p>
          <a:p>
            <a:r>
              <a:rPr lang="en-US" sz="2300" dirty="0" smtClean="0"/>
              <a:t>Poor communications</a:t>
            </a:r>
          </a:p>
          <a:p>
            <a:r>
              <a:rPr lang="en-US" sz="2300" dirty="0" smtClean="0"/>
              <a:t>Failure to complete checklist items or use checklist</a:t>
            </a:r>
          </a:p>
          <a:p>
            <a:r>
              <a:rPr lang="en-US" sz="2300" dirty="0" smtClean="0"/>
              <a:t>Descent below altitudes (keep a cushion on checkride</a:t>
            </a:r>
            <a:r>
              <a:rPr lang="en-US" sz="2300" dirty="0"/>
              <a:t>)</a:t>
            </a:r>
            <a:endParaRPr lang="en-US" sz="23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39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0" name="Picture 2" descr="http://www.gaychristian101.com/images/Desperate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562600" cy="516209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Nav receiver and CDI display, HSI or glass cockpit display</a:t>
            </a:r>
          </a:p>
          <a:p>
            <a:pPr algn="just"/>
            <a:r>
              <a:rPr lang="en-US" dirty="0" smtClean="0"/>
              <a:t>Some approaches also require a DME receiver </a:t>
            </a:r>
          </a:p>
          <a:p>
            <a:pPr lvl="1" algn="just"/>
            <a:r>
              <a:rPr lang="en-US" dirty="0" smtClean="0"/>
              <a:t>Can substitute GPS distance – BUT be careful measuring points may not be the same</a:t>
            </a:r>
          </a:p>
          <a:p>
            <a:endParaRPr lang="en-US" dirty="0"/>
          </a:p>
        </p:txBody>
      </p:sp>
      <p:pic>
        <p:nvPicPr>
          <p:cNvPr id="1028" name="Picture 4" descr="http://www.harmon.com/h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519894"/>
            <a:ext cx="1143000" cy="1082387"/>
          </a:xfrm>
          <a:prstGeom prst="rect">
            <a:avLst/>
          </a:prstGeom>
          <a:noFill/>
        </p:spPr>
      </p:pic>
      <p:pic>
        <p:nvPicPr>
          <p:cNvPr id="1030" name="Picture 6" descr="http://www.valavionics.com/productPages/cdi/GARMIN_GI_106A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588294"/>
            <a:ext cx="1066800" cy="1066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840"/>
            <a:ext cx="5181600" cy="112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 descr="http://www.airportview.net/images/store/KX165_59171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0"/>
            <a:ext cx="878724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1371600"/>
            <a:ext cx="34564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VOR Frequency Display – In use and stand-by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0" y="2017931"/>
            <a:ext cx="152400" cy="20968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86400" y="2017931"/>
            <a:ext cx="1828800" cy="22492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2209800"/>
            <a:ext cx="2209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Identification  feature and volume control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3000" y="2856131"/>
            <a:ext cx="381000" cy="247786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2532965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Tuning knob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7543800" y="2902297"/>
            <a:ext cx="304800" cy="220310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0" y="6019800"/>
            <a:ext cx="304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receivers will display the radial you are on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6858000" y="4419600"/>
            <a:ext cx="609600" cy="1600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1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rmin GI-102A Indica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4866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 Equipment</a:t>
            </a:r>
            <a:endParaRPr lang="en-US" dirty="0"/>
          </a:p>
        </p:txBody>
      </p:sp>
      <p:pic>
        <p:nvPicPr>
          <p:cNvPr id="1028" name="Picture 4" descr="http://www.harmon.com/hs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99" y="2213263"/>
            <a:ext cx="2651759" cy="25111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519894"/>
            <a:ext cx="16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 – or radial selector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43000" y="4495800"/>
            <a:ext cx="152400" cy="102409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1600200"/>
            <a:ext cx="1447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Course </a:t>
            </a:r>
            <a:r>
              <a:rPr lang="en-US" dirty="0" smtClean="0"/>
              <a:t>Selected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81200" y="1600200"/>
            <a:ext cx="2133600" cy="9906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2600" y="1600200"/>
            <a:ext cx="1828800" cy="13716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3048000"/>
            <a:ext cx="1219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Course deviation indicator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924050" y="3048000"/>
            <a:ext cx="2190750" cy="21041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000" y="3048000"/>
            <a:ext cx="1600200" cy="42083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4800" y="2286000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To/From indicator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286000" y="2286000"/>
            <a:ext cx="1828800" cy="7620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34000" y="2286000"/>
            <a:ext cx="1828800" cy="111811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2895600" y="4267200"/>
            <a:ext cx="2971800" cy="125269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 Information Received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http://www.pilotfriend.com/training/flight_training/nav/images/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648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6675" y="130534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Two signals are transmitted from the </a:t>
            </a:r>
            <a:r>
              <a:rPr lang="en-US" dirty="0" smtClean="0"/>
              <a:t>VOR ground station.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first signal is a non-directional </a:t>
            </a:r>
            <a:r>
              <a:rPr lang="en-US" dirty="0"/>
              <a:t>reference </a:t>
            </a:r>
            <a:r>
              <a:rPr lang="en-US" dirty="0" smtClean="0"/>
              <a:t>signal.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second </a:t>
            </a:r>
            <a:r>
              <a:rPr lang="en-US" dirty="0" smtClean="0"/>
              <a:t>signal is a rotating </a:t>
            </a:r>
            <a:r>
              <a:rPr lang="en-US" dirty="0"/>
              <a:t>variable phase </a:t>
            </a:r>
            <a:r>
              <a:rPr lang="en-US" dirty="0" smtClean="0"/>
              <a:t>signal that transmits around the entire 360 degree circle approximately </a:t>
            </a:r>
            <a:r>
              <a:rPr lang="en-US" dirty="0"/>
              <a:t>30 times per second. </a:t>
            </a:r>
            <a:r>
              <a:rPr lang="en-US" dirty="0" smtClean="0"/>
              <a:t>This signal is transmitted by antennas circling the reference signal antenna.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reference phase signal is transmitted every time the </a:t>
            </a:r>
            <a:r>
              <a:rPr lang="en-US" dirty="0" smtClean="0"/>
              <a:t>rotating signal goes past the 0 radial.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Radial </a:t>
            </a:r>
            <a:r>
              <a:rPr lang="en-US" dirty="0"/>
              <a:t>information is derived </a:t>
            </a:r>
            <a:r>
              <a:rPr lang="en-US" dirty="0" smtClean="0"/>
              <a:t>by your receiver from </a:t>
            </a:r>
            <a:r>
              <a:rPr lang="en-US" dirty="0"/>
              <a:t>the difference in time between the two </a:t>
            </a:r>
            <a:r>
              <a:rPr lang="en-US" dirty="0" smtClean="0"/>
              <a:t>signals.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VORs transmit between 108 to 117.95 MHz</a:t>
            </a:r>
          </a:p>
        </p:txBody>
      </p:sp>
    </p:spTree>
    <p:extLst>
      <p:ext uri="{BB962C8B-B14F-4D97-AF65-F5344CB8AC3E}">
        <p14:creationId xmlns:p14="http://schemas.microsoft.com/office/powerpoint/2010/main" val="98285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VOR Ground Station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BB7C-427A-41F4-97C8-46847CE529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8" name="Picture 4" descr="http://upload.wikimedia.org/wikipedia/commons/8/87/VOR_TR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88" y="3429000"/>
            <a:ext cx="4728062" cy="33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97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snrtrade.com/sec_urun/thale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18697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2815</Words>
  <Application>Microsoft Office PowerPoint</Application>
  <PresentationFormat>On-screen Show (4:3)</PresentationFormat>
  <Paragraphs>371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VOR Approaches</vt:lpstr>
      <vt:lpstr>VOR Approach Nomenclature</vt:lpstr>
      <vt:lpstr>VOR Approach Nomenclature</vt:lpstr>
      <vt:lpstr>VOR Approach Background</vt:lpstr>
      <vt:lpstr>VOR Equipment</vt:lpstr>
      <vt:lpstr>VOR Equipment</vt:lpstr>
      <vt:lpstr>VOR Equipment</vt:lpstr>
      <vt:lpstr>VOR Information Received</vt:lpstr>
      <vt:lpstr>VOR Ground Station</vt:lpstr>
      <vt:lpstr>DME Receiver</vt:lpstr>
      <vt:lpstr>DME Transmitter</vt:lpstr>
      <vt:lpstr>Using the VOR Signals</vt:lpstr>
      <vt:lpstr>Using the CDI</vt:lpstr>
      <vt:lpstr>Let’s Fly - IAF</vt:lpstr>
      <vt:lpstr>Let’s Fly - IAF</vt:lpstr>
      <vt:lpstr>Let’s Fly – Intermediate Segment</vt:lpstr>
      <vt:lpstr>Let’s Fly – Final Segment</vt:lpstr>
      <vt:lpstr>Let’s Fly Approach Segments</vt:lpstr>
      <vt:lpstr>Before the Initial Segment</vt:lpstr>
      <vt:lpstr>Before the Initial Segment</vt:lpstr>
      <vt:lpstr>Initial Segment</vt:lpstr>
      <vt:lpstr>Initial Segment - Briefing</vt:lpstr>
      <vt:lpstr>Initial Segment - Briefing</vt:lpstr>
      <vt:lpstr>Initial Segment - Briefing</vt:lpstr>
      <vt:lpstr>Non-DME Off Airport VOR Profile Briefing</vt:lpstr>
      <vt:lpstr>Initial Segment - Briefing</vt:lpstr>
      <vt:lpstr>Let’s Fly – The Initial Segment</vt:lpstr>
      <vt:lpstr>VOR Procedures Off-Airport VOR</vt:lpstr>
      <vt:lpstr>VOR Procedures On-Airport VOR</vt:lpstr>
      <vt:lpstr>VOR Procedures VOR DME</vt:lpstr>
      <vt:lpstr>IAF With Course Reversal</vt:lpstr>
      <vt:lpstr>IAF With DME Arc</vt:lpstr>
      <vt:lpstr>Let’s Fly – The Intermediate Segment</vt:lpstr>
      <vt:lpstr>Let’s Fly – The Intermediate Segment</vt:lpstr>
      <vt:lpstr>Let’s Fly – The Final Segment</vt:lpstr>
      <vt:lpstr>Let’s Fly – The Final Segment</vt:lpstr>
      <vt:lpstr>Let’s Fly – The Final Segment</vt:lpstr>
      <vt:lpstr>Let’s Fly – The Final Segment</vt:lpstr>
      <vt:lpstr>VOR Approach Problems</vt:lpstr>
      <vt:lpstr>Considerations</vt:lpstr>
      <vt:lpstr>Common Errors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Approaches</dc:title>
  <dc:creator>Bob</dc:creator>
  <cp:lastModifiedBy>Bob</cp:lastModifiedBy>
  <cp:revision>418</cp:revision>
  <cp:lastPrinted>2011-07-04T17:06:47Z</cp:lastPrinted>
  <dcterms:created xsi:type="dcterms:W3CDTF">2011-03-12T23:01:32Z</dcterms:created>
  <dcterms:modified xsi:type="dcterms:W3CDTF">2015-04-05T19:54:52Z</dcterms:modified>
</cp:coreProperties>
</file>