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1" r:id="rId3"/>
    <p:sldId id="265" r:id="rId4"/>
    <p:sldId id="258" r:id="rId5"/>
    <p:sldId id="305" r:id="rId6"/>
    <p:sldId id="306" r:id="rId7"/>
    <p:sldId id="307" r:id="rId8"/>
    <p:sldId id="259" r:id="rId9"/>
    <p:sldId id="262" r:id="rId10"/>
    <p:sldId id="263" r:id="rId11"/>
    <p:sldId id="264" r:id="rId12"/>
    <p:sldId id="271" r:id="rId13"/>
    <p:sldId id="282" r:id="rId14"/>
    <p:sldId id="308" r:id="rId15"/>
    <p:sldId id="273" r:id="rId16"/>
    <p:sldId id="274" r:id="rId17"/>
    <p:sldId id="309" r:id="rId18"/>
    <p:sldId id="290" r:id="rId19"/>
    <p:sldId id="291" r:id="rId20"/>
    <p:sldId id="299" r:id="rId21"/>
    <p:sldId id="298" r:id="rId22"/>
    <p:sldId id="292" r:id="rId23"/>
    <p:sldId id="293" r:id="rId24"/>
    <p:sldId id="294" r:id="rId25"/>
    <p:sldId id="295" r:id="rId26"/>
    <p:sldId id="296" r:id="rId27"/>
    <p:sldId id="297" r:id="rId28"/>
    <p:sldId id="286" r:id="rId29"/>
    <p:sldId id="287" r:id="rId30"/>
    <p:sldId id="302" r:id="rId31"/>
    <p:sldId id="300" r:id="rId32"/>
    <p:sldId id="301" r:id="rId33"/>
    <p:sldId id="277" r:id="rId34"/>
    <p:sldId id="311" r:id="rId35"/>
    <p:sldId id="312" r:id="rId36"/>
    <p:sldId id="310" r:id="rId37"/>
    <p:sldId id="278" r:id="rId38"/>
    <p:sldId id="283" r:id="rId39"/>
    <p:sldId id="303" r:id="rId40"/>
    <p:sldId id="304" r:id="rId41"/>
    <p:sldId id="266" r:id="rId42"/>
    <p:sldId id="268" r:id="rId43"/>
    <p:sldId id="281" r:id="rId44"/>
    <p:sldId id="279" r:id="rId45"/>
    <p:sldId id="280" r:id="rId46"/>
    <p:sldId id="275" r:id="rId47"/>
    <p:sldId id="2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AC055-C928-4789-BC6F-CB243BA3E8B7}" type="datetimeFigureOut">
              <a:rPr lang="en-US" smtClean="0"/>
              <a:t>7/6/2013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B0A44-0AB0-4962-904B-A8FC8FBC9958}" type="slidenum">
              <a:rPr lang="en-US" smtClean="0"/>
              <a:t>‹#›</a:t>
            </a:fld>
            <a:endParaRPr lang="en-US"/>
          </a:p>
        </p:txBody>
      </p:sp>
    </p:spTree>
    <p:extLst>
      <p:ext uri="{BB962C8B-B14F-4D97-AF65-F5344CB8AC3E}">
        <p14:creationId xmlns:p14="http://schemas.microsoft.com/office/powerpoint/2010/main" val="1817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B0A44-0AB0-4962-904B-A8FC8FBC9958}" type="slidenum">
              <a:rPr lang="en-US" smtClean="0"/>
              <a:t>7</a:t>
            </a:fld>
            <a:endParaRPr lang="en-US"/>
          </a:p>
        </p:txBody>
      </p:sp>
    </p:spTree>
    <p:extLst>
      <p:ext uri="{BB962C8B-B14F-4D97-AF65-F5344CB8AC3E}">
        <p14:creationId xmlns:p14="http://schemas.microsoft.com/office/powerpoint/2010/main" val="125252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B0A44-0AB0-4962-904B-A8FC8FBC9958}" type="slidenum">
              <a:rPr lang="en-US" smtClean="0"/>
              <a:t>8</a:t>
            </a:fld>
            <a:endParaRPr lang="en-US"/>
          </a:p>
        </p:txBody>
      </p:sp>
    </p:spTree>
    <p:extLst>
      <p:ext uri="{BB962C8B-B14F-4D97-AF65-F5344CB8AC3E}">
        <p14:creationId xmlns:p14="http://schemas.microsoft.com/office/powerpoint/2010/main" val="300691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B0A44-0AB0-4962-904B-A8FC8FBC9958}" type="slidenum">
              <a:rPr lang="en-US" smtClean="0"/>
              <a:t>32</a:t>
            </a:fld>
            <a:endParaRPr lang="en-US"/>
          </a:p>
        </p:txBody>
      </p:sp>
    </p:spTree>
    <p:extLst>
      <p:ext uri="{BB962C8B-B14F-4D97-AF65-F5344CB8AC3E}">
        <p14:creationId xmlns:p14="http://schemas.microsoft.com/office/powerpoint/2010/main" val="41154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47</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8DC38-CDB0-4C68-BF0E-D29A159C7F17}" type="datetime1">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187539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C4745-C9AE-47CC-9566-AB6E8E0286E6}" type="datetime1">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396992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3013A-A6BE-4D70-A79D-98055920FBF5}" type="datetime1">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317121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49907-9792-46A8-BAF3-317CE2A5199F}" type="datetime1">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190755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1F7F0-66FE-41D6-9380-B43D0E003DE4}" type="datetime1">
              <a:rPr lang="en-US" smtClean="0"/>
              <a:t>7/6/2013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6607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6ADDB-484A-4C0B-A7DE-7007BB9EF310}" type="datetime1">
              <a:rPr lang="en-US" smtClean="0"/>
              <a:t>7/6/2013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86306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4F2CC-B876-4644-B008-2FD2029851D2}" type="datetime1">
              <a:rPr lang="en-US" smtClean="0"/>
              <a:t>7/6/2013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329339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816F8-4CC8-40D3-9C4A-7AF2C330479F}" type="datetime1">
              <a:rPr lang="en-US" smtClean="0"/>
              <a:t>7/6/2013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386106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1D06D-610B-45D8-89ED-95AF0570E6CE}" type="datetime1">
              <a:rPr lang="en-US" smtClean="0"/>
              <a:t>7/6/2013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165160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F09A0-F42E-45B8-8FBF-73FDF0907141}" type="datetime1">
              <a:rPr lang="en-US" smtClean="0"/>
              <a:t>7/6/2013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211721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DE678-1A43-454D-B444-3C58760529EC}" type="datetime1">
              <a:rPr lang="en-US" smtClean="0"/>
              <a:t>7/6/2013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4DE07-5FE5-40EB-87F7-58B841179793}" type="slidenum">
              <a:rPr lang="en-US" smtClean="0"/>
              <a:t>‹#›</a:t>
            </a:fld>
            <a:endParaRPr lang="en-US"/>
          </a:p>
        </p:txBody>
      </p:sp>
    </p:spTree>
    <p:extLst>
      <p:ext uri="{BB962C8B-B14F-4D97-AF65-F5344CB8AC3E}">
        <p14:creationId xmlns:p14="http://schemas.microsoft.com/office/powerpoint/2010/main" val="349995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5089C-0EE6-463A-A635-289B02E10019}" type="datetime1">
              <a:rPr lang="en-US" smtClean="0"/>
              <a:t>7/6/2013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DE07-5FE5-40EB-87F7-58B841179793}" type="slidenum">
              <a:rPr lang="en-US" smtClean="0"/>
              <a:t>‹#›</a:t>
            </a:fld>
            <a:endParaRPr lang="en-US"/>
          </a:p>
        </p:txBody>
      </p:sp>
    </p:spTree>
    <p:extLst>
      <p:ext uri="{BB962C8B-B14F-4D97-AF65-F5344CB8AC3E}">
        <p14:creationId xmlns:p14="http://schemas.microsoft.com/office/powerpoint/2010/main" val="1725013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azon.com/gp/search?ie=UTF8&amp;tag=genemanu-20&amp;keywords=Garmin%20GI-102A%20Indicator" TargetMode="Externa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azon.com/gp/search?ie=UTF8&amp;tag=genemanu-20&amp;keywords=Garmin%20GI-102A%20Indicato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azon.com/gp/search?ie=UTF8&amp;tag=genemanu-20&amp;keywords=Garmin%20GI-102A%20Indica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azon.com/gp/search?ie=UTF8&amp;tag=genemanu-20&amp;keywords=Garmin%20GI-102A%20Indica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azon.com/gp/search?ie=UTF8&amp;tag=genemanu-20&amp;keywords=Garmin%20GI-102A%20Indicat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mazon.com/gp/search?ie=UTF8&amp;tag=genemanu-20&amp;keywords=Garmin%20GI-102A%20Indicato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4395" y="2133600"/>
            <a:ext cx="4035207"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VOR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NAVIGATION </a:t>
            </a:r>
          </a:p>
        </p:txBody>
      </p:sp>
      <p:pic>
        <p:nvPicPr>
          <p:cNvPr id="2050" name="Picture 2" descr="http://upload.wikimedia.org/wikipedia/commons/thumb/0/0d/Pictogram_VOR.svg/75px-Pictogram_VO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147204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5/5f/Pictogram_VORTAC.svg/75px-Pictogram_VORTA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48" y="605901"/>
            <a:ext cx="1649428" cy="1451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0412" y="2133600"/>
            <a:ext cx="590418" cy="369332"/>
          </a:xfrm>
          <a:prstGeom prst="rect">
            <a:avLst/>
          </a:prstGeom>
          <a:noFill/>
        </p:spPr>
        <p:txBody>
          <a:bodyPr wrap="none" rtlCol="0">
            <a:spAutoFit/>
          </a:bodyPr>
          <a:lstStyle/>
          <a:p>
            <a:r>
              <a:rPr lang="en-US" dirty="0" smtClean="0"/>
              <a:t>VOR</a:t>
            </a:r>
            <a:endParaRPr lang="en-US" dirty="0"/>
          </a:p>
        </p:txBody>
      </p:sp>
      <p:sp>
        <p:nvSpPr>
          <p:cNvPr id="6" name="TextBox 5"/>
          <p:cNvSpPr txBox="1"/>
          <p:nvPr/>
        </p:nvSpPr>
        <p:spPr>
          <a:xfrm>
            <a:off x="7162800" y="2209800"/>
            <a:ext cx="937180" cy="369332"/>
          </a:xfrm>
          <a:prstGeom prst="rect">
            <a:avLst/>
          </a:prstGeom>
          <a:noFill/>
        </p:spPr>
        <p:txBody>
          <a:bodyPr wrap="none" rtlCol="0">
            <a:spAutoFit/>
          </a:bodyPr>
          <a:lstStyle/>
          <a:p>
            <a:r>
              <a:rPr lang="en-US" dirty="0" smtClean="0"/>
              <a:t>VORTAC</a:t>
            </a:r>
            <a:endParaRPr lang="en-US" dirty="0"/>
          </a:p>
        </p:txBody>
      </p:sp>
      <p:sp>
        <p:nvSpPr>
          <p:cNvPr id="7" name="TextBox 6"/>
          <p:cNvSpPr txBox="1"/>
          <p:nvPr/>
        </p:nvSpPr>
        <p:spPr>
          <a:xfrm>
            <a:off x="5638800" y="5879068"/>
            <a:ext cx="1238031" cy="369332"/>
          </a:xfrm>
          <a:prstGeom prst="rect">
            <a:avLst/>
          </a:prstGeom>
          <a:noFill/>
        </p:spPr>
        <p:txBody>
          <a:bodyPr wrap="none" rtlCol="0">
            <a:spAutoFit/>
          </a:bodyPr>
          <a:lstStyle/>
          <a:p>
            <a:r>
              <a:rPr lang="en-US" dirty="0" smtClean="0"/>
              <a:t>VOR / DME</a:t>
            </a:r>
            <a:endParaRPr lang="en-US" dirty="0"/>
          </a:p>
        </p:txBody>
      </p:sp>
      <p:sp>
        <p:nvSpPr>
          <p:cNvPr id="8" name="Slide Number Placeholder 7"/>
          <p:cNvSpPr>
            <a:spLocks noGrp="1"/>
          </p:cNvSpPr>
          <p:nvPr>
            <p:ph type="sldNum" sz="quarter" idx="12"/>
          </p:nvPr>
        </p:nvSpPr>
        <p:spPr/>
        <p:txBody>
          <a:bodyPr/>
          <a:lstStyle/>
          <a:p>
            <a:fld id="{E314DE07-5FE5-40EB-87F7-58B841179793}" type="slidenum">
              <a:rPr lang="en-US" smtClean="0"/>
              <a:t>1</a:t>
            </a:fld>
            <a:endParaRPr lang="en-US"/>
          </a:p>
        </p:txBody>
      </p:sp>
      <p:pic>
        <p:nvPicPr>
          <p:cNvPr id="10" name="Picture 2" descr="http://en.academic.ru/pictures/enwiki/55/75px-Pictogram_VOR-DM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002768"/>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4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VOR Aircraft Equipment</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10</a:t>
            </a:fld>
            <a:endParaRPr lang="en-US"/>
          </a:p>
        </p:txBody>
      </p:sp>
      <p:pic>
        <p:nvPicPr>
          <p:cNvPr id="5122" name="Picture 2" descr="http://www.airportview.net/images/store/KX165_59171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24000"/>
            <a:ext cx="8787243"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1371600"/>
            <a:ext cx="3456417" cy="646331"/>
          </a:xfrm>
          <a:prstGeom prst="rect">
            <a:avLst/>
          </a:prstGeom>
          <a:solidFill>
            <a:schemeClr val="bg1"/>
          </a:solidFill>
          <a:ln>
            <a:solidFill>
              <a:schemeClr val="tx1"/>
            </a:solidFill>
          </a:ln>
        </p:spPr>
        <p:txBody>
          <a:bodyPr wrap="square" rtlCol="0">
            <a:spAutoFit/>
          </a:bodyPr>
          <a:lstStyle/>
          <a:p>
            <a:r>
              <a:rPr lang="en-US" dirty="0" smtClean="0"/>
              <a:t>VOR Frequency Display – In use and stand-by</a:t>
            </a:r>
            <a:endParaRPr lang="en-US" dirty="0"/>
          </a:p>
        </p:txBody>
      </p:sp>
      <p:cxnSp>
        <p:nvCxnSpPr>
          <p:cNvPr id="7" name="Straight Arrow Connector 6"/>
          <p:cNvCxnSpPr/>
          <p:nvPr/>
        </p:nvCxnSpPr>
        <p:spPr>
          <a:xfrm flipH="1">
            <a:off x="5334000" y="2017931"/>
            <a:ext cx="152400" cy="209686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6400" y="2017931"/>
            <a:ext cx="1828800" cy="224926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2209800"/>
            <a:ext cx="2209800" cy="646331"/>
          </a:xfrm>
          <a:prstGeom prst="rect">
            <a:avLst/>
          </a:prstGeom>
          <a:solidFill>
            <a:schemeClr val="bg1"/>
          </a:solidFill>
          <a:ln>
            <a:solidFill>
              <a:schemeClr val="tx1"/>
            </a:solidFill>
          </a:ln>
        </p:spPr>
        <p:txBody>
          <a:bodyPr wrap="square" rtlCol="0">
            <a:spAutoFit/>
          </a:bodyPr>
          <a:lstStyle/>
          <a:p>
            <a:r>
              <a:rPr lang="en-US" dirty="0" smtClean="0"/>
              <a:t>Identification  feature and volume control</a:t>
            </a:r>
            <a:endParaRPr lang="en-US" dirty="0"/>
          </a:p>
        </p:txBody>
      </p:sp>
      <p:cxnSp>
        <p:nvCxnSpPr>
          <p:cNvPr id="12" name="Straight Arrow Connector 11"/>
          <p:cNvCxnSpPr/>
          <p:nvPr/>
        </p:nvCxnSpPr>
        <p:spPr>
          <a:xfrm>
            <a:off x="4953000" y="2856131"/>
            <a:ext cx="381000" cy="2477869"/>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2532965"/>
            <a:ext cx="1524000" cy="369332"/>
          </a:xfrm>
          <a:prstGeom prst="rect">
            <a:avLst/>
          </a:prstGeom>
          <a:solidFill>
            <a:schemeClr val="bg1"/>
          </a:solidFill>
          <a:ln>
            <a:solidFill>
              <a:schemeClr val="tx1"/>
            </a:solidFill>
          </a:ln>
        </p:spPr>
        <p:txBody>
          <a:bodyPr wrap="square" rtlCol="0">
            <a:spAutoFit/>
          </a:bodyPr>
          <a:lstStyle/>
          <a:p>
            <a:r>
              <a:rPr lang="en-US" dirty="0" smtClean="0"/>
              <a:t>Tuning knob</a:t>
            </a:r>
            <a:endParaRPr lang="en-US" dirty="0"/>
          </a:p>
        </p:txBody>
      </p:sp>
      <p:cxnSp>
        <p:nvCxnSpPr>
          <p:cNvPr id="15" name="Straight Arrow Connector 14"/>
          <p:cNvCxnSpPr>
            <a:stCxn id="13" idx="2"/>
          </p:cNvCxnSpPr>
          <p:nvPr/>
        </p:nvCxnSpPr>
        <p:spPr>
          <a:xfrm flipH="1">
            <a:off x="7543800" y="2902297"/>
            <a:ext cx="304800" cy="220310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0" y="6019800"/>
            <a:ext cx="3048000" cy="646331"/>
          </a:xfrm>
          <a:prstGeom prst="rect">
            <a:avLst/>
          </a:prstGeom>
          <a:solidFill>
            <a:schemeClr val="bg1"/>
          </a:solidFill>
          <a:ln>
            <a:solidFill>
              <a:schemeClr val="tx1"/>
            </a:solidFill>
          </a:ln>
        </p:spPr>
        <p:txBody>
          <a:bodyPr wrap="square" rtlCol="0">
            <a:spAutoFit/>
          </a:bodyPr>
          <a:lstStyle/>
          <a:p>
            <a:r>
              <a:rPr lang="en-US" dirty="0" smtClean="0"/>
              <a:t>Some receivers will display the radial you are on</a:t>
            </a:r>
            <a:endParaRPr lang="en-US" dirty="0"/>
          </a:p>
        </p:txBody>
      </p:sp>
      <p:cxnSp>
        <p:nvCxnSpPr>
          <p:cNvPr id="18" name="Straight Arrow Connector 17"/>
          <p:cNvCxnSpPr>
            <a:stCxn id="16" idx="0"/>
          </p:cNvCxnSpPr>
          <p:nvPr/>
        </p:nvCxnSpPr>
        <p:spPr>
          <a:xfrm flipV="1">
            <a:off x="6858000" y="5410200"/>
            <a:ext cx="457200" cy="609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rmin GI-102A Indica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84866"/>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VOR Aircraft </a:t>
            </a:r>
            <a:r>
              <a:rPr lang="en-US" dirty="0"/>
              <a:t>Equipment</a:t>
            </a:r>
            <a:br>
              <a:rPr lang="en-US" dirty="0"/>
            </a:br>
            <a:r>
              <a:rPr lang="en-US" dirty="0"/>
              <a:t>VOR </a:t>
            </a:r>
            <a:r>
              <a:rPr lang="en-US" dirty="0" smtClean="0"/>
              <a:t>Indicator Instruments</a:t>
            </a:r>
            <a:endParaRPr lang="en-US" dirty="0"/>
          </a:p>
        </p:txBody>
      </p:sp>
      <p:pic>
        <p:nvPicPr>
          <p:cNvPr id="1028" name="Picture 4" descr="http://www.harmon.com/hsi.gif"/>
          <p:cNvPicPr>
            <a:picLocks noChangeAspect="1" noChangeArrowheads="1"/>
          </p:cNvPicPr>
          <p:nvPr/>
        </p:nvPicPr>
        <p:blipFill>
          <a:blip r:embed="rId4" cstate="print"/>
          <a:srcRect/>
          <a:stretch>
            <a:fillRect/>
          </a:stretch>
        </p:blipFill>
        <p:spPr bwMode="auto">
          <a:xfrm>
            <a:off x="5714999" y="2213263"/>
            <a:ext cx="2651759" cy="2511137"/>
          </a:xfrm>
          <a:prstGeom prst="rect">
            <a:avLst/>
          </a:prstGeom>
          <a:noFill/>
        </p:spPr>
      </p:pic>
      <p:sp>
        <p:nvSpPr>
          <p:cNvPr id="5" name="Slide Number Placeholder 4"/>
          <p:cNvSpPr>
            <a:spLocks noGrp="1"/>
          </p:cNvSpPr>
          <p:nvPr>
            <p:ph type="sldNum" sz="quarter" idx="12"/>
          </p:nvPr>
        </p:nvSpPr>
        <p:spPr/>
        <p:txBody>
          <a:bodyPr/>
          <a:lstStyle/>
          <a:p>
            <a:fld id="{1D33BB7C-427A-41F4-97C8-46847CE529D8}" type="slidenum">
              <a:rPr lang="en-US" smtClean="0"/>
              <a:pPr/>
              <a:t>11</a:t>
            </a:fld>
            <a:endParaRPr lang="en-US"/>
          </a:p>
        </p:txBody>
      </p:sp>
      <p:sp>
        <p:nvSpPr>
          <p:cNvPr id="6" name="TextBox 5"/>
          <p:cNvSpPr txBox="1"/>
          <p:nvPr/>
        </p:nvSpPr>
        <p:spPr>
          <a:xfrm>
            <a:off x="1295400" y="5519894"/>
            <a:ext cx="1600200" cy="646331"/>
          </a:xfrm>
          <a:prstGeom prst="rect">
            <a:avLst/>
          </a:prstGeom>
          <a:noFill/>
          <a:ln>
            <a:solidFill>
              <a:schemeClr val="tx1"/>
            </a:solidFill>
          </a:ln>
        </p:spPr>
        <p:txBody>
          <a:bodyPr wrap="square" rtlCol="0">
            <a:spAutoFit/>
          </a:bodyPr>
          <a:lstStyle/>
          <a:p>
            <a:r>
              <a:rPr lang="en-US" dirty="0" smtClean="0"/>
              <a:t>OBS – or radial selector</a:t>
            </a:r>
            <a:endParaRPr lang="en-US" dirty="0"/>
          </a:p>
        </p:txBody>
      </p:sp>
      <p:cxnSp>
        <p:nvCxnSpPr>
          <p:cNvPr id="8" name="Straight Arrow Connector 7"/>
          <p:cNvCxnSpPr/>
          <p:nvPr/>
        </p:nvCxnSpPr>
        <p:spPr>
          <a:xfrm flipH="1" flipV="1">
            <a:off x="1143000" y="4495800"/>
            <a:ext cx="152400" cy="102409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1600200"/>
            <a:ext cx="1447800" cy="369332"/>
          </a:xfrm>
          <a:prstGeom prst="rect">
            <a:avLst/>
          </a:prstGeom>
          <a:noFill/>
          <a:ln>
            <a:solidFill>
              <a:schemeClr val="tx1"/>
            </a:solidFill>
          </a:ln>
        </p:spPr>
        <p:txBody>
          <a:bodyPr wrap="square" rtlCol="0">
            <a:spAutoFit/>
          </a:bodyPr>
          <a:lstStyle/>
          <a:p>
            <a:r>
              <a:rPr lang="en-US" dirty="0" smtClean="0"/>
              <a:t>OBS Selected</a:t>
            </a:r>
            <a:endParaRPr lang="en-US" dirty="0"/>
          </a:p>
        </p:txBody>
      </p:sp>
      <p:cxnSp>
        <p:nvCxnSpPr>
          <p:cNvPr id="11" name="Straight Arrow Connector 10"/>
          <p:cNvCxnSpPr/>
          <p:nvPr/>
        </p:nvCxnSpPr>
        <p:spPr>
          <a:xfrm flipH="1">
            <a:off x="1981200" y="1600200"/>
            <a:ext cx="2133600" cy="9906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62600" y="1600200"/>
            <a:ext cx="1828800" cy="13716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800" y="3048000"/>
            <a:ext cx="1219200" cy="1200329"/>
          </a:xfrm>
          <a:prstGeom prst="rect">
            <a:avLst/>
          </a:prstGeom>
          <a:noFill/>
          <a:ln>
            <a:solidFill>
              <a:schemeClr val="tx1"/>
            </a:solidFill>
          </a:ln>
        </p:spPr>
        <p:txBody>
          <a:bodyPr wrap="square" rtlCol="0">
            <a:spAutoFit/>
          </a:bodyPr>
          <a:lstStyle/>
          <a:p>
            <a:r>
              <a:rPr lang="en-US" dirty="0" smtClean="0"/>
              <a:t>Course deviation indicator (CDI)</a:t>
            </a:r>
            <a:endParaRPr lang="en-US" dirty="0"/>
          </a:p>
        </p:txBody>
      </p:sp>
      <p:cxnSp>
        <p:nvCxnSpPr>
          <p:cNvPr id="17" name="Straight Arrow Connector 16"/>
          <p:cNvCxnSpPr/>
          <p:nvPr/>
        </p:nvCxnSpPr>
        <p:spPr>
          <a:xfrm flipH="1">
            <a:off x="1924050" y="3048000"/>
            <a:ext cx="2190750" cy="21041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4000" y="3048000"/>
            <a:ext cx="1600200" cy="42083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14800" y="2286000"/>
            <a:ext cx="1219200" cy="646331"/>
          </a:xfrm>
          <a:prstGeom prst="rect">
            <a:avLst/>
          </a:prstGeom>
          <a:noFill/>
          <a:ln>
            <a:solidFill>
              <a:schemeClr val="tx1"/>
            </a:solidFill>
          </a:ln>
        </p:spPr>
        <p:txBody>
          <a:bodyPr wrap="square" rtlCol="0">
            <a:spAutoFit/>
          </a:bodyPr>
          <a:lstStyle/>
          <a:p>
            <a:r>
              <a:rPr lang="en-US" dirty="0" smtClean="0"/>
              <a:t>To/From indicator</a:t>
            </a:r>
            <a:endParaRPr lang="en-US" dirty="0"/>
          </a:p>
        </p:txBody>
      </p:sp>
      <p:cxnSp>
        <p:nvCxnSpPr>
          <p:cNvPr id="25" name="Straight Arrow Connector 24"/>
          <p:cNvCxnSpPr/>
          <p:nvPr/>
        </p:nvCxnSpPr>
        <p:spPr>
          <a:xfrm flipH="1">
            <a:off x="2286000" y="2286000"/>
            <a:ext cx="1828800" cy="7620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0" y="2286000"/>
            <a:ext cx="1828800" cy="111811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2895600" y="4267200"/>
            <a:ext cx="2971800" cy="125269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68207" y="4823181"/>
            <a:ext cx="545342" cy="369332"/>
          </a:xfrm>
          <a:prstGeom prst="rect">
            <a:avLst/>
          </a:prstGeom>
          <a:noFill/>
        </p:spPr>
        <p:txBody>
          <a:bodyPr wrap="none" rtlCol="0">
            <a:spAutoFit/>
          </a:bodyPr>
          <a:lstStyle/>
          <a:p>
            <a:r>
              <a:rPr lang="en-US" dirty="0" smtClean="0"/>
              <a:t>HSI </a:t>
            </a:r>
            <a:endParaRPr lang="en-US" dirty="0"/>
          </a:p>
        </p:txBody>
      </p:sp>
      <p:sp>
        <p:nvSpPr>
          <p:cNvPr id="7" name="TextBox 6"/>
          <p:cNvSpPr txBox="1"/>
          <p:nvPr/>
        </p:nvSpPr>
        <p:spPr>
          <a:xfrm>
            <a:off x="1587027" y="4708881"/>
            <a:ext cx="508473" cy="369332"/>
          </a:xfrm>
          <a:prstGeom prst="rect">
            <a:avLst/>
          </a:prstGeom>
          <a:noFill/>
        </p:spPr>
        <p:txBody>
          <a:bodyPr wrap="none" rtlCol="0">
            <a:spAutoFit/>
          </a:bodyPr>
          <a:lstStyle/>
          <a:p>
            <a:r>
              <a:rPr lang="en-US" dirty="0" smtClean="0"/>
              <a:t>CDI</a:t>
            </a:r>
            <a:endParaRPr lang="en-US" dirty="0"/>
          </a:p>
        </p:txBody>
      </p:sp>
    </p:spTree>
    <p:extLst>
      <p:ext uri="{BB962C8B-B14F-4D97-AF65-F5344CB8AC3E}">
        <p14:creationId xmlns:p14="http://schemas.microsoft.com/office/powerpoint/2010/main" val="3405061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angleyflyingschool.com/Images/IFR%20Groundschool/Radio%20Navigation,%20VOR%20Indicator,%20Langley%20Flying%20Scho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4343400" cy="3092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VOR Aircraft Equipment</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12</a:t>
            </a:fld>
            <a:endParaRPr lang="en-US" dirty="0"/>
          </a:p>
        </p:txBody>
      </p:sp>
      <p:sp>
        <p:nvSpPr>
          <p:cNvPr id="5" name="TextBox 4"/>
          <p:cNvSpPr txBox="1"/>
          <p:nvPr/>
        </p:nvSpPr>
        <p:spPr>
          <a:xfrm>
            <a:off x="533400" y="2514600"/>
            <a:ext cx="1064074" cy="646331"/>
          </a:xfrm>
          <a:prstGeom prst="rect">
            <a:avLst/>
          </a:prstGeom>
          <a:noFill/>
          <a:ln>
            <a:solidFill>
              <a:srgbClr val="C00000"/>
            </a:solidFill>
          </a:ln>
        </p:spPr>
        <p:txBody>
          <a:bodyPr wrap="none" rtlCol="0">
            <a:spAutoFit/>
          </a:bodyPr>
          <a:lstStyle/>
          <a:p>
            <a:r>
              <a:rPr lang="en-US" dirty="0" smtClean="0"/>
              <a:t>Fly to the</a:t>
            </a:r>
          </a:p>
          <a:p>
            <a:r>
              <a:rPr lang="en-US" dirty="0" smtClean="0"/>
              <a:t>Bar!</a:t>
            </a:r>
            <a:endParaRPr lang="en-US" dirty="0"/>
          </a:p>
        </p:txBody>
      </p:sp>
      <p:sp>
        <p:nvSpPr>
          <p:cNvPr id="3" name="TextBox 2"/>
          <p:cNvSpPr txBox="1"/>
          <p:nvPr/>
        </p:nvSpPr>
        <p:spPr>
          <a:xfrm>
            <a:off x="685800" y="4568568"/>
            <a:ext cx="7772400" cy="2062103"/>
          </a:xfrm>
          <a:prstGeom prst="rect">
            <a:avLst/>
          </a:prstGeom>
          <a:noFill/>
        </p:spPr>
        <p:txBody>
          <a:bodyPr wrap="square" rtlCol="0">
            <a:spAutoFit/>
          </a:bodyPr>
          <a:lstStyle/>
          <a:p>
            <a:r>
              <a:rPr lang="en-US" sz="1600" dirty="0">
                <a:solidFill>
                  <a:srgbClr val="FF0000"/>
                </a:solidFill>
              </a:rPr>
              <a:t>VOR </a:t>
            </a:r>
            <a:r>
              <a:rPr lang="en-US" sz="1600" dirty="0" smtClean="0">
                <a:solidFill>
                  <a:srgbClr val="FF0000"/>
                </a:solidFill>
              </a:rPr>
              <a:t>Indicator’s three main parts: </a:t>
            </a:r>
          </a:p>
          <a:p>
            <a:pPr marL="342900" indent="-342900">
              <a:buAutoNum type="arabicParenBoth"/>
            </a:pPr>
            <a:r>
              <a:rPr lang="en-US" sz="1600" dirty="0" smtClean="0"/>
              <a:t>the </a:t>
            </a:r>
            <a:r>
              <a:rPr lang="en-US" sz="1600" dirty="0"/>
              <a:t>Omni Bearing Selector (OBS) </a:t>
            </a:r>
            <a:r>
              <a:rPr lang="en-US" sz="1600" dirty="0" smtClean="0"/>
              <a:t>- rotating </a:t>
            </a:r>
            <a:r>
              <a:rPr lang="en-US" sz="1600" dirty="0"/>
              <a:t>azimuth </a:t>
            </a:r>
            <a:r>
              <a:rPr lang="en-US" sz="1600" dirty="0"/>
              <a:t>dial (Rotating Course Card) </a:t>
            </a:r>
            <a:r>
              <a:rPr lang="en-US" sz="1600" dirty="0"/>
              <a:t>which provides for bearing </a:t>
            </a:r>
            <a:r>
              <a:rPr lang="en-US" sz="1600" dirty="0" smtClean="0"/>
              <a:t>selection</a:t>
            </a:r>
          </a:p>
          <a:p>
            <a:pPr marL="342900" indent="-342900">
              <a:buAutoNum type="arabicParenBoth"/>
            </a:pPr>
            <a:r>
              <a:rPr lang="en-US" sz="1600" dirty="0" smtClean="0"/>
              <a:t>the </a:t>
            </a:r>
            <a:r>
              <a:rPr lang="en-US" sz="1600" dirty="0"/>
              <a:t>Course Deviation Indicator (</a:t>
            </a:r>
            <a:r>
              <a:rPr lang="en-US" sz="1600" dirty="0" smtClean="0"/>
              <a:t>CDI) - vertical </a:t>
            </a:r>
            <a:r>
              <a:rPr lang="en-US" sz="1600" dirty="0"/>
              <a:t>needle that moves laterally along a row of dots, each dot representing </a:t>
            </a:r>
            <a:r>
              <a:rPr lang="en-US" sz="1600" dirty="0" smtClean="0"/>
              <a:t>2°; </a:t>
            </a:r>
            <a:r>
              <a:rPr lang="en-US" sz="1600" dirty="0"/>
              <a:t>the CDI can be </a:t>
            </a:r>
            <a:r>
              <a:rPr lang="en-US" sz="1600" dirty="0" smtClean="0"/>
              <a:t>centered </a:t>
            </a:r>
            <a:r>
              <a:rPr lang="en-US" sz="1600" dirty="0"/>
              <a:t>by rotating the OBS; when this is done the aircraft position on </a:t>
            </a:r>
            <a:r>
              <a:rPr lang="en-US" sz="1600" dirty="0" smtClean="0"/>
              <a:t>the indicated VOR radial</a:t>
            </a:r>
            <a:endParaRPr lang="en-US" sz="1600" dirty="0" smtClean="0"/>
          </a:p>
          <a:p>
            <a:pPr marL="342900" indent="-342900">
              <a:buAutoNum type="arabicParenBoth"/>
            </a:pPr>
            <a:r>
              <a:rPr lang="en-US" sz="1600" dirty="0" smtClean="0"/>
              <a:t>TO/FROM flag – Indicates whether </a:t>
            </a:r>
            <a:r>
              <a:rPr lang="en-US" sz="1600" dirty="0"/>
              <a:t>the aircraft bearing is </a:t>
            </a:r>
            <a:r>
              <a:rPr lang="en-US" sz="1600" dirty="0" smtClean="0"/>
              <a:t>on the “to</a:t>
            </a:r>
            <a:r>
              <a:rPr lang="en-US" sz="1600" dirty="0"/>
              <a:t>” or “from” </a:t>
            </a:r>
            <a:r>
              <a:rPr lang="en-US" sz="1600" dirty="0" smtClean="0"/>
              <a:t>side of the </a:t>
            </a:r>
            <a:r>
              <a:rPr lang="en-US" sz="1600" dirty="0"/>
              <a:t>VOR</a:t>
            </a:r>
          </a:p>
        </p:txBody>
      </p:sp>
    </p:spTree>
    <p:extLst>
      <p:ext uri="{BB962C8B-B14F-4D97-AF65-F5344CB8AC3E}">
        <p14:creationId xmlns:p14="http://schemas.microsoft.com/office/powerpoint/2010/main" val="314676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Magnetic </a:t>
            </a:r>
            <a:r>
              <a:rPr lang="en-US" dirty="0" smtClean="0"/>
              <a:t>Indicator (RMI)</a:t>
            </a:r>
            <a:endParaRPr lang="en-US" dirty="0"/>
          </a:p>
        </p:txBody>
      </p:sp>
      <p:sp>
        <p:nvSpPr>
          <p:cNvPr id="3" name="Content Placeholder 2"/>
          <p:cNvSpPr>
            <a:spLocks noGrp="1"/>
          </p:cNvSpPr>
          <p:nvPr>
            <p:ph idx="1"/>
          </p:nvPr>
        </p:nvSpPr>
        <p:spPr>
          <a:xfrm>
            <a:off x="457200" y="1600200"/>
            <a:ext cx="5105400" cy="4525963"/>
          </a:xfrm>
        </p:spPr>
        <p:txBody>
          <a:bodyPr>
            <a:normAutofit fontScale="77500" lnSpcReduction="20000"/>
          </a:bodyPr>
          <a:lstStyle/>
          <a:p>
            <a:r>
              <a:rPr lang="en-US" dirty="0" smtClean="0"/>
              <a:t>RMI </a:t>
            </a:r>
            <a:r>
              <a:rPr lang="en-US" dirty="0"/>
              <a:t>is </a:t>
            </a:r>
            <a:r>
              <a:rPr lang="en-US" dirty="0" smtClean="0"/>
              <a:t>a </a:t>
            </a:r>
            <a:r>
              <a:rPr lang="en-US" dirty="0"/>
              <a:t>bearing indicator </a:t>
            </a:r>
            <a:endParaRPr lang="en-US" dirty="0" smtClean="0"/>
          </a:p>
          <a:p>
            <a:r>
              <a:rPr lang="en-US" dirty="0" smtClean="0"/>
              <a:t>The bearing </a:t>
            </a:r>
            <a:r>
              <a:rPr lang="en-US" dirty="0"/>
              <a:t>indicator </a:t>
            </a:r>
            <a:r>
              <a:rPr lang="en-US" dirty="0" smtClean="0"/>
              <a:t>(pointer) always points </a:t>
            </a:r>
            <a:r>
              <a:rPr lang="en-US" dirty="0"/>
              <a:t>to the VOR </a:t>
            </a:r>
            <a:r>
              <a:rPr lang="en-US" dirty="0" smtClean="0"/>
              <a:t>station</a:t>
            </a:r>
          </a:p>
          <a:p>
            <a:r>
              <a:rPr lang="en-US" dirty="0" smtClean="0"/>
              <a:t>The bearing </a:t>
            </a:r>
            <a:r>
              <a:rPr lang="en-US" dirty="0"/>
              <a:t>indicator, in turn, is superimposed on an azimuth display that is virtually identical to the aircraft’s heading </a:t>
            </a:r>
            <a:r>
              <a:rPr lang="en-US" dirty="0" smtClean="0"/>
              <a:t>indicator</a:t>
            </a:r>
          </a:p>
          <a:p>
            <a:r>
              <a:rPr lang="en-US" dirty="0" smtClean="0"/>
              <a:t>In </a:t>
            </a:r>
            <a:r>
              <a:rPr lang="en-US" dirty="0"/>
              <a:t>the example to the right, the aircraft is flying a heading of </a:t>
            </a:r>
            <a:r>
              <a:rPr lang="en-US" dirty="0" smtClean="0"/>
              <a:t>010°, </a:t>
            </a:r>
            <a:r>
              <a:rPr lang="en-US" dirty="0"/>
              <a:t>the bearing to the VOR is </a:t>
            </a:r>
            <a:r>
              <a:rPr lang="en-US" dirty="0" smtClean="0"/>
              <a:t>270°, </a:t>
            </a:r>
            <a:r>
              <a:rPr lang="en-US" dirty="0"/>
              <a:t>and the aircraft is currently crossing the </a:t>
            </a:r>
            <a:r>
              <a:rPr lang="en-US" dirty="0" smtClean="0"/>
              <a:t>090° Radial</a:t>
            </a:r>
          </a:p>
        </p:txBody>
      </p:sp>
      <p:sp>
        <p:nvSpPr>
          <p:cNvPr id="4" name="Slide Number Placeholder 3"/>
          <p:cNvSpPr>
            <a:spLocks noGrp="1"/>
          </p:cNvSpPr>
          <p:nvPr>
            <p:ph type="sldNum" sz="quarter" idx="12"/>
          </p:nvPr>
        </p:nvSpPr>
        <p:spPr/>
        <p:txBody>
          <a:bodyPr/>
          <a:lstStyle/>
          <a:p>
            <a:fld id="{E314DE07-5FE5-40EB-87F7-58B841179793}" type="slidenum">
              <a:rPr lang="en-US" smtClean="0"/>
              <a:t>13</a:t>
            </a:fld>
            <a:endParaRPr lang="en-US"/>
          </a:p>
        </p:txBody>
      </p:sp>
      <p:pic>
        <p:nvPicPr>
          <p:cNvPr id="6146" name="Picture 2" descr="http://sarasotaavionics.com/images/productimages/ki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75179"/>
            <a:ext cx="3133725" cy="3066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9800" y="1752600"/>
            <a:ext cx="566181" cy="369332"/>
          </a:xfrm>
          <a:prstGeom prst="rect">
            <a:avLst/>
          </a:prstGeom>
          <a:noFill/>
          <a:ln>
            <a:solidFill>
              <a:srgbClr val="C00000"/>
            </a:solidFill>
          </a:ln>
        </p:spPr>
        <p:txBody>
          <a:bodyPr wrap="none" rtlCol="0">
            <a:spAutoFit/>
          </a:bodyPr>
          <a:lstStyle/>
          <a:p>
            <a:r>
              <a:rPr lang="en-US" dirty="0" smtClean="0"/>
              <a:t>ADF</a:t>
            </a:r>
            <a:endParaRPr lang="en-US" dirty="0"/>
          </a:p>
        </p:txBody>
      </p:sp>
      <p:cxnSp>
        <p:nvCxnSpPr>
          <p:cNvPr id="7" name="Straight Arrow Connector 6"/>
          <p:cNvCxnSpPr>
            <a:stCxn id="5" idx="2"/>
          </p:cNvCxnSpPr>
          <p:nvPr/>
        </p:nvCxnSpPr>
        <p:spPr>
          <a:xfrm>
            <a:off x="6302891" y="2121932"/>
            <a:ext cx="1088509" cy="9260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02890" y="5562600"/>
            <a:ext cx="1321772" cy="369332"/>
          </a:xfrm>
          <a:prstGeom prst="rect">
            <a:avLst/>
          </a:prstGeom>
          <a:noFill/>
          <a:ln>
            <a:solidFill>
              <a:srgbClr val="C00000"/>
            </a:solidFill>
          </a:ln>
        </p:spPr>
        <p:txBody>
          <a:bodyPr wrap="none" rtlCol="0">
            <a:spAutoFit/>
          </a:bodyPr>
          <a:lstStyle/>
          <a:p>
            <a:r>
              <a:rPr lang="en-US" dirty="0" smtClean="0"/>
              <a:t>VOR Pointer</a:t>
            </a:r>
            <a:endParaRPr lang="en-US" dirty="0"/>
          </a:p>
        </p:txBody>
      </p:sp>
      <p:cxnSp>
        <p:nvCxnSpPr>
          <p:cNvPr id="11" name="Straight Arrow Connector 10"/>
          <p:cNvCxnSpPr>
            <a:stCxn id="9" idx="0"/>
          </p:cNvCxnSpPr>
          <p:nvPr/>
        </p:nvCxnSpPr>
        <p:spPr>
          <a:xfrm flipH="1" flipV="1">
            <a:off x="6553200" y="3886200"/>
            <a:ext cx="410576" cy="1676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23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VOR Aircraft Equipment</a:t>
            </a:r>
          </a:p>
        </p:txBody>
      </p:sp>
      <p:sp>
        <p:nvSpPr>
          <p:cNvPr id="3" name="Content Placeholder 2"/>
          <p:cNvSpPr>
            <a:spLocks noGrp="1"/>
          </p:cNvSpPr>
          <p:nvPr>
            <p:ph idx="1"/>
          </p:nvPr>
        </p:nvSpPr>
        <p:spPr/>
        <p:txBody>
          <a:bodyPr/>
          <a:lstStyle/>
          <a:p>
            <a:r>
              <a:rPr lang="en-US" dirty="0"/>
              <a:t>VOR indicator </a:t>
            </a:r>
            <a:r>
              <a:rPr lang="en-US" dirty="0" smtClean="0"/>
              <a:t>instrument Warning Flags</a:t>
            </a:r>
          </a:p>
          <a:p>
            <a:pPr lvl="1"/>
            <a:r>
              <a:rPr lang="en-US" dirty="0"/>
              <a:t>“OFF” </a:t>
            </a:r>
            <a:r>
              <a:rPr lang="en-US" dirty="0" smtClean="0"/>
              <a:t>flag</a:t>
            </a:r>
          </a:p>
          <a:p>
            <a:pPr lvl="2"/>
            <a:r>
              <a:rPr lang="en-US" dirty="0" smtClean="0"/>
              <a:t>Indicates an </a:t>
            </a:r>
            <a:r>
              <a:rPr lang="en-US" dirty="0"/>
              <a:t>usable or </a:t>
            </a:r>
            <a:r>
              <a:rPr lang="en-US" dirty="0" smtClean="0"/>
              <a:t>unreliable </a:t>
            </a:r>
            <a:r>
              <a:rPr lang="en-US" dirty="0"/>
              <a:t>signal </a:t>
            </a:r>
            <a:endParaRPr lang="en-US" dirty="0" smtClean="0"/>
          </a:p>
          <a:p>
            <a:pPr lvl="3"/>
            <a:r>
              <a:rPr lang="en-US" dirty="0" smtClean="0"/>
              <a:t>Flag retracts </a:t>
            </a:r>
            <a:r>
              <a:rPr lang="en-US" dirty="0"/>
              <a:t>from view when signal strength is sufficient for reliable </a:t>
            </a:r>
            <a:r>
              <a:rPr lang="en-US" dirty="0" smtClean="0"/>
              <a:t>indications</a:t>
            </a:r>
          </a:p>
          <a:p>
            <a:pPr lvl="2"/>
            <a:r>
              <a:rPr lang="en-US" dirty="0" err="1" smtClean="0"/>
              <a:t>Nav</a:t>
            </a:r>
            <a:r>
              <a:rPr lang="en-US" dirty="0" smtClean="0"/>
              <a:t> radio may not be powered</a:t>
            </a:r>
          </a:p>
          <a:p>
            <a:pPr lvl="1"/>
            <a:r>
              <a:rPr lang="en-US" dirty="0" smtClean="0"/>
              <a:t>Insufficient </a:t>
            </a:r>
            <a:r>
              <a:rPr lang="en-US" dirty="0"/>
              <a:t>signal strength may </a:t>
            </a:r>
            <a:r>
              <a:rPr lang="en-US" dirty="0" smtClean="0"/>
              <a:t>also be </a:t>
            </a:r>
            <a:r>
              <a:rPr lang="en-US" dirty="0"/>
              <a:t>indicated by a blank or OFF in the TO/FROM window</a:t>
            </a:r>
          </a:p>
        </p:txBody>
      </p:sp>
      <p:sp>
        <p:nvSpPr>
          <p:cNvPr id="4" name="Slide Number Placeholder 3"/>
          <p:cNvSpPr>
            <a:spLocks noGrp="1"/>
          </p:cNvSpPr>
          <p:nvPr>
            <p:ph type="sldNum" sz="quarter" idx="12"/>
          </p:nvPr>
        </p:nvSpPr>
        <p:spPr/>
        <p:txBody>
          <a:bodyPr/>
          <a:lstStyle/>
          <a:p>
            <a:fld id="{E314DE07-5FE5-40EB-87F7-58B841179793}" type="slidenum">
              <a:rPr lang="en-US" smtClean="0"/>
              <a:t>14</a:t>
            </a:fld>
            <a:endParaRPr lang="en-US"/>
          </a:p>
        </p:txBody>
      </p:sp>
    </p:spTree>
    <p:extLst>
      <p:ext uri="{BB962C8B-B14F-4D97-AF65-F5344CB8AC3E}">
        <p14:creationId xmlns:p14="http://schemas.microsoft.com/office/powerpoint/2010/main" val="159882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valavionics.com/productPages/cdi/GARMIN_GI_106Alg.gif"/>
          <p:cNvPicPr>
            <a:picLocks noChangeAspect="1" noChangeArrowheads="1"/>
          </p:cNvPicPr>
          <p:nvPr/>
        </p:nvPicPr>
        <p:blipFill>
          <a:blip r:embed="rId2" cstate="print"/>
          <a:srcRect/>
          <a:stretch>
            <a:fillRect/>
          </a:stretch>
        </p:blipFill>
        <p:spPr bwMode="auto">
          <a:xfrm>
            <a:off x="4724400" y="1371600"/>
            <a:ext cx="1143000" cy="1143000"/>
          </a:xfrm>
          <a:prstGeom prst="rect">
            <a:avLst/>
          </a:prstGeom>
          <a:noFill/>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57600"/>
            <a:ext cx="34004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Radials</a:t>
            </a:r>
            <a:endParaRPr lang="en-US" dirty="0"/>
          </a:p>
        </p:txBody>
      </p:sp>
      <p:sp>
        <p:nvSpPr>
          <p:cNvPr id="3" name="Content Placeholder 2"/>
          <p:cNvSpPr>
            <a:spLocks noGrp="1"/>
          </p:cNvSpPr>
          <p:nvPr>
            <p:ph idx="1"/>
          </p:nvPr>
        </p:nvSpPr>
        <p:spPr>
          <a:xfrm>
            <a:off x="457200" y="1600200"/>
            <a:ext cx="4495800" cy="4525963"/>
          </a:xfrm>
        </p:spPr>
        <p:txBody>
          <a:bodyPr>
            <a:normAutofit fontScale="85000" lnSpcReduction="20000"/>
          </a:bodyPr>
          <a:lstStyle/>
          <a:p>
            <a:r>
              <a:rPr lang="en-US" dirty="0" smtClean="0"/>
              <a:t>There are 360 radials radiating </a:t>
            </a:r>
            <a:r>
              <a:rPr lang="en-US" b="1" u="sng" dirty="0" smtClean="0"/>
              <a:t>from</a:t>
            </a:r>
            <a:r>
              <a:rPr lang="en-US" dirty="0" smtClean="0"/>
              <a:t> the VOR</a:t>
            </a:r>
          </a:p>
          <a:p>
            <a:r>
              <a:rPr lang="en-US" dirty="0"/>
              <a:t>T</a:t>
            </a:r>
            <a:r>
              <a:rPr lang="en-US" dirty="0" smtClean="0"/>
              <a:t>he CDI (needle) will center when you turn the OBS to the radial you are on and will have a FROM indication</a:t>
            </a:r>
          </a:p>
          <a:p>
            <a:r>
              <a:rPr lang="en-US" dirty="0" smtClean="0"/>
              <a:t>The CDI (needle) will ALSO center AGAIN when you turn the OBS to the radial 180° from the one you are on.  This radial will have a TO indication</a:t>
            </a:r>
          </a:p>
          <a:p>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15</a:t>
            </a:fld>
            <a:endParaRPr lang="en-US"/>
          </a:p>
        </p:txBody>
      </p:sp>
      <p:pic>
        <p:nvPicPr>
          <p:cNvPr id="7170" name="Picture 2" descr="http://farm9.staticflickr.com/8028/7121640949_0b15145700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529" y="6858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36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Radials</a:t>
            </a:r>
            <a:endParaRPr lang="en-US" dirty="0"/>
          </a:p>
        </p:txBody>
      </p:sp>
      <p:sp>
        <p:nvSpPr>
          <p:cNvPr id="3" name="Content Placeholder 2"/>
          <p:cNvSpPr>
            <a:spLocks noGrp="1"/>
          </p:cNvSpPr>
          <p:nvPr>
            <p:ph idx="1"/>
          </p:nvPr>
        </p:nvSpPr>
        <p:spPr>
          <a:xfrm>
            <a:off x="457200" y="1600200"/>
            <a:ext cx="5715000" cy="4525963"/>
          </a:xfrm>
        </p:spPr>
        <p:txBody>
          <a:bodyPr>
            <a:noAutofit/>
          </a:bodyPr>
          <a:lstStyle/>
          <a:p>
            <a:r>
              <a:rPr lang="en-US" sz="1900" dirty="0" smtClean="0"/>
              <a:t>Each radial represents 1°</a:t>
            </a:r>
          </a:p>
          <a:p>
            <a:r>
              <a:rPr lang="en-US" sz="1900" dirty="0" smtClean="0"/>
              <a:t>How far apart are the radials?</a:t>
            </a:r>
          </a:p>
          <a:p>
            <a:pPr lvl="1"/>
            <a:r>
              <a:rPr lang="en-US" sz="1900" dirty="0" smtClean="0"/>
              <a:t>At 60 NM from the station radials are 1 NM apart</a:t>
            </a:r>
          </a:p>
          <a:p>
            <a:pPr lvl="1"/>
            <a:r>
              <a:rPr lang="en-US" sz="1900" dirty="0" smtClean="0"/>
              <a:t>Distance for crossing radials - Distance = (Miles from station / 60) X number of degrees difference between radials</a:t>
            </a:r>
          </a:p>
          <a:p>
            <a:pPr lvl="2"/>
            <a:r>
              <a:rPr lang="en-US" sz="1900" dirty="0" smtClean="0"/>
              <a:t>E.g., -- (15 miles from station / 60) x (going from 090° radial to 080° radial or  10° difference) = 2.5 NM between the radials </a:t>
            </a:r>
          </a:p>
          <a:p>
            <a:r>
              <a:rPr lang="en-US" sz="1900" dirty="0" smtClean="0"/>
              <a:t>Width of a radial increases with distance from the station</a:t>
            </a:r>
          </a:p>
          <a:p>
            <a:pPr lvl="1"/>
            <a:r>
              <a:rPr lang="en-US" sz="1900" dirty="0" smtClean="0"/>
              <a:t>Hence CDI becomes “more sensitive” as you get closer to the station</a:t>
            </a:r>
            <a:endParaRPr lang="en-US" sz="1900" dirty="0"/>
          </a:p>
        </p:txBody>
      </p:sp>
      <p:sp>
        <p:nvSpPr>
          <p:cNvPr id="4" name="Slide Number Placeholder 3"/>
          <p:cNvSpPr>
            <a:spLocks noGrp="1"/>
          </p:cNvSpPr>
          <p:nvPr>
            <p:ph type="sldNum" sz="quarter" idx="12"/>
          </p:nvPr>
        </p:nvSpPr>
        <p:spPr/>
        <p:txBody>
          <a:bodyPr/>
          <a:lstStyle/>
          <a:p>
            <a:fld id="{E314DE07-5FE5-40EB-87F7-58B841179793}" type="slidenum">
              <a:rPr lang="en-US" smtClean="0"/>
              <a:t>16</a:t>
            </a:fld>
            <a:endParaRPr lang="en-US"/>
          </a:p>
        </p:txBody>
      </p:sp>
      <p:pic>
        <p:nvPicPr>
          <p:cNvPr id="8194" name="Picture 2" descr="http://avstop.com/AC/Instument/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09800"/>
            <a:ext cx="27241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7284" y="5080162"/>
            <a:ext cx="2965427" cy="369332"/>
          </a:xfrm>
          <a:prstGeom prst="rect">
            <a:avLst/>
          </a:prstGeom>
        </p:spPr>
        <p:txBody>
          <a:bodyPr wrap="none">
            <a:spAutoFit/>
          </a:bodyPr>
          <a:lstStyle/>
          <a:p>
            <a:r>
              <a:rPr lang="en-US" dirty="0" smtClean="0"/>
              <a:t>“Funnel effect” of the signal </a:t>
            </a:r>
            <a:endParaRPr lang="en-US" dirty="0"/>
          </a:p>
        </p:txBody>
      </p:sp>
    </p:spTree>
    <p:extLst>
      <p:ext uri="{BB962C8B-B14F-4D97-AF65-F5344CB8AC3E}">
        <p14:creationId xmlns:p14="http://schemas.microsoft.com/office/powerpoint/2010/main" val="204923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rmin GI-102A Indica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200"/>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Using the VOR Signals</a:t>
            </a:r>
            <a:r>
              <a:rPr lang="en-US" dirty="0"/>
              <a:t/>
            </a:r>
            <a:br>
              <a:rPr lang="en-US" dirty="0"/>
            </a:br>
            <a:r>
              <a:rPr lang="en-US" sz="2200" dirty="0"/>
              <a:t>Don’t Use the VOR Until you know it's working </a:t>
            </a:r>
          </a:p>
        </p:txBody>
      </p:sp>
      <p:sp>
        <p:nvSpPr>
          <p:cNvPr id="3" name="Content Placeholder 2"/>
          <p:cNvSpPr>
            <a:spLocks noGrp="1"/>
          </p:cNvSpPr>
          <p:nvPr>
            <p:ph idx="1"/>
          </p:nvPr>
        </p:nvSpPr>
        <p:spPr/>
        <p:txBody>
          <a:bodyPr>
            <a:noAutofit/>
          </a:bodyPr>
          <a:lstStyle/>
          <a:p>
            <a:pPr algn="just"/>
            <a:r>
              <a:rPr lang="en-US" sz="2000" dirty="0" smtClean="0"/>
              <a:t>Tune the VOR frequency on the aircraft’s receiver</a:t>
            </a:r>
          </a:p>
          <a:p>
            <a:pPr algn="just"/>
            <a:r>
              <a:rPr lang="en-US" sz="2000" dirty="0" smtClean="0"/>
              <a:t>Identify the VOR</a:t>
            </a:r>
          </a:p>
          <a:p>
            <a:pPr lvl="1" algn="just"/>
            <a:r>
              <a:rPr lang="en-US" sz="2000" dirty="0" smtClean="0"/>
              <a:t>Use the “indent” function on the receiver to hear the VOR Morse code identifier (three letters)</a:t>
            </a:r>
          </a:p>
          <a:p>
            <a:pPr lvl="2" algn="just"/>
            <a:r>
              <a:rPr lang="en-US" sz="2000" dirty="0" smtClean="0"/>
              <a:t>Dots and dashes are shown on IFR charts and approach plates</a:t>
            </a:r>
          </a:p>
          <a:p>
            <a:pPr lvl="1" algn="just"/>
            <a:r>
              <a:rPr lang="en-US" sz="2000" dirty="0" smtClean="0"/>
              <a:t>Confirm there is no failure flag and that the needle does not have erratic indications</a:t>
            </a:r>
          </a:p>
          <a:p>
            <a:pPr lvl="1" algn="just"/>
            <a:r>
              <a:rPr lang="en-US" sz="2000" dirty="0" smtClean="0"/>
              <a:t>DME coded identifier is transmitted once for every 3 or 4 times the VOR identifier transmits. About once every 30 seconds.  DME identifier is also higher-pitched 1350 Hz compared with 1020 Hz for a VOR</a:t>
            </a:r>
          </a:p>
          <a:p>
            <a:pPr lvl="1" algn="just"/>
            <a:r>
              <a:rPr lang="en-US" sz="2000" dirty="0" smtClean="0"/>
              <a:t>Can also listen to DME identifier on the DME receiver in </a:t>
            </a:r>
            <a:r>
              <a:rPr lang="en-US" sz="2000" dirty="0"/>
              <a:t>many </a:t>
            </a:r>
            <a:r>
              <a:rPr lang="en-US" sz="2000" dirty="0" smtClean="0"/>
              <a:t>cases</a:t>
            </a:r>
          </a:p>
          <a:p>
            <a:pPr algn="just"/>
            <a:r>
              <a:rPr lang="en-US" sz="2000" dirty="0" smtClean="0"/>
              <a:t>Test </a:t>
            </a:r>
            <a:r>
              <a:rPr lang="en-US" sz="2000" dirty="0"/>
              <a:t>- Center </a:t>
            </a:r>
            <a:r>
              <a:rPr lang="en-US" sz="2000" dirty="0" smtClean="0"/>
              <a:t>the CDI and </a:t>
            </a:r>
            <a:r>
              <a:rPr lang="en-US" sz="2000" dirty="0"/>
              <a:t>check that the selected heading changes by 10 degrees at full </a:t>
            </a:r>
            <a:r>
              <a:rPr lang="en-US" sz="2000" dirty="0" smtClean="0"/>
              <a:t>scale CDI deflection</a:t>
            </a:r>
          </a:p>
        </p:txBody>
      </p:sp>
      <p:sp>
        <p:nvSpPr>
          <p:cNvPr id="6" name="Slide Number Placeholder 5"/>
          <p:cNvSpPr>
            <a:spLocks noGrp="1"/>
          </p:cNvSpPr>
          <p:nvPr>
            <p:ph type="sldNum" sz="quarter" idx="12"/>
          </p:nvPr>
        </p:nvSpPr>
        <p:spPr/>
        <p:txBody>
          <a:bodyPr/>
          <a:lstStyle/>
          <a:p>
            <a:fld id="{1D33BB7C-427A-41F4-97C8-46847CE529D8}" type="slidenum">
              <a:rPr lang="en-US" smtClean="0"/>
              <a:pPr/>
              <a:t>17</a:t>
            </a:fld>
            <a:endParaRPr lang="en-US" dirty="0"/>
          </a:p>
        </p:txBody>
      </p:sp>
      <p:sp>
        <p:nvSpPr>
          <p:cNvPr id="4" name="TextBox 3"/>
          <p:cNvSpPr txBox="1"/>
          <p:nvPr/>
        </p:nvSpPr>
        <p:spPr>
          <a:xfrm>
            <a:off x="8250919" y="1868380"/>
            <a:ext cx="676019" cy="523220"/>
          </a:xfrm>
          <a:prstGeom prst="rect">
            <a:avLst/>
          </a:prstGeom>
          <a:noFill/>
          <a:ln>
            <a:solidFill>
              <a:srgbClr val="C00000"/>
            </a:solidFill>
          </a:ln>
        </p:spPr>
        <p:txBody>
          <a:bodyPr wrap="none" rtlCol="0">
            <a:spAutoFit/>
          </a:bodyPr>
          <a:lstStyle/>
          <a:p>
            <a:r>
              <a:rPr lang="en-US" sz="1400" dirty="0" smtClean="0"/>
              <a:t>Failure</a:t>
            </a:r>
          </a:p>
          <a:p>
            <a:r>
              <a:rPr lang="en-US" sz="1400" dirty="0" smtClean="0"/>
              <a:t> flag</a:t>
            </a:r>
            <a:endParaRPr lang="en-US" sz="1400" dirty="0"/>
          </a:p>
        </p:txBody>
      </p:sp>
      <p:cxnSp>
        <p:nvCxnSpPr>
          <p:cNvPr id="8" name="Straight Arrow Connector 7"/>
          <p:cNvCxnSpPr>
            <a:stCxn id="4" idx="0"/>
          </p:cNvCxnSpPr>
          <p:nvPr/>
        </p:nvCxnSpPr>
        <p:spPr>
          <a:xfrm flipH="1" flipV="1">
            <a:off x="8324850" y="1524000"/>
            <a:ext cx="264079" cy="3443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06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 </a:t>
            </a:r>
            <a:r>
              <a:rPr lang="en-US" dirty="0" smtClean="0"/>
              <a:t>CDI Needle</a:t>
            </a:r>
            <a:endParaRPr lang="en-US" dirty="0"/>
          </a:p>
        </p:txBody>
      </p:sp>
      <p:sp>
        <p:nvSpPr>
          <p:cNvPr id="3" name="Content Placeholder 2"/>
          <p:cNvSpPr>
            <a:spLocks noGrp="1"/>
          </p:cNvSpPr>
          <p:nvPr>
            <p:ph idx="1"/>
          </p:nvPr>
        </p:nvSpPr>
        <p:spPr>
          <a:xfrm>
            <a:off x="457200" y="1600200"/>
            <a:ext cx="6400800" cy="4525963"/>
          </a:xfrm>
        </p:spPr>
        <p:txBody>
          <a:bodyPr>
            <a:normAutofit fontScale="85000" lnSpcReduction="10000"/>
          </a:bodyPr>
          <a:lstStyle/>
          <a:p>
            <a:r>
              <a:rPr lang="en-US" dirty="0"/>
              <a:t>The CDI </a:t>
            </a:r>
            <a:r>
              <a:rPr lang="en-US" dirty="0" smtClean="0"/>
              <a:t>needle represents the desired VOR “radial” under the course index</a:t>
            </a:r>
          </a:p>
          <a:p>
            <a:r>
              <a:rPr lang="en-US" dirty="0" smtClean="0"/>
              <a:t>If the CDI is 1 </a:t>
            </a:r>
            <a:r>
              <a:rPr lang="en-US" dirty="0"/>
              <a:t>dot </a:t>
            </a:r>
            <a:r>
              <a:rPr lang="en-US" dirty="0" smtClean="0"/>
              <a:t>off of the center, the airplane is 2° off the selected radial (if </a:t>
            </a:r>
            <a:r>
              <a:rPr lang="en-US" dirty="0"/>
              <a:t>5 dots per side are indicated)</a:t>
            </a:r>
          </a:p>
          <a:p>
            <a:r>
              <a:rPr lang="en-US" dirty="0" smtClean="0"/>
              <a:t>The </a:t>
            </a:r>
            <a:r>
              <a:rPr lang="en-US" dirty="0"/>
              <a:t>CDI will deflect to either side depending on how many degrees the aircraft is off the selected </a:t>
            </a:r>
            <a:r>
              <a:rPr lang="en-US" dirty="0" smtClean="0"/>
              <a:t>radial</a:t>
            </a:r>
            <a:endParaRPr lang="en-US" dirty="0"/>
          </a:p>
          <a:p>
            <a:r>
              <a:rPr lang="en-US" dirty="0" smtClean="0"/>
              <a:t>Full </a:t>
            </a:r>
            <a:r>
              <a:rPr lang="en-US" dirty="0"/>
              <a:t>deflection of the CDI from the </a:t>
            </a:r>
            <a:r>
              <a:rPr lang="en-US" dirty="0" smtClean="0"/>
              <a:t>selected radial indicates </a:t>
            </a:r>
            <a:r>
              <a:rPr lang="en-US" dirty="0"/>
              <a:t>the aircraft is </a:t>
            </a:r>
            <a:r>
              <a:rPr lang="en-US" dirty="0" smtClean="0"/>
              <a:t>10</a:t>
            </a:r>
            <a:r>
              <a:rPr lang="en-US" dirty="0"/>
              <a:t>° or more from the selected </a:t>
            </a:r>
            <a:r>
              <a:rPr lang="en-US" dirty="0" smtClean="0"/>
              <a:t>radial</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18</a:t>
            </a:fld>
            <a:endParaRPr lang="en-US" dirty="0"/>
          </a:p>
        </p:txBody>
      </p:sp>
      <p:pic>
        <p:nvPicPr>
          <p:cNvPr id="5" name="Picture 2" descr="Garmin GI-102A Indica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743200"/>
            <a:ext cx="2400300" cy="24003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5867400" y="2209800"/>
            <a:ext cx="1962150" cy="1600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5257800"/>
            <a:ext cx="615874" cy="369332"/>
          </a:xfrm>
          <a:prstGeom prst="rect">
            <a:avLst/>
          </a:prstGeom>
          <a:noFill/>
          <a:ln>
            <a:solidFill>
              <a:srgbClr val="C00000"/>
            </a:solidFill>
          </a:ln>
        </p:spPr>
        <p:txBody>
          <a:bodyPr wrap="none" rtlCol="0">
            <a:spAutoFit/>
          </a:bodyPr>
          <a:lstStyle/>
          <a:p>
            <a:r>
              <a:rPr lang="en-US" dirty="0" smtClean="0"/>
              <a:t>Dots</a:t>
            </a:r>
            <a:endParaRPr lang="en-US" dirty="0"/>
          </a:p>
        </p:txBody>
      </p:sp>
      <p:cxnSp>
        <p:nvCxnSpPr>
          <p:cNvPr id="12" name="Straight Arrow Connector 11"/>
          <p:cNvCxnSpPr>
            <a:stCxn id="10" idx="0"/>
          </p:cNvCxnSpPr>
          <p:nvPr/>
        </p:nvCxnSpPr>
        <p:spPr>
          <a:xfrm flipV="1">
            <a:off x="7546937" y="3943350"/>
            <a:ext cx="73063" cy="13144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p:cNvCxnSpPr>
          <p:nvPr/>
        </p:nvCxnSpPr>
        <p:spPr>
          <a:xfrm flipV="1">
            <a:off x="7546937" y="3943350"/>
            <a:ext cx="454063" cy="13144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39101" y="2133600"/>
            <a:ext cx="1398716" cy="369332"/>
          </a:xfrm>
          <a:prstGeom prst="rect">
            <a:avLst/>
          </a:prstGeom>
          <a:noFill/>
          <a:ln>
            <a:solidFill>
              <a:srgbClr val="C00000"/>
            </a:solidFill>
          </a:ln>
        </p:spPr>
        <p:txBody>
          <a:bodyPr wrap="none" rtlCol="0">
            <a:spAutoFit/>
          </a:bodyPr>
          <a:lstStyle/>
          <a:p>
            <a:r>
              <a:rPr lang="en-US" dirty="0" smtClean="0"/>
              <a:t>Course Index</a:t>
            </a:r>
            <a:endParaRPr lang="en-US" dirty="0"/>
          </a:p>
        </p:txBody>
      </p:sp>
      <p:cxnSp>
        <p:nvCxnSpPr>
          <p:cNvPr id="18" name="Straight Arrow Connector 17"/>
          <p:cNvCxnSpPr>
            <a:stCxn id="16" idx="2"/>
          </p:cNvCxnSpPr>
          <p:nvPr/>
        </p:nvCxnSpPr>
        <p:spPr>
          <a:xfrm>
            <a:off x="7638459" y="2502932"/>
            <a:ext cx="191091" cy="7736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5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rmin GI-102A Indica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Interpreting – TO/FROM Flag</a:t>
            </a:r>
            <a:endParaRPr lang="en-US" dirty="0"/>
          </a:p>
        </p:txBody>
      </p:sp>
      <p:sp>
        <p:nvSpPr>
          <p:cNvPr id="3" name="Content Placeholder 2"/>
          <p:cNvSpPr>
            <a:spLocks noGrp="1"/>
          </p:cNvSpPr>
          <p:nvPr>
            <p:ph idx="1"/>
          </p:nvPr>
        </p:nvSpPr>
        <p:spPr>
          <a:xfrm>
            <a:off x="457200" y="1600200"/>
            <a:ext cx="5486400" cy="4525963"/>
          </a:xfrm>
        </p:spPr>
        <p:txBody>
          <a:bodyPr>
            <a:noAutofit/>
          </a:bodyPr>
          <a:lstStyle/>
          <a:p>
            <a:r>
              <a:rPr lang="en-US" sz="2200" dirty="0" smtClean="0"/>
              <a:t>The TO / FROM flag reflects the aircraft’s position relative to a line through the VOR that is perpendicular to the radial shown under the index</a:t>
            </a:r>
          </a:p>
          <a:p>
            <a:pPr lvl="1"/>
            <a:r>
              <a:rPr lang="en-US" sz="2200" dirty="0" smtClean="0"/>
              <a:t>In this case the perpendicular line runs from the 270° radial to the 090° radial</a:t>
            </a:r>
          </a:p>
          <a:p>
            <a:pPr lvl="1"/>
            <a:r>
              <a:rPr lang="en-US" sz="2200" dirty="0" smtClean="0"/>
              <a:t>Which means the aircraft is on a radial from the 090° radial to the 270° radial on the bottom half of the instrument</a:t>
            </a:r>
          </a:p>
        </p:txBody>
      </p:sp>
      <p:sp>
        <p:nvSpPr>
          <p:cNvPr id="4" name="Slide Number Placeholder 3"/>
          <p:cNvSpPr>
            <a:spLocks noGrp="1"/>
          </p:cNvSpPr>
          <p:nvPr>
            <p:ph type="sldNum" sz="quarter" idx="12"/>
          </p:nvPr>
        </p:nvSpPr>
        <p:spPr/>
        <p:txBody>
          <a:bodyPr/>
          <a:lstStyle/>
          <a:p>
            <a:fld id="{E314DE07-5FE5-40EB-87F7-58B841179793}" type="slidenum">
              <a:rPr lang="en-US" smtClean="0"/>
              <a:t>19</a:t>
            </a:fld>
            <a:endParaRPr lang="en-US" dirty="0"/>
          </a:p>
        </p:txBody>
      </p:sp>
      <p:cxnSp>
        <p:nvCxnSpPr>
          <p:cNvPr id="18" name="Straight Connector 17"/>
          <p:cNvCxnSpPr/>
          <p:nvPr/>
        </p:nvCxnSpPr>
        <p:spPr>
          <a:xfrm>
            <a:off x="6629400" y="3524250"/>
            <a:ext cx="1600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807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VOR / DME Terminology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CDI – Course </a:t>
            </a:r>
            <a:r>
              <a:rPr lang="en-US" dirty="0"/>
              <a:t>deviation </a:t>
            </a:r>
            <a:r>
              <a:rPr lang="en-US" dirty="0" smtClean="0"/>
              <a:t>indicator is a needle </a:t>
            </a:r>
            <a:r>
              <a:rPr lang="en-US" dirty="0"/>
              <a:t>hinged to move laterally across the instrument </a:t>
            </a:r>
            <a:r>
              <a:rPr lang="en-US" dirty="0" smtClean="0"/>
              <a:t>face to show course deviation</a:t>
            </a:r>
          </a:p>
          <a:p>
            <a:r>
              <a:rPr lang="en-US" dirty="0" smtClean="0"/>
              <a:t>DME – Distance measuring equipment</a:t>
            </a:r>
          </a:p>
          <a:p>
            <a:r>
              <a:rPr lang="en-US" dirty="0"/>
              <a:t>HSI - combines the </a:t>
            </a:r>
            <a:r>
              <a:rPr lang="en-US" dirty="0" smtClean="0"/>
              <a:t>DG heading </a:t>
            </a:r>
            <a:r>
              <a:rPr lang="en-US" dirty="0"/>
              <a:t>indicator with </a:t>
            </a:r>
            <a:r>
              <a:rPr lang="en-US" dirty="0" smtClean="0"/>
              <a:t>the CDI to </a:t>
            </a:r>
            <a:r>
              <a:rPr lang="en-US" dirty="0"/>
              <a:t>provide </a:t>
            </a:r>
            <a:r>
              <a:rPr lang="en-US" dirty="0" smtClean="0"/>
              <a:t>better </a:t>
            </a:r>
            <a:r>
              <a:rPr lang="en-US" dirty="0"/>
              <a:t>situational awareness of location with respect to the </a:t>
            </a:r>
            <a:r>
              <a:rPr lang="en-US" dirty="0" smtClean="0"/>
              <a:t>course line</a:t>
            </a:r>
            <a:endParaRPr lang="en-US" dirty="0"/>
          </a:p>
          <a:p>
            <a:r>
              <a:rPr lang="en-US" dirty="0" smtClean="0"/>
              <a:t>TACAN - Military tactical air navigation (TACAN) equipment</a:t>
            </a:r>
          </a:p>
          <a:p>
            <a:r>
              <a:rPr lang="en-US" dirty="0" smtClean="0"/>
              <a:t>VORTAC - When a TACAN is co-located with a VOR, it is known as a VORTAC</a:t>
            </a:r>
          </a:p>
          <a:p>
            <a:r>
              <a:rPr lang="en-US" dirty="0" smtClean="0"/>
              <a:t>VOR is short for </a:t>
            </a:r>
            <a:r>
              <a:rPr lang="en-US" dirty="0"/>
              <a:t>Very-High Frequency Omnidirectional </a:t>
            </a:r>
            <a:r>
              <a:rPr lang="en-US" dirty="0" smtClean="0"/>
              <a:t>Range</a:t>
            </a:r>
          </a:p>
          <a:p>
            <a:r>
              <a:rPr lang="en-US" dirty="0" smtClean="0"/>
              <a:t>VOR / DME - When a DME station is co-located with a VOR, it is known as a VOR / DME</a:t>
            </a:r>
          </a:p>
          <a:p>
            <a:r>
              <a:rPr lang="en-US" dirty="0" smtClean="0"/>
              <a:t>VOT - A VOT is a low-power VOR station that transmits only the 360° radial to use as a VOR receiver check</a:t>
            </a:r>
          </a:p>
          <a:p>
            <a:r>
              <a:rPr lang="en-US" dirty="0" smtClean="0"/>
              <a:t>Phantom or Ghost VOR – Occurs when a TACAN is not frequency paired with a VOR, but </a:t>
            </a:r>
            <a:r>
              <a:rPr lang="en-US" dirty="0" smtClean="0"/>
              <a:t>a VOR frequency </a:t>
            </a:r>
            <a:r>
              <a:rPr lang="en-US" dirty="0" smtClean="0"/>
              <a:t>is presented to enable DME tuning – </a:t>
            </a:r>
            <a:r>
              <a:rPr lang="en-US" dirty="0" smtClean="0"/>
              <a:t>e.g., </a:t>
            </a:r>
            <a:r>
              <a:rPr lang="en-US" dirty="0" smtClean="0"/>
              <a:t>Ellington </a:t>
            </a:r>
            <a:r>
              <a:rPr lang="en-US" dirty="0" smtClean="0"/>
              <a:t>(EFD) ILS </a:t>
            </a:r>
            <a:r>
              <a:rPr lang="en-US" dirty="0" smtClean="0"/>
              <a:t>17R EFD TAC 31 is on frequency (109.4)</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a:t>
            </a:fld>
            <a:endParaRPr lang="en-US" dirty="0"/>
          </a:p>
        </p:txBody>
      </p:sp>
    </p:spTree>
    <p:extLst>
      <p:ext uri="{BB962C8B-B14F-4D97-AF65-F5344CB8AC3E}">
        <p14:creationId xmlns:p14="http://schemas.microsoft.com/office/powerpoint/2010/main" val="357236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rmin GI-102A Indica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Interpreting – TO/FROM Flag</a:t>
            </a:r>
            <a:endParaRPr lang="en-US" dirty="0"/>
          </a:p>
        </p:txBody>
      </p:sp>
      <p:sp>
        <p:nvSpPr>
          <p:cNvPr id="3" name="Content Placeholder 2"/>
          <p:cNvSpPr>
            <a:spLocks noGrp="1"/>
          </p:cNvSpPr>
          <p:nvPr>
            <p:ph idx="1"/>
          </p:nvPr>
        </p:nvSpPr>
        <p:spPr>
          <a:xfrm>
            <a:off x="457200" y="1600200"/>
            <a:ext cx="5486400" cy="4525963"/>
          </a:xfrm>
        </p:spPr>
        <p:txBody>
          <a:bodyPr>
            <a:noAutofit/>
          </a:bodyPr>
          <a:lstStyle/>
          <a:p>
            <a:r>
              <a:rPr lang="en-US" sz="2200" dirty="0" smtClean="0"/>
              <a:t>The </a:t>
            </a:r>
            <a:r>
              <a:rPr lang="en-US" sz="2200" dirty="0"/>
              <a:t>flag always indicates the course </a:t>
            </a:r>
            <a:r>
              <a:rPr lang="en-US" sz="2200" b="1" dirty="0"/>
              <a:t>to</a:t>
            </a:r>
            <a:r>
              <a:rPr lang="en-US" sz="2200" dirty="0"/>
              <a:t> the </a:t>
            </a:r>
            <a:r>
              <a:rPr lang="en-US" sz="2200" dirty="0" smtClean="0"/>
              <a:t>VOR! Assuming the aircraft is moving in the general direction of the OBS</a:t>
            </a:r>
          </a:p>
          <a:p>
            <a:pPr lvl="1"/>
            <a:r>
              <a:rPr lang="en-US" sz="2200" dirty="0" smtClean="0"/>
              <a:t>A “TO” flag means the aircraft has not yet passed the </a:t>
            </a:r>
            <a:r>
              <a:rPr lang="en-US" sz="2200" dirty="0" smtClean="0"/>
              <a:t>VOR on that radial</a:t>
            </a:r>
            <a:endParaRPr lang="en-US" sz="2200" dirty="0" smtClean="0"/>
          </a:p>
          <a:p>
            <a:pPr lvl="1"/>
            <a:r>
              <a:rPr lang="en-US" sz="2200" dirty="0" smtClean="0"/>
              <a:t>A FROM flag, however, means the aircraft is past the station </a:t>
            </a:r>
            <a:r>
              <a:rPr lang="en-US" sz="2200" dirty="0" smtClean="0"/>
              <a:t>on the indicated radial and, if on that heading, moving </a:t>
            </a:r>
            <a:r>
              <a:rPr lang="en-US" sz="2200" dirty="0" smtClean="0"/>
              <a:t>further away</a:t>
            </a:r>
          </a:p>
          <a:p>
            <a:r>
              <a:rPr lang="en-US" sz="2200" dirty="0" smtClean="0"/>
              <a:t>If the TO / FROM is blank or neutral, the aircraft is in the “zone of confusion” or on a radial perpendicular to the OBS (90° or 270° in this case)</a:t>
            </a:r>
          </a:p>
        </p:txBody>
      </p:sp>
      <p:sp>
        <p:nvSpPr>
          <p:cNvPr id="4" name="Slide Number Placeholder 3"/>
          <p:cNvSpPr>
            <a:spLocks noGrp="1"/>
          </p:cNvSpPr>
          <p:nvPr>
            <p:ph type="sldNum" sz="quarter" idx="12"/>
          </p:nvPr>
        </p:nvSpPr>
        <p:spPr/>
        <p:txBody>
          <a:bodyPr/>
          <a:lstStyle/>
          <a:p>
            <a:fld id="{E314DE07-5FE5-40EB-87F7-58B841179793}" type="slidenum">
              <a:rPr lang="en-US" smtClean="0"/>
              <a:t>20</a:t>
            </a:fld>
            <a:endParaRPr lang="en-US" dirty="0"/>
          </a:p>
        </p:txBody>
      </p:sp>
      <p:cxnSp>
        <p:nvCxnSpPr>
          <p:cNvPr id="18" name="Straight Connector 17"/>
          <p:cNvCxnSpPr/>
          <p:nvPr/>
        </p:nvCxnSpPr>
        <p:spPr>
          <a:xfrm>
            <a:off x="6629400" y="3524250"/>
            <a:ext cx="1600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536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rmin GI-102A Indicat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Interpreting – TO/FROM Flag</a:t>
            </a:r>
            <a:endParaRPr lang="en-US" dirty="0"/>
          </a:p>
        </p:txBody>
      </p:sp>
      <p:sp>
        <p:nvSpPr>
          <p:cNvPr id="3" name="Content Placeholder 2"/>
          <p:cNvSpPr>
            <a:spLocks noGrp="1"/>
          </p:cNvSpPr>
          <p:nvPr>
            <p:ph idx="1"/>
          </p:nvPr>
        </p:nvSpPr>
        <p:spPr>
          <a:xfrm>
            <a:off x="457200" y="1600200"/>
            <a:ext cx="5486400" cy="4525963"/>
          </a:xfrm>
        </p:spPr>
        <p:txBody>
          <a:bodyPr>
            <a:noAutofit/>
          </a:bodyPr>
          <a:lstStyle/>
          <a:p>
            <a:r>
              <a:rPr lang="en-US" sz="2000" dirty="0" smtClean="0">
                <a:solidFill>
                  <a:prstClr val="black"/>
                </a:solidFill>
              </a:rPr>
              <a:t>If </a:t>
            </a:r>
            <a:r>
              <a:rPr lang="en-US" sz="2000" dirty="0">
                <a:solidFill>
                  <a:prstClr val="black"/>
                </a:solidFill>
              </a:rPr>
              <a:t>the TO Flag points down (from), the course to the station will be in the lower part of the instrument </a:t>
            </a:r>
            <a:r>
              <a:rPr lang="en-US" sz="2000" dirty="0" smtClean="0">
                <a:solidFill>
                  <a:prstClr val="black"/>
                </a:solidFill>
              </a:rPr>
              <a:t>face (flying the course under the course index will take you away from the station)</a:t>
            </a:r>
            <a:endParaRPr lang="en-US" sz="2000" dirty="0">
              <a:solidFill>
                <a:prstClr val="black"/>
              </a:solidFill>
            </a:endParaRPr>
          </a:p>
          <a:p>
            <a:r>
              <a:rPr lang="en-US" sz="2000" dirty="0">
                <a:solidFill>
                  <a:prstClr val="black"/>
                </a:solidFill>
              </a:rPr>
              <a:t>If the TO Flag points up, the course to the station will be in the upper part of the instrument </a:t>
            </a:r>
            <a:r>
              <a:rPr lang="en-US" sz="2000" dirty="0" smtClean="0">
                <a:solidFill>
                  <a:prstClr val="black"/>
                </a:solidFill>
              </a:rPr>
              <a:t>face as the plane is located in the lower part </a:t>
            </a:r>
          </a:p>
          <a:p>
            <a:r>
              <a:rPr lang="en-US" sz="2000" dirty="0">
                <a:solidFill>
                  <a:prstClr val="black"/>
                </a:solidFill>
              </a:rPr>
              <a:t>When the CDI is centered, the course to the station is indicated either under the upper or lower course index of the </a:t>
            </a:r>
            <a:r>
              <a:rPr lang="en-US" sz="2000" dirty="0" smtClean="0">
                <a:solidFill>
                  <a:prstClr val="black"/>
                </a:solidFill>
              </a:rPr>
              <a:t>instrument depending on the TO/FROM Flag</a:t>
            </a:r>
          </a:p>
          <a:p>
            <a:pPr lvl="1"/>
            <a:r>
              <a:rPr lang="en-US" sz="2000" dirty="0" smtClean="0">
                <a:solidFill>
                  <a:prstClr val="black"/>
                </a:solidFill>
              </a:rPr>
              <a:t>If the CDI is not centered then the course must be interpolated by the number of dots the CDI is off-center</a:t>
            </a:r>
            <a:endParaRPr lang="en-US" sz="2000" dirty="0">
              <a:solidFill>
                <a:prstClr val="black"/>
              </a:solidFill>
            </a:endParaRPr>
          </a:p>
        </p:txBody>
      </p:sp>
      <p:sp>
        <p:nvSpPr>
          <p:cNvPr id="4" name="Slide Number Placeholder 3"/>
          <p:cNvSpPr>
            <a:spLocks noGrp="1"/>
          </p:cNvSpPr>
          <p:nvPr>
            <p:ph type="sldNum" sz="quarter" idx="12"/>
          </p:nvPr>
        </p:nvSpPr>
        <p:spPr/>
        <p:txBody>
          <a:bodyPr/>
          <a:lstStyle/>
          <a:p>
            <a:fld id="{E314DE07-5FE5-40EB-87F7-58B841179793}" type="slidenum">
              <a:rPr lang="en-US" smtClean="0"/>
              <a:t>21</a:t>
            </a:fld>
            <a:endParaRPr lang="en-US" dirty="0"/>
          </a:p>
        </p:txBody>
      </p:sp>
      <p:cxnSp>
        <p:nvCxnSpPr>
          <p:cNvPr id="7" name="Straight Arrow Connector 6"/>
          <p:cNvCxnSpPr/>
          <p:nvPr/>
        </p:nvCxnSpPr>
        <p:spPr>
          <a:xfrm flipV="1">
            <a:off x="5181600" y="2747640"/>
            <a:ext cx="2219233" cy="6813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257800" y="3200400"/>
            <a:ext cx="2362200"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804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 of the CDI Needle and TO/FROM Flag</a:t>
            </a:r>
            <a:endParaRPr lang="en-US" dirty="0"/>
          </a:p>
        </p:txBody>
      </p:sp>
      <p:sp>
        <p:nvSpPr>
          <p:cNvPr id="3" name="Content Placeholder 2"/>
          <p:cNvSpPr>
            <a:spLocks noGrp="1"/>
          </p:cNvSpPr>
          <p:nvPr>
            <p:ph idx="1"/>
          </p:nvPr>
        </p:nvSpPr>
        <p:spPr>
          <a:xfrm>
            <a:off x="457200" y="1600200"/>
            <a:ext cx="4724400" cy="4525963"/>
          </a:xfrm>
        </p:spPr>
        <p:txBody>
          <a:bodyPr>
            <a:normAutofit fontScale="92500" lnSpcReduction="10000"/>
          </a:bodyPr>
          <a:lstStyle/>
          <a:p>
            <a:r>
              <a:rPr lang="en-US" dirty="0" smtClean="0"/>
              <a:t>The course </a:t>
            </a:r>
            <a:r>
              <a:rPr lang="en-US" dirty="0"/>
              <a:t>index defines the selected radial </a:t>
            </a:r>
            <a:endParaRPr lang="en-US" dirty="0" smtClean="0"/>
          </a:p>
          <a:p>
            <a:r>
              <a:rPr lang="en-US" dirty="0" smtClean="0"/>
              <a:t>The selected radial also sets which </a:t>
            </a:r>
            <a:r>
              <a:rPr lang="en-US" dirty="0"/>
              <a:t>side the </a:t>
            </a:r>
            <a:r>
              <a:rPr lang="en-US" dirty="0" smtClean="0"/>
              <a:t>TO/FROM </a:t>
            </a:r>
            <a:r>
              <a:rPr lang="en-US" dirty="0"/>
              <a:t>flag points </a:t>
            </a:r>
            <a:r>
              <a:rPr lang="en-US" dirty="0" smtClean="0"/>
              <a:t>to</a:t>
            </a:r>
          </a:p>
          <a:p>
            <a:pPr lvl="1"/>
            <a:r>
              <a:rPr lang="en-US" dirty="0" smtClean="0"/>
              <a:t>When 150° course is changed </a:t>
            </a:r>
            <a:r>
              <a:rPr lang="en-US" dirty="0"/>
              <a:t>to </a:t>
            </a:r>
            <a:r>
              <a:rPr lang="en-US" dirty="0" smtClean="0"/>
              <a:t>330</a:t>
            </a:r>
            <a:r>
              <a:rPr lang="en-US" dirty="0"/>
              <a:t>° course </a:t>
            </a:r>
            <a:r>
              <a:rPr lang="en-US" dirty="0" smtClean="0"/>
              <a:t>the FROM flag would show TO as the radial is changed 180 degrees – Note that the CDI also changes sides</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22</a:t>
            </a:fld>
            <a:endParaRPr lang="en-US"/>
          </a:p>
        </p:txBody>
      </p:sp>
      <p:pic>
        <p:nvPicPr>
          <p:cNvPr id="11266" name="Picture 2" descr="Examp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057400"/>
            <a:ext cx="1866900" cy="190933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xampl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479" y="3998543"/>
            <a:ext cx="191062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33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 Where Am I</a:t>
            </a:r>
          </a:p>
        </p:txBody>
      </p:sp>
      <p:sp>
        <p:nvSpPr>
          <p:cNvPr id="3" name="Content Placeholder 2"/>
          <p:cNvSpPr>
            <a:spLocks noGrp="1"/>
          </p:cNvSpPr>
          <p:nvPr>
            <p:ph idx="1"/>
          </p:nvPr>
        </p:nvSpPr>
        <p:spPr>
          <a:xfrm>
            <a:off x="457200" y="1600200"/>
            <a:ext cx="5181600" cy="4525963"/>
          </a:xfrm>
        </p:spPr>
        <p:txBody>
          <a:bodyPr>
            <a:normAutofit fontScale="70000" lnSpcReduction="20000"/>
          </a:bodyPr>
          <a:lstStyle/>
          <a:p>
            <a:r>
              <a:rPr lang="en-US" dirty="0" smtClean="0"/>
              <a:t>The </a:t>
            </a:r>
            <a:r>
              <a:rPr lang="en-US" b="1" u="sng" dirty="0" smtClean="0"/>
              <a:t>position </a:t>
            </a:r>
            <a:r>
              <a:rPr lang="en-US" b="1" u="sng" dirty="0"/>
              <a:t>of the aircraft </a:t>
            </a:r>
            <a:r>
              <a:rPr lang="en-US" dirty="0"/>
              <a:t>in relation to the </a:t>
            </a:r>
            <a:r>
              <a:rPr lang="en-US" dirty="0" smtClean="0"/>
              <a:t>VOR station </a:t>
            </a:r>
            <a:r>
              <a:rPr lang="en-US" dirty="0"/>
              <a:t>is </a:t>
            </a:r>
            <a:r>
              <a:rPr lang="en-US" dirty="0" smtClean="0"/>
              <a:t>always:</a:t>
            </a:r>
          </a:p>
          <a:p>
            <a:pPr lvl="1"/>
            <a:r>
              <a:rPr lang="en-US" dirty="0" smtClean="0"/>
              <a:t>On </a:t>
            </a:r>
            <a:r>
              <a:rPr lang="en-US" dirty="0"/>
              <a:t>the opposite side of the TO </a:t>
            </a:r>
            <a:r>
              <a:rPr lang="en-US" dirty="0" smtClean="0"/>
              <a:t>flag</a:t>
            </a:r>
          </a:p>
          <a:p>
            <a:pPr lvl="1"/>
            <a:r>
              <a:rPr lang="en-US" dirty="0" smtClean="0"/>
              <a:t>On </a:t>
            </a:r>
            <a:r>
              <a:rPr lang="en-US" dirty="0"/>
              <a:t>the opposite side of the </a:t>
            </a:r>
            <a:r>
              <a:rPr lang="en-US" dirty="0" smtClean="0"/>
              <a:t>CDI</a:t>
            </a:r>
          </a:p>
          <a:p>
            <a:r>
              <a:rPr lang="en-US" dirty="0" smtClean="0"/>
              <a:t>The VOR </a:t>
            </a:r>
            <a:r>
              <a:rPr lang="en-US" dirty="0"/>
              <a:t>is on </a:t>
            </a:r>
            <a:r>
              <a:rPr lang="en-US" dirty="0" smtClean="0"/>
              <a:t>the </a:t>
            </a:r>
            <a:r>
              <a:rPr lang="en-US" dirty="0"/>
              <a:t>bearing of </a:t>
            </a:r>
            <a:r>
              <a:rPr lang="en-US" dirty="0" smtClean="0"/>
              <a:t>the OBS </a:t>
            </a:r>
            <a:r>
              <a:rPr lang="en-US" dirty="0" err="1"/>
              <a:t>hdg</a:t>
            </a:r>
            <a:r>
              <a:rPr lang="en-US" dirty="0"/>
              <a:t> ±CDI </a:t>
            </a:r>
            <a:r>
              <a:rPr lang="en-US" dirty="0" smtClean="0"/>
              <a:t>deviation</a:t>
            </a:r>
          </a:p>
          <a:p>
            <a:pPr lvl="1"/>
            <a:r>
              <a:rPr lang="en-US" dirty="0"/>
              <a:t>With a TO flag left is minus right is plus.</a:t>
            </a:r>
          </a:p>
          <a:p>
            <a:pPr lvl="1"/>
            <a:r>
              <a:rPr lang="en-US" dirty="0"/>
              <a:t>With a FROM flag left is plus and right is minus.</a:t>
            </a:r>
          </a:p>
          <a:p>
            <a:pPr lvl="1"/>
            <a:r>
              <a:rPr lang="en-US" dirty="0" smtClean="0"/>
              <a:t>However, it is easier </a:t>
            </a:r>
            <a:r>
              <a:rPr lang="en-US" dirty="0"/>
              <a:t>to look at the </a:t>
            </a:r>
            <a:r>
              <a:rPr lang="en-US" dirty="0" smtClean="0"/>
              <a:t>end </a:t>
            </a:r>
            <a:r>
              <a:rPr lang="en-US" dirty="0"/>
              <a:t>of the </a:t>
            </a:r>
            <a:r>
              <a:rPr lang="en-US" dirty="0" smtClean="0"/>
              <a:t>CDI needle </a:t>
            </a:r>
            <a:r>
              <a:rPr lang="en-US" dirty="0"/>
              <a:t>which </a:t>
            </a:r>
            <a:r>
              <a:rPr lang="en-US" dirty="0" smtClean="0"/>
              <a:t>is on </a:t>
            </a:r>
            <a:r>
              <a:rPr lang="en-US" dirty="0"/>
              <a:t>the same side (top or bottom) as the </a:t>
            </a:r>
            <a:r>
              <a:rPr lang="en-US" dirty="0" smtClean="0"/>
              <a:t>VOR </a:t>
            </a:r>
            <a:r>
              <a:rPr lang="en-US" dirty="0"/>
              <a:t>(indicated by the FLAG) and use that as an indicator of whether the radial is + or - the </a:t>
            </a:r>
            <a:r>
              <a:rPr lang="en-US" dirty="0" smtClean="0"/>
              <a:t>CDI needle </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23</a:t>
            </a:fld>
            <a:endParaRPr lang="en-US"/>
          </a:p>
        </p:txBody>
      </p:sp>
      <p:pic>
        <p:nvPicPr>
          <p:cNvPr id="8194" name="Picture 2" descr="http://rrtr.files.wordpress.com/2010/12/vor-c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4387334"/>
            <a:ext cx="3142503" cy="1754326"/>
          </a:xfrm>
          <a:prstGeom prst="rect">
            <a:avLst/>
          </a:prstGeom>
          <a:noFill/>
          <a:ln>
            <a:solidFill>
              <a:srgbClr val="C00000"/>
            </a:solidFill>
          </a:ln>
        </p:spPr>
        <p:txBody>
          <a:bodyPr wrap="square" rtlCol="0">
            <a:spAutoFit/>
          </a:bodyPr>
          <a:lstStyle/>
          <a:p>
            <a:r>
              <a:rPr lang="en-US" u="sng" dirty="0" smtClean="0"/>
              <a:t>Aircraft</a:t>
            </a:r>
            <a:r>
              <a:rPr lang="en-US" dirty="0" smtClean="0"/>
              <a:t> is in the lower right quadrant of the VOR</a:t>
            </a:r>
          </a:p>
          <a:p>
            <a:r>
              <a:rPr lang="en-US" dirty="0"/>
              <a:t> </a:t>
            </a:r>
            <a:r>
              <a:rPr lang="en-US" dirty="0" smtClean="0"/>
              <a:t> -  Station is ahead of the aircraft</a:t>
            </a:r>
          </a:p>
          <a:p>
            <a:r>
              <a:rPr lang="en-US" dirty="0"/>
              <a:t> </a:t>
            </a:r>
            <a:r>
              <a:rPr lang="en-US" dirty="0" smtClean="0"/>
              <a:t> - Aircraft is to the right of the radial</a:t>
            </a:r>
            <a:endParaRPr lang="en-US" dirty="0"/>
          </a:p>
        </p:txBody>
      </p:sp>
    </p:spTree>
    <p:extLst>
      <p:ext uri="{BB962C8B-B14F-4D97-AF65-F5344CB8AC3E}">
        <p14:creationId xmlns:p14="http://schemas.microsoft.com/office/powerpoint/2010/main" val="3616960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Interpreting – Where Am </a:t>
            </a:r>
            <a:r>
              <a:rPr lang="en-US" dirty="0" smtClean="0"/>
              <a:t>I</a:t>
            </a:r>
            <a:br>
              <a:rPr lang="en-US" dirty="0" smtClean="0"/>
            </a:br>
            <a:r>
              <a:rPr lang="en-US" dirty="0" smtClean="0"/>
              <a:t>Thinking in Quadrants</a:t>
            </a:r>
            <a:endParaRPr lang="en-US" dirty="0"/>
          </a:p>
        </p:txBody>
      </p:sp>
      <p:sp>
        <p:nvSpPr>
          <p:cNvPr id="3" name="Content Placeholder 2"/>
          <p:cNvSpPr>
            <a:spLocks noGrp="1"/>
          </p:cNvSpPr>
          <p:nvPr>
            <p:ph idx="1"/>
          </p:nvPr>
        </p:nvSpPr>
        <p:spPr/>
        <p:txBody>
          <a:bodyPr/>
          <a:lstStyle/>
          <a:p>
            <a:r>
              <a:rPr lang="en-US" dirty="0" smtClean="0"/>
              <a:t>The </a:t>
            </a:r>
            <a:r>
              <a:rPr lang="en-US" dirty="0"/>
              <a:t>CDI </a:t>
            </a:r>
            <a:r>
              <a:rPr lang="en-US" dirty="0" smtClean="0"/>
              <a:t>needle eliminates </a:t>
            </a:r>
            <a:r>
              <a:rPr lang="en-US" dirty="0"/>
              <a:t>half of all possible </a:t>
            </a:r>
            <a:r>
              <a:rPr lang="en-US" dirty="0" smtClean="0"/>
              <a:t>headings to the station (Left or Right)</a:t>
            </a:r>
          </a:p>
          <a:p>
            <a:r>
              <a:rPr lang="en-US" dirty="0" smtClean="0"/>
              <a:t>The TO / FROM indicator </a:t>
            </a:r>
            <a:r>
              <a:rPr lang="en-US" dirty="0"/>
              <a:t>eliminates half of all possible headings to the </a:t>
            </a:r>
            <a:r>
              <a:rPr lang="en-US" dirty="0" smtClean="0"/>
              <a:t>station (Ahead or behind)</a:t>
            </a:r>
          </a:p>
          <a:p>
            <a:r>
              <a:rPr lang="en-US" dirty="0" smtClean="0"/>
              <a:t>The </a:t>
            </a:r>
            <a:r>
              <a:rPr lang="en-US" dirty="0"/>
              <a:t>result is that the VOR indicator instrument always provides the course to the station within ninety </a:t>
            </a:r>
            <a:r>
              <a:rPr lang="en-US" dirty="0" smtClean="0"/>
              <a:t>degrees -- "</a:t>
            </a:r>
            <a:r>
              <a:rPr lang="en-US" dirty="0"/>
              <a:t>quadrature</a:t>
            </a:r>
            <a:r>
              <a:rPr lang="en-US" dirty="0" smtClean="0"/>
              <a:t>"</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24</a:t>
            </a:fld>
            <a:endParaRPr lang="en-US"/>
          </a:p>
        </p:txBody>
      </p:sp>
    </p:spTree>
    <p:extLst>
      <p:ext uri="{BB962C8B-B14F-4D97-AF65-F5344CB8AC3E}">
        <p14:creationId xmlns:p14="http://schemas.microsoft.com/office/powerpoint/2010/main" val="1773928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Interpreting – Where Am I</a:t>
            </a:r>
            <a:br>
              <a:rPr lang="en-US" dirty="0"/>
            </a:br>
            <a:r>
              <a:rPr lang="en-US" dirty="0"/>
              <a:t>Thinking in Quadrants</a:t>
            </a:r>
          </a:p>
        </p:txBody>
      </p:sp>
      <p:sp>
        <p:nvSpPr>
          <p:cNvPr id="3" name="Content Placeholder 2"/>
          <p:cNvSpPr>
            <a:spLocks noGrp="1"/>
          </p:cNvSpPr>
          <p:nvPr>
            <p:ph idx="1"/>
          </p:nvPr>
        </p:nvSpPr>
        <p:spPr>
          <a:xfrm>
            <a:off x="457200" y="1600200"/>
            <a:ext cx="5791200" cy="4525963"/>
          </a:xfrm>
        </p:spPr>
        <p:txBody>
          <a:bodyPr>
            <a:normAutofit fontScale="62500" lnSpcReduction="20000"/>
          </a:bodyPr>
          <a:lstStyle/>
          <a:p>
            <a:r>
              <a:rPr lang="en-US" dirty="0" smtClean="0"/>
              <a:t>The </a:t>
            </a:r>
            <a:r>
              <a:rPr lang="en-US" dirty="0"/>
              <a:t>OBS in this example is tuned to the 150° </a:t>
            </a:r>
            <a:r>
              <a:rPr lang="en-US" dirty="0" smtClean="0"/>
              <a:t>radial</a:t>
            </a:r>
          </a:p>
          <a:p>
            <a:r>
              <a:rPr lang="en-US" dirty="0" smtClean="0"/>
              <a:t>CDI needle shows </a:t>
            </a:r>
            <a:r>
              <a:rPr lang="en-US" dirty="0"/>
              <a:t>that all headings intersecting the 150° radial lie on the left side of the </a:t>
            </a:r>
            <a:r>
              <a:rPr lang="en-US" dirty="0" smtClean="0"/>
              <a:t>OBS, </a:t>
            </a:r>
            <a:r>
              <a:rPr lang="en-US" dirty="0"/>
              <a:t>between 150 and 330°</a:t>
            </a:r>
            <a:endParaRPr lang="en-US" dirty="0" smtClean="0"/>
          </a:p>
          <a:p>
            <a:r>
              <a:rPr lang="en-US" dirty="0" smtClean="0"/>
              <a:t>TO/FROM flag indicates </a:t>
            </a:r>
            <a:r>
              <a:rPr lang="en-US" dirty="0"/>
              <a:t>that the headings to the station lie at the bottom of the OBS between 060 and </a:t>
            </a:r>
            <a:r>
              <a:rPr lang="en-US" dirty="0" smtClean="0"/>
              <a:t>240°</a:t>
            </a:r>
          </a:p>
          <a:p>
            <a:r>
              <a:rPr lang="en-US" dirty="0" smtClean="0"/>
              <a:t>Superimposing the </a:t>
            </a:r>
            <a:r>
              <a:rPr lang="en-US" dirty="0"/>
              <a:t>two hemispheres, </a:t>
            </a:r>
            <a:r>
              <a:rPr lang="en-US" dirty="0" smtClean="0"/>
              <a:t>it is clear that the </a:t>
            </a:r>
            <a:r>
              <a:rPr lang="en-US" dirty="0"/>
              <a:t>headings that intercept the </a:t>
            </a:r>
            <a:r>
              <a:rPr lang="en-US" dirty="0" smtClean="0"/>
              <a:t>150° </a:t>
            </a:r>
            <a:r>
              <a:rPr lang="en-US" dirty="0"/>
              <a:t>radial and fly toward the station lie between 060 and </a:t>
            </a:r>
            <a:r>
              <a:rPr lang="en-US" dirty="0" smtClean="0"/>
              <a:t>330°</a:t>
            </a:r>
          </a:p>
          <a:p>
            <a:r>
              <a:rPr lang="en-US" dirty="0" smtClean="0"/>
              <a:t>To intercept </a:t>
            </a:r>
            <a:r>
              <a:rPr lang="en-US" dirty="0"/>
              <a:t>the 150° radial  at a 45° </a:t>
            </a:r>
            <a:r>
              <a:rPr lang="en-US" dirty="0" smtClean="0"/>
              <a:t>angle </a:t>
            </a:r>
            <a:r>
              <a:rPr lang="en-US" dirty="0"/>
              <a:t>and flying toward the station requires a course of 015° (60° - 45</a:t>
            </a:r>
            <a:r>
              <a:rPr lang="en-US" dirty="0" smtClean="0"/>
              <a:t>°)  </a:t>
            </a:r>
          </a:p>
          <a:p>
            <a:pPr lvl="1"/>
            <a:r>
              <a:rPr lang="en-US" dirty="0" smtClean="0"/>
              <a:t>Conversely</a:t>
            </a:r>
            <a:r>
              <a:rPr lang="en-US" dirty="0"/>
              <a:t>, intercepting the 150° radial at a 45° </a:t>
            </a:r>
            <a:r>
              <a:rPr lang="en-US" dirty="0" smtClean="0"/>
              <a:t>angle </a:t>
            </a:r>
            <a:r>
              <a:rPr lang="en-US" dirty="0"/>
              <a:t>and flying away from the station requires a course of 105</a:t>
            </a:r>
            <a:r>
              <a:rPr lang="en-US" dirty="0" smtClean="0"/>
              <a:t>° </a:t>
            </a:r>
            <a:r>
              <a:rPr lang="en-US" dirty="0"/>
              <a:t>(60° + 45</a:t>
            </a:r>
            <a:r>
              <a:rPr lang="en-US" dirty="0" smtClean="0"/>
              <a:t>°)</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25</a:t>
            </a:fld>
            <a:endParaRPr lang="en-US" dirty="0"/>
          </a:p>
        </p:txBody>
      </p:sp>
      <p:pic>
        <p:nvPicPr>
          <p:cNvPr id="12290" name="Picture 2" descr="Examp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31146"/>
            <a:ext cx="1713652" cy="1752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6705600" y="1731146"/>
            <a:ext cx="856826" cy="8763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29400" y="2607446"/>
            <a:ext cx="933026" cy="8763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479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Interpreting – Where Am I</a:t>
            </a:r>
            <a:br>
              <a:rPr lang="en-US" dirty="0"/>
            </a:br>
            <a:r>
              <a:rPr lang="en-US" dirty="0" smtClean="0"/>
              <a:t>Direction of the Aircraft</a:t>
            </a:r>
            <a:endParaRPr lang="en-US" dirty="0"/>
          </a:p>
        </p:txBody>
      </p:sp>
      <p:sp>
        <p:nvSpPr>
          <p:cNvPr id="3" name="Content Placeholder 2"/>
          <p:cNvSpPr>
            <a:spLocks noGrp="1"/>
          </p:cNvSpPr>
          <p:nvPr>
            <p:ph idx="1"/>
          </p:nvPr>
        </p:nvSpPr>
        <p:spPr>
          <a:xfrm>
            <a:off x="457200" y="1600200"/>
            <a:ext cx="5715000" cy="4525963"/>
          </a:xfrm>
        </p:spPr>
        <p:txBody>
          <a:bodyPr>
            <a:noAutofit/>
          </a:bodyPr>
          <a:lstStyle/>
          <a:p>
            <a:r>
              <a:rPr lang="en-US" sz="1500" dirty="0" smtClean="0"/>
              <a:t>The VOR will </a:t>
            </a:r>
            <a:r>
              <a:rPr lang="en-US" sz="1500" dirty="0"/>
              <a:t>have the same indications regardless of which way the </a:t>
            </a:r>
            <a:r>
              <a:rPr lang="en-US" sz="1500" dirty="0" smtClean="0"/>
              <a:t>airplane’s nose </a:t>
            </a:r>
            <a:r>
              <a:rPr lang="en-US" sz="1500" dirty="0"/>
              <a:t>is pointing</a:t>
            </a:r>
          </a:p>
          <a:p>
            <a:r>
              <a:rPr lang="en-US" sz="1500" dirty="0" smtClean="0"/>
              <a:t>To keep the CDI needle indication moving in the correct direction</a:t>
            </a:r>
          </a:p>
          <a:p>
            <a:pPr lvl="1"/>
            <a:r>
              <a:rPr lang="en-US" sz="1500" dirty="0" smtClean="0"/>
              <a:t>When </a:t>
            </a:r>
            <a:r>
              <a:rPr lang="en-US" sz="1500" dirty="0"/>
              <a:t>flying </a:t>
            </a:r>
            <a:r>
              <a:rPr lang="en-US" sz="1500" dirty="0">
                <a:solidFill>
                  <a:srgbClr val="C00000"/>
                </a:solidFill>
              </a:rPr>
              <a:t>to the station</a:t>
            </a:r>
            <a:r>
              <a:rPr lang="en-US" sz="1500" dirty="0"/>
              <a:t>, the OBS </a:t>
            </a:r>
            <a:r>
              <a:rPr lang="en-US" sz="1500" dirty="0" smtClean="0"/>
              <a:t>should be tuned </a:t>
            </a:r>
            <a:r>
              <a:rPr lang="en-US" sz="1500" dirty="0"/>
              <a:t>to the </a:t>
            </a:r>
            <a:r>
              <a:rPr lang="en-US" sz="1500" dirty="0">
                <a:solidFill>
                  <a:srgbClr val="C00000"/>
                </a:solidFill>
              </a:rPr>
              <a:t>reciprocal of the desired </a:t>
            </a:r>
            <a:r>
              <a:rPr lang="en-US" sz="1500" dirty="0" smtClean="0">
                <a:solidFill>
                  <a:srgbClr val="C00000"/>
                </a:solidFill>
              </a:rPr>
              <a:t>radial </a:t>
            </a:r>
            <a:r>
              <a:rPr lang="en-US" sz="1500" dirty="0" smtClean="0"/>
              <a:t>to keep the heading </a:t>
            </a:r>
            <a:r>
              <a:rPr lang="en-US" sz="1500" dirty="0"/>
              <a:t>to the station </a:t>
            </a:r>
            <a:r>
              <a:rPr lang="en-US" sz="1500" dirty="0" smtClean="0"/>
              <a:t>at </a:t>
            </a:r>
            <a:r>
              <a:rPr lang="en-US" sz="1500" dirty="0"/>
              <a:t>the top of the VOR indicator instrument and on the side of the </a:t>
            </a:r>
            <a:r>
              <a:rPr lang="en-US" sz="1500" dirty="0" smtClean="0"/>
              <a:t>CDI</a:t>
            </a:r>
          </a:p>
          <a:p>
            <a:pPr lvl="2"/>
            <a:r>
              <a:rPr lang="en-US" sz="1500" dirty="0" smtClean="0"/>
              <a:t>E.g., If flying inbound to the station on the 180° radial, the OBS should be tuned to </a:t>
            </a:r>
            <a:r>
              <a:rPr lang="en-US" sz="1500" dirty="0"/>
              <a:t>the 360° radial</a:t>
            </a:r>
            <a:endParaRPr lang="en-US" sz="1500" dirty="0" smtClean="0"/>
          </a:p>
          <a:p>
            <a:pPr lvl="1"/>
            <a:r>
              <a:rPr lang="en-US" sz="1500" dirty="0" smtClean="0"/>
              <a:t>When </a:t>
            </a:r>
            <a:r>
              <a:rPr lang="en-US" sz="1500" dirty="0"/>
              <a:t>flying </a:t>
            </a:r>
            <a:r>
              <a:rPr lang="en-US" sz="1500" dirty="0">
                <a:solidFill>
                  <a:srgbClr val="C00000"/>
                </a:solidFill>
              </a:rPr>
              <a:t>away from the </a:t>
            </a:r>
            <a:r>
              <a:rPr lang="en-US" sz="1500" dirty="0" smtClean="0">
                <a:solidFill>
                  <a:srgbClr val="C00000"/>
                </a:solidFill>
              </a:rPr>
              <a:t>station</a:t>
            </a:r>
            <a:r>
              <a:rPr lang="en-US" sz="1500" dirty="0" smtClean="0"/>
              <a:t>, the </a:t>
            </a:r>
            <a:r>
              <a:rPr lang="en-US" sz="1500" dirty="0"/>
              <a:t>OBS </a:t>
            </a:r>
            <a:r>
              <a:rPr lang="en-US" sz="1500" dirty="0" smtClean="0"/>
              <a:t>should be tuned </a:t>
            </a:r>
            <a:r>
              <a:rPr lang="en-US" sz="1500" dirty="0"/>
              <a:t>to the </a:t>
            </a:r>
            <a:r>
              <a:rPr lang="en-US" sz="1500" dirty="0" smtClean="0"/>
              <a:t>radial on which you are departing from the station</a:t>
            </a:r>
          </a:p>
          <a:p>
            <a:pPr lvl="2"/>
            <a:r>
              <a:rPr lang="en-US" sz="1500" dirty="0"/>
              <a:t>E.g., If flying </a:t>
            </a:r>
            <a:r>
              <a:rPr lang="en-US" sz="1500" dirty="0" smtClean="0"/>
              <a:t>outbound from the </a:t>
            </a:r>
            <a:r>
              <a:rPr lang="en-US" sz="1500" dirty="0"/>
              <a:t>station on the 180° radial, the OBS should be tuned to the </a:t>
            </a:r>
            <a:r>
              <a:rPr lang="en-US" sz="1500" dirty="0" smtClean="0"/>
              <a:t>180</a:t>
            </a:r>
            <a:r>
              <a:rPr lang="en-US" sz="1500" dirty="0"/>
              <a:t>° </a:t>
            </a:r>
            <a:r>
              <a:rPr lang="en-US" sz="1500" dirty="0" smtClean="0"/>
              <a:t>radial</a:t>
            </a:r>
          </a:p>
          <a:p>
            <a:pPr lvl="1"/>
            <a:r>
              <a:rPr lang="en-US" sz="1500" dirty="0"/>
              <a:t>If you set the </a:t>
            </a:r>
            <a:r>
              <a:rPr lang="en-US" sz="1500" dirty="0" smtClean="0"/>
              <a:t>OBS </a:t>
            </a:r>
            <a:r>
              <a:rPr lang="en-US" sz="1500" dirty="0"/>
              <a:t>to the reciprocal of </a:t>
            </a:r>
            <a:r>
              <a:rPr lang="en-US" sz="1500" dirty="0" smtClean="0"/>
              <a:t>where it should be, </a:t>
            </a:r>
            <a:r>
              <a:rPr lang="en-US" sz="1500" dirty="0"/>
              <a:t>the CDI will reflect </a:t>
            </a:r>
            <a:r>
              <a:rPr lang="en-US" sz="1500" b="1" dirty="0"/>
              <a:t>reverse sensing</a:t>
            </a:r>
            <a:r>
              <a:rPr lang="en-US" sz="1500" dirty="0"/>
              <a:t>. To correct for </a:t>
            </a:r>
            <a:r>
              <a:rPr lang="en-US" sz="1500" dirty="0" smtClean="0"/>
              <a:t>reverse sensing needle deflection you must fly </a:t>
            </a:r>
            <a:r>
              <a:rPr lang="en-US" sz="1500" dirty="0"/>
              <a:t>away from the needle. </a:t>
            </a:r>
            <a:endParaRPr lang="en-US" sz="1500" dirty="0" smtClean="0"/>
          </a:p>
          <a:p>
            <a:pPr lvl="2"/>
            <a:r>
              <a:rPr lang="en-US" sz="1500" dirty="0" smtClean="0"/>
              <a:t>To </a:t>
            </a:r>
            <a:r>
              <a:rPr lang="en-US" sz="1500" dirty="0"/>
              <a:t>avoid this reverse sensing situation, set the VOR to agree with your intended course.</a:t>
            </a:r>
          </a:p>
        </p:txBody>
      </p:sp>
      <p:sp>
        <p:nvSpPr>
          <p:cNvPr id="4" name="Slide Number Placeholder 3"/>
          <p:cNvSpPr>
            <a:spLocks noGrp="1"/>
          </p:cNvSpPr>
          <p:nvPr>
            <p:ph type="sldNum" sz="quarter" idx="12"/>
          </p:nvPr>
        </p:nvSpPr>
        <p:spPr/>
        <p:txBody>
          <a:bodyPr/>
          <a:lstStyle/>
          <a:p>
            <a:fld id="{E314DE07-5FE5-40EB-87F7-58B841179793}" type="slidenum">
              <a:rPr lang="en-US" smtClean="0"/>
              <a:t>26</a:t>
            </a:fld>
            <a:endParaRPr lang="en-US"/>
          </a:p>
        </p:txBody>
      </p:sp>
      <p:pic>
        <p:nvPicPr>
          <p:cNvPr id="13314" name="Picture 2" descr="http://www.pilotoutlook.com/images/instrument_flying_figure7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4669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26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t>
            </a:r>
            <a:r>
              <a:rPr lang="en-US" dirty="0"/>
              <a:t>Am </a:t>
            </a:r>
            <a:r>
              <a:rPr lang="en-US" dirty="0" smtClean="0"/>
              <a:t>I</a:t>
            </a:r>
            <a:endParaRPr lang="en-US" dirty="0"/>
          </a:p>
        </p:txBody>
      </p:sp>
      <p:sp>
        <p:nvSpPr>
          <p:cNvPr id="3" name="Content Placeholder 2"/>
          <p:cNvSpPr>
            <a:spLocks noGrp="1"/>
          </p:cNvSpPr>
          <p:nvPr>
            <p:ph idx="1"/>
          </p:nvPr>
        </p:nvSpPr>
        <p:spPr/>
        <p:txBody>
          <a:bodyPr>
            <a:normAutofit fontScale="92500"/>
          </a:bodyPr>
          <a:lstStyle/>
          <a:p>
            <a:r>
              <a:rPr lang="en-US" dirty="0"/>
              <a:t>To </a:t>
            </a:r>
            <a:r>
              <a:rPr lang="en-US" dirty="0" smtClean="0"/>
              <a:t>find the </a:t>
            </a:r>
            <a:r>
              <a:rPr lang="en-US" dirty="0"/>
              <a:t>aircraft’s position relative to </a:t>
            </a:r>
            <a:r>
              <a:rPr lang="en-US" dirty="0" smtClean="0"/>
              <a:t>a VOR</a:t>
            </a:r>
          </a:p>
          <a:p>
            <a:pPr lvl="1"/>
            <a:r>
              <a:rPr lang="en-US" dirty="0" smtClean="0"/>
              <a:t>Rotate </a:t>
            </a:r>
            <a:r>
              <a:rPr lang="en-US" dirty="0"/>
              <a:t>the OBS until FROM appears in the </a:t>
            </a:r>
            <a:r>
              <a:rPr lang="en-US" dirty="0" smtClean="0"/>
              <a:t>window</a:t>
            </a:r>
          </a:p>
          <a:p>
            <a:pPr lvl="1"/>
            <a:r>
              <a:rPr lang="en-US" dirty="0" smtClean="0"/>
              <a:t>Then center </a:t>
            </a:r>
            <a:r>
              <a:rPr lang="en-US" dirty="0"/>
              <a:t>the CDI </a:t>
            </a:r>
            <a:r>
              <a:rPr lang="en-US" dirty="0" smtClean="0"/>
              <a:t>needle</a:t>
            </a:r>
          </a:p>
          <a:p>
            <a:pPr lvl="1"/>
            <a:r>
              <a:rPr lang="en-US" dirty="0" smtClean="0"/>
              <a:t>The </a:t>
            </a:r>
            <a:r>
              <a:rPr lang="en-US" dirty="0"/>
              <a:t>index </a:t>
            </a:r>
            <a:r>
              <a:rPr lang="en-US" dirty="0" smtClean="0"/>
              <a:t>line at the top of the instrument indicates </a:t>
            </a:r>
            <a:r>
              <a:rPr lang="en-US" dirty="0"/>
              <a:t>the VOR radial </a:t>
            </a:r>
            <a:r>
              <a:rPr lang="en-US" dirty="0" smtClean="0"/>
              <a:t>on which </a:t>
            </a:r>
            <a:r>
              <a:rPr lang="en-US" dirty="0"/>
              <a:t>the aircraft is </a:t>
            </a:r>
            <a:r>
              <a:rPr lang="en-US" dirty="0" smtClean="0"/>
              <a:t>located</a:t>
            </a:r>
          </a:p>
          <a:p>
            <a:pPr lvl="1"/>
            <a:r>
              <a:rPr lang="en-US" dirty="0" smtClean="0"/>
              <a:t>The course to </a:t>
            </a:r>
            <a:r>
              <a:rPr lang="en-US" dirty="0"/>
              <a:t>the </a:t>
            </a:r>
            <a:r>
              <a:rPr lang="en-US" dirty="0" smtClean="0"/>
              <a:t>VOR is </a:t>
            </a:r>
            <a:r>
              <a:rPr lang="en-US" dirty="0"/>
              <a:t>the reciprocal of the </a:t>
            </a:r>
            <a:r>
              <a:rPr lang="en-US" dirty="0" smtClean="0"/>
              <a:t>radial on </a:t>
            </a:r>
            <a:r>
              <a:rPr lang="en-US" dirty="0"/>
              <a:t>which the aircraft is </a:t>
            </a:r>
            <a:r>
              <a:rPr lang="en-US" dirty="0" smtClean="0"/>
              <a:t>located</a:t>
            </a:r>
          </a:p>
          <a:p>
            <a:r>
              <a:rPr lang="en-US" dirty="0" smtClean="0"/>
              <a:t>With an RMI, the RMI needle tail will indicate which radial you are  located on</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27</a:t>
            </a:fld>
            <a:endParaRPr lang="en-US"/>
          </a:p>
        </p:txBody>
      </p:sp>
    </p:spTree>
    <p:extLst>
      <p:ext uri="{BB962C8B-B14F-4D97-AF65-F5344CB8AC3E}">
        <p14:creationId xmlns:p14="http://schemas.microsoft.com/office/powerpoint/2010/main" val="1210967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 Where Am I</a:t>
            </a:r>
          </a:p>
        </p:txBody>
      </p:sp>
      <p:sp>
        <p:nvSpPr>
          <p:cNvPr id="3" name="Content Placeholder 2"/>
          <p:cNvSpPr>
            <a:spLocks noGrp="1"/>
          </p:cNvSpPr>
          <p:nvPr>
            <p:ph idx="1"/>
          </p:nvPr>
        </p:nvSpPr>
        <p:spPr>
          <a:xfrm>
            <a:off x="457200" y="1600200"/>
            <a:ext cx="3290098" cy="4525963"/>
          </a:xfrm>
        </p:spPr>
        <p:txBody>
          <a:bodyPr>
            <a:normAutofit fontScale="62500" lnSpcReduction="20000"/>
          </a:bodyPr>
          <a:lstStyle/>
          <a:p>
            <a:r>
              <a:rPr lang="en-US" dirty="0">
                <a:solidFill>
                  <a:srgbClr val="C00000"/>
                </a:solidFill>
              </a:rPr>
              <a:t>VOR indicator instrument </a:t>
            </a:r>
            <a:r>
              <a:rPr lang="en-US" dirty="0" smtClean="0">
                <a:solidFill>
                  <a:srgbClr val="C00000"/>
                </a:solidFill>
              </a:rPr>
              <a:t>CDI display </a:t>
            </a:r>
            <a:r>
              <a:rPr lang="en-US" dirty="0">
                <a:solidFill>
                  <a:srgbClr val="C00000"/>
                </a:solidFill>
              </a:rPr>
              <a:t>information has nothing to do with the heading of the </a:t>
            </a:r>
            <a:r>
              <a:rPr lang="en-US" dirty="0" smtClean="0">
                <a:solidFill>
                  <a:srgbClr val="C00000"/>
                </a:solidFill>
              </a:rPr>
              <a:t>aircraft!</a:t>
            </a:r>
          </a:p>
          <a:p>
            <a:r>
              <a:rPr lang="en-US" dirty="0" smtClean="0"/>
              <a:t>Think of the four </a:t>
            </a:r>
            <a:r>
              <a:rPr lang="en-US" dirty="0"/>
              <a:t>quadrants </a:t>
            </a:r>
            <a:r>
              <a:rPr lang="en-US" dirty="0" smtClean="0"/>
              <a:t>to understand where you are  </a:t>
            </a:r>
          </a:p>
          <a:p>
            <a:pPr lvl="1"/>
            <a:r>
              <a:rPr lang="en-US" dirty="0" smtClean="0"/>
              <a:t>In </a:t>
            </a:r>
            <a:r>
              <a:rPr lang="en-US" dirty="0"/>
              <a:t>the </a:t>
            </a:r>
            <a:r>
              <a:rPr lang="en-US" dirty="0" smtClean="0"/>
              <a:t>example with the 030</a:t>
            </a:r>
            <a:r>
              <a:rPr lang="en-US" dirty="0"/>
              <a:t>° </a:t>
            </a:r>
            <a:r>
              <a:rPr lang="en-US" dirty="0" smtClean="0"/>
              <a:t>radial selected (top </a:t>
            </a:r>
            <a:r>
              <a:rPr lang="en-US" dirty="0"/>
              <a:t>of the </a:t>
            </a:r>
            <a:r>
              <a:rPr lang="en-US" dirty="0" smtClean="0"/>
              <a:t>Azimuth card)</a:t>
            </a:r>
          </a:p>
          <a:p>
            <a:pPr lvl="1"/>
            <a:r>
              <a:rPr lang="en-US" dirty="0" smtClean="0"/>
              <a:t>Observe the CDI indications change based </a:t>
            </a:r>
            <a:r>
              <a:rPr lang="en-US" dirty="0"/>
              <a:t>on </a:t>
            </a:r>
            <a:r>
              <a:rPr lang="en-US" dirty="0" smtClean="0"/>
              <a:t>which quadrant the </a:t>
            </a:r>
            <a:r>
              <a:rPr lang="en-US" dirty="0"/>
              <a:t>aircraft </a:t>
            </a:r>
            <a:r>
              <a:rPr lang="en-US" dirty="0" smtClean="0"/>
              <a:t>is in  </a:t>
            </a:r>
          </a:p>
          <a:p>
            <a:pPr lvl="1"/>
            <a:r>
              <a:rPr lang="en-US" dirty="0" smtClean="0"/>
              <a:t>Aircraft orientation has no effect</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28</a:t>
            </a:fld>
            <a:endParaRPr lang="en-US"/>
          </a:p>
        </p:txBody>
      </p:sp>
      <p:pic>
        <p:nvPicPr>
          <p:cNvPr id="5" name="Picture 2" descr="VOR Quadrants, Langley Flying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298" y="1676400"/>
            <a:ext cx="4807622" cy="4514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72400" y="1676400"/>
            <a:ext cx="1219200" cy="523220"/>
          </a:xfrm>
          <a:prstGeom prst="rect">
            <a:avLst/>
          </a:prstGeom>
          <a:noFill/>
          <a:ln>
            <a:solidFill>
              <a:srgbClr val="C00000"/>
            </a:solidFill>
          </a:ln>
        </p:spPr>
        <p:txBody>
          <a:bodyPr wrap="square" rtlCol="0">
            <a:spAutoFit/>
          </a:bodyPr>
          <a:lstStyle/>
          <a:p>
            <a:r>
              <a:rPr lang="en-US" sz="1400" dirty="0" smtClean="0">
                <a:solidFill>
                  <a:srgbClr val="FF0000"/>
                </a:solidFill>
              </a:rPr>
              <a:t>Selected radial</a:t>
            </a:r>
            <a:endParaRPr lang="en-US" sz="1400" dirty="0">
              <a:solidFill>
                <a:srgbClr val="FF0000"/>
              </a:solidFill>
            </a:endParaRPr>
          </a:p>
        </p:txBody>
      </p:sp>
      <p:cxnSp>
        <p:nvCxnSpPr>
          <p:cNvPr id="8" name="Straight Arrow Connector 7"/>
          <p:cNvCxnSpPr/>
          <p:nvPr/>
        </p:nvCxnSpPr>
        <p:spPr>
          <a:xfrm flipH="1">
            <a:off x="7010400" y="1999565"/>
            <a:ext cx="762000" cy="1340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6096000"/>
            <a:ext cx="3581400" cy="738664"/>
          </a:xfrm>
          <a:prstGeom prst="rect">
            <a:avLst/>
          </a:prstGeom>
          <a:noFill/>
          <a:ln>
            <a:solidFill>
              <a:srgbClr val="C00000"/>
            </a:solidFill>
          </a:ln>
        </p:spPr>
        <p:txBody>
          <a:bodyPr wrap="square" rtlCol="0">
            <a:spAutoFit/>
          </a:bodyPr>
          <a:lstStyle/>
          <a:p>
            <a:r>
              <a:rPr lang="en-US" sz="1400" dirty="0" smtClean="0">
                <a:solidFill>
                  <a:srgbClr val="FF0000"/>
                </a:solidFill>
              </a:rPr>
              <a:t>You are on the opposite side of VOR hemisphere from the radial – hence “TO</a:t>
            </a:r>
            <a:r>
              <a:rPr lang="en-US" sz="1400" dirty="0">
                <a:solidFill>
                  <a:srgbClr val="FF0000"/>
                </a:solidFill>
              </a:rPr>
              <a:t>” indication - </a:t>
            </a:r>
            <a:r>
              <a:rPr lang="en-US" sz="1400" dirty="0">
                <a:solidFill>
                  <a:schemeClr val="accent4"/>
                </a:solidFill>
              </a:rPr>
              <a:t>VOR </a:t>
            </a:r>
            <a:r>
              <a:rPr lang="en-US" sz="1400" dirty="0" smtClean="0">
                <a:solidFill>
                  <a:schemeClr val="accent4"/>
                </a:solidFill>
              </a:rPr>
              <a:t>is </a:t>
            </a:r>
            <a:r>
              <a:rPr lang="en-US" sz="1400" dirty="0">
                <a:solidFill>
                  <a:schemeClr val="accent4"/>
                </a:solidFill>
              </a:rPr>
              <a:t>in front of the aircraft</a:t>
            </a:r>
          </a:p>
        </p:txBody>
      </p:sp>
      <p:cxnSp>
        <p:nvCxnSpPr>
          <p:cNvPr id="11" name="Straight Arrow Connector 10"/>
          <p:cNvCxnSpPr/>
          <p:nvPr/>
        </p:nvCxnSpPr>
        <p:spPr>
          <a:xfrm flipH="1" flipV="1">
            <a:off x="6934200" y="5562600"/>
            <a:ext cx="1347045" cy="533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47298" y="1191801"/>
            <a:ext cx="3339302" cy="646331"/>
          </a:xfrm>
          <a:prstGeom prst="rect">
            <a:avLst/>
          </a:prstGeom>
          <a:noFill/>
          <a:ln>
            <a:solidFill>
              <a:srgbClr val="C00000"/>
            </a:solidFill>
          </a:ln>
        </p:spPr>
        <p:txBody>
          <a:bodyPr wrap="square" rtlCol="0">
            <a:spAutoFit/>
          </a:bodyPr>
          <a:lstStyle/>
          <a:p>
            <a:r>
              <a:rPr lang="en-US" sz="1200" dirty="0" smtClean="0">
                <a:solidFill>
                  <a:srgbClr val="FF0000"/>
                </a:solidFill>
              </a:rPr>
              <a:t>Located on same side of VOR hemisphere from the radial – hence “FROM</a:t>
            </a:r>
            <a:r>
              <a:rPr lang="en-US" sz="1200" dirty="0">
                <a:solidFill>
                  <a:srgbClr val="FF0000"/>
                </a:solidFill>
              </a:rPr>
              <a:t>” indication - </a:t>
            </a:r>
            <a:r>
              <a:rPr lang="en-US" sz="1200" dirty="0">
                <a:solidFill>
                  <a:schemeClr val="accent4"/>
                </a:solidFill>
              </a:rPr>
              <a:t>VOR </a:t>
            </a:r>
            <a:r>
              <a:rPr lang="en-US" sz="1200" dirty="0" smtClean="0">
                <a:solidFill>
                  <a:schemeClr val="accent4"/>
                </a:solidFill>
              </a:rPr>
              <a:t>is </a:t>
            </a:r>
            <a:r>
              <a:rPr lang="en-US" sz="1200" dirty="0">
                <a:solidFill>
                  <a:schemeClr val="accent4"/>
                </a:solidFill>
              </a:rPr>
              <a:t>behind the </a:t>
            </a:r>
            <a:r>
              <a:rPr lang="en-US" sz="1200" dirty="0" smtClean="0">
                <a:solidFill>
                  <a:schemeClr val="accent4"/>
                </a:solidFill>
              </a:rPr>
              <a:t>aircraft</a:t>
            </a:r>
            <a:endParaRPr lang="en-US" sz="1200" dirty="0">
              <a:solidFill>
                <a:schemeClr val="accent4"/>
              </a:solidFill>
            </a:endParaRPr>
          </a:p>
        </p:txBody>
      </p:sp>
      <p:cxnSp>
        <p:nvCxnSpPr>
          <p:cNvPr id="14" name="Straight Arrow Connector 13"/>
          <p:cNvCxnSpPr/>
          <p:nvPr/>
        </p:nvCxnSpPr>
        <p:spPr>
          <a:xfrm>
            <a:off x="3747298" y="1838132"/>
            <a:ext cx="2043902" cy="52406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5929641"/>
            <a:ext cx="3276600" cy="523220"/>
          </a:xfrm>
          <a:prstGeom prst="rect">
            <a:avLst/>
          </a:prstGeom>
          <a:noFill/>
          <a:ln>
            <a:solidFill>
              <a:srgbClr val="C00000"/>
            </a:solidFill>
          </a:ln>
        </p:spPr>
        <p:txBody>
          <a:bodyPr wrap="square" rtlCol="0">
            <a:spAutoFit/>
          </a:bodyPr>
          <a:lstStyle/>
          <a:p>
            <a:r>
              <a:rPr lang="en-US" sz="1400" dirty="0" smtClean="0">
                <a:solidFill>
                  <a:srgbClr val="FF0000"/>
                </a:solidFill>
              </a:rPr>
              <a:t>CDI Needle shows direction to fly to reach the selected radial</a:t>
            </a:r>
            <a:endParaRPr lang="en-US" sz="1400" dirty="0">
              <a:solidFill>
                <a:srgbClr val="FF0000"/>
              </a:solidFill>
            </a:endParaRPr>
          </a:p>
        </p:txBody>
      </p:sp>
      <p:cxnSp>
        <p:nvCxnSpPr>
          <p:cNvPr id="17" name="Straight Arrow Connector 16"/>
          <p:cNvCxnSpPr>
            <a:stCxn id="15" idx="0"/>
          </p:cNvCxnSpPr>
          <p:nvPr/>
        </p:nvCxnSpPr>
        <p:spPr>
          <a:xfrm flipV="1">
            <a:off x="2705100" y="4343400"/>
            <a:ext cx="1866900" cy="158624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43400" y="5562600"/>
            <a:ext cx="1905000" cy="9027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131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 Where Am I</a:t>
            </a:r>
          </a:p>
        </p:txBody>
      </p:sp>
      <p:sp>
        <p:nvSpPr>
          <p:cNvPr id="3" name="Content Placeholder 2"/>
          <p:cNvSpPr>
            <a:spLocks noGrp="1"/>
          </p:cNvSpPr>
          <p:nvPr>
            <p:ph idx="1"/>
          </p:nvPr>
        </p:nvSpPr>
        <p:spPr>
          <a:xfrm>
            <a:off x="457200" y="1600200"/>
            <a:ext cx="3290098" cy="4525963"/>
          </a:xfrm>
        </p:spPr>
        <p:txBody>
          <a:bodyPr>
            <a:normAutofit fontScale="85000" lnSpcReduction="20000"/>
          </a:bodyPr>
          <a:lstStyle/>
          <a:p>
            <a:r>
              <a:rPr lang="en-US" dirty="0" smtClean="0"/>
              <a:t>If the </a:t>
            </a:r>
            <a:r>
              <a:rPr lang="en-US" dirty="0"/>
              <a:t>CDI is </a:t>
            </a:r>
            <a:r>
              <a:rPr lang="en-US" dirty="0" smtClean="0"/>
              <a:t>deflected to the right</a:t>
            </a:r>
            <a:r>
              <a:rPr lang="en-US" dirty="0"/>
              <a:t>, </a:t>
            </a:r>
            <a:r>
              <a:rPr lang="en-US" dirty="0" smtClean="0"/>
              <a:t>it means the </a:t>
            </a:r>
            <a:r>
              <a:rPr lang="en-US" dirty="0"/>
              <a:t>aircraft is to the left of </a:t>
            </a:r>
            <a:r>
              <a:rPr lang="en-US" dirty="0" smtClean="0"/>
              <a:t>course and you must fly to the right to intercept the 030</a:t>
            </a:r>
            <a:r>
              <a:rPr lang="en-US" dirty="0"/>
              <a:t>° </a:t>
            </a:r>
            <a:r>
              <a:rPr lang="en-US" dirty="0" smtClean="0"/>
              <a:t>radial</a:t>
            </a:r>
          </a:p>
          <a:p>
            <a:r>
              <a:rPr lang="en-US" dirty="0" smtClean="0"/>
              <a:t>This logic only </a:t>
            </a:r>
            <a:r>
              <a:rPr lang="en-US" dirty="0"/>
              <a:t>works if the aircraft is oriented to the OBS </a:t>
            </a:r>
            <a:r>
              <a:rPr lang="en-US" dirty="0" smtClean="0"/>
              <a:t>selection</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29</a:t>
            </a:fld>
            <a:endParaRPr lang="en-US"/>
          </a:p>
        </p:txBody>
      </p:sp>
      <p:pic>
        <p:nvPicPr>
          <p:cNvPr id="5" name="Picture 2" descr="VOR Quadrants, Langley Flying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298" y="1676400"/>
            <a:ext cx="4807622" cy="45148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66800" y="5929641"/>
            <a:ext cx="3276600" cy="523220"/>
          </a:xfrm>
          <a:prstGeom prst="rect">
            <a:avLst/>
          </a:prstGeom>
          <a:noFill/>
          <a:ln>
            <a:solidFill>
              <a:srgbClr val="C00000"/>
            </a:solidFill>
          </a:ln>
        </p:spPr>
        <p:txBody>
          <a:bodyPr wrap="square" rtlCol="0">
            <a:spAutoFit/>
          </a:bodyPr>
          <a:lstStyle/>
          <a:p>
            <a:r>
              <a:rPr lang="en-US" sz="1400" dirty="0" smtClean="0">
                <a:solidFill>
                  <a:srgbClr val="FF0000"/>
                </a:solidFill>
              </a:rPr>
              <a:t>CDI Needle shows direction to fly to reach the selected radial</a:t>
            </a:r>
            <a:endParaRPr lang="en-US" sz="1400" dirty="0">
              <a:solidFill>
                <a:srgbClr val="FF0000"/>
              </a:solidFill>
            </a:endParaRPr>
          </a:p>
        </p:txBody>
      </p:sp>
      <p:cxnSp>
        <p:nvCxnSpPr>
          <p:cNvPr id="17" name="Straight Arrow Connector 16"/>
          <p:cNvCxnSpPr>
            <a:stCxn id="15" idx="0"/>
          </p:cNvCxnSpPr>
          <p:nvPr/>
        </p:nvCxnSpPr>
        <p:spPr>
          <a:xfrm flipV="1">
            <a:off x="2705100" y="4343400"/>
            <a:ext cx="1866900" cy="158624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43400" y="5562600"/>
            <a:ext cx="1905000" cy="9027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05100" y="1828800"/>
            <a:ext cx="29337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43800" y="1143000"/>
            <a:ext cx="1345945" cy="1754326"/>
          </a:xfrm>
          <a:prstGeom prst="rect">
            <a:avLst/>
          </a:prstGeom>
          <a:noFill/>
          <a:ln>
            <a:solidFill>
              <a:srgbClr val="C00000"/>
            </a:solidFill>
          </a:ln>
        </p:spPr>
        <p:txBody>
          <a:bodyPr wrap="square" rtlCol="0">
            <a:spAutoFit/>
          </a:bodyPr>
          <a:lstStyle/>
          <a:p>
            <a:r>
              <a:rPr lang="en-US" dirty="0" smtClean="0">
                <a:solidFill>
                  <a:srgbClr val="92D050"/>
                </a:solidFill>
              </a:rPr>
              <a:t>FLY TOWARDS THE NEEDLE TO REACH THE COURSE</a:t>
            </a:r>
            <a:endParaRPr lang="en-US" dirty="0">
              <a:solidFill>
                <a:srgbClr val="92D050"/>
              </a:solidFill>
            </a:endParaRPr>
          </a:p>
        </p:txBody>
      </p:sp>
    </p:spTree>
    <p:extLst>
      <p:ext uri="{BB962C8B-B14F-4D97-AF65-F5344CB8AC3E}">
        <p14:creationId xmlns:p14="http://schemas.microsoft.com/office/powerpoint/2010/main" val="415355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VOR Ground Station</a:t>
            </a:r>
            <a:endParaRPr lang="en-US" dirty="0"/>
          </a:p>
        </p:txBody>
      </p:sp>
      <p:sp>
        <p:nvSpPr>
          <p:cNvPr id="7" name="Slide Number Placeholder 6"/>
          <p:cNvSpPr>
            <a:spLocks noGrp="1"/>
          </p:cNvSpPr>
          <p:nvPr>
            <p:ph type="sldNum" sz="quarter" idx="12"/>
          </p:nvPr>
        </p:nvSpPr>
        <p:spPr/>
        <p:txBody>
          <a:bodyPr/>
          <a:lstStyle/>
          <a:p>
            <a:fld id="{1D33BB7C-427A-41F4-97C8-46847CE529D8}" type="slidenum">
              <a:rPr lang="en-US" smtClean="0"/>
              <a:pPr/>
              <a:t>3</a:t>
            </a:fld>
            <a:endParaRPr lang="en-US" dirty="0"/>
          </a:p>
        </p:txBody>
      </p:sp>
      <p:pic>
        <p:nvPicPr>
          <p:cNvPr id="6148" name="Picture 4" descr="http://upload.wikimedia.org/wikipedia/commons/8/87/VOR_T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888" y="3429000"/>
            <a:ext cx="4728062" cy="33067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descr="http://snrtrade.com/sec_urun/thale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0"/>
            <a:ext cx="186979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72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Going Somewhere</a:t>
            </a:r>
            <a:r>
              <a:rPr lang="en-US" dirty="0" smtClean="0"/>
              <a:t>?</a:t>
            </a:r>
            <a:br>
              <a:rPr lang="en-US" dirty="0" smtClean="0"/>
            </a:br>
            <a:r>
              <a:rPr lang="en-US" dirty="0" smtClean="0"/>
              <a:t>Tracking and Homing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Keeping the CDI centered will take the aircraft to the </a:t>
            </a:r>
            <a:r>
              <a:rPr lang="en-US" dirty="0" smtClean="0"/>
              <a:t>station</a:t>
            </a:r>
          </a:p>
          <a:p>
            <a:r>
              <a:rPr lang="en-US" dirty="0" smtClean="0"/>
              <a:t>To </a:t>
            </a:r>
            <a:r>
              <a:rPr lang="en-US" dirty="0"/>
              <a:t>track to the station, the OBS value at the index is not </a:t>
            </a:r>
            <a:r>
              <a:rPr lang="en-US" dirty="0" smtClean="0"/>
              <a:t>changed </a:t>
            </a:r>
          </a:p>
          <a:p>
            <a:pPr lvl="1"/>
            <a:r>
              <a:rPr lang="en-US" dirty="0"/>
              <a:t>To track FROM the </a:t>
            </a:r>
            <a:r>
              <a:rPr lang="en-US" dirty="0" smtClean="0"/>
              <a:t>station: a) position the aircraft on the desired radial; b) center </a:t>
            </a:r>
            <a:r>
              <a:rPr lang="en-US" dirty="0"/>
              <a:t>the CDI needle with a FROM </a:t>
            </a:r>
            <a:r>
              <a:rPr lang="en-US" dirty="0" smtClean="0"/>
              <a:t>indication; and c) fly the appropriate course to keep the CDI centered.  If the CDI deflects, right or left, fly a corrective course towards the CDI needle to re-center the CDI</a:t>
            </a:r>
          </a:p>
          <a:p>
            <a:r>
              <a:rPr lang="en-US" dirty="0" smtClean="0"/>
              <a:t>To </a:t>
            </a:r>
            <a:r>
              <a:rPr lang="en-US" dirty="0"/>
              <a:t>home to </a:t>
            </a:r>
            <a:r>
              <a:rPr lang="en-US" dirty="0" smtClean="0"/>
              <a:t>the </a:t>
            </a:r>
            <a:r>
              <a:rPr lang="en-US" dirty="0"/>
              <a:t>station, the CDI needle is periodically centered, and the new course under the index is used for the aircraft </a:t>
            </a:r>
            <a:r>
              <a:rPr lang="en-US" dirty="0" smtClean="0"/>
              <a:t>heading</a:t>
            </a:r>
          </a:p>
          <a:p>
            <a:pPr lvl="1"/>
            <a:r>
              <a:rPr lang="en-US" dirty="0" smtClean="0"/>
              <a:t>Homing </a:t>
            </a:r>
            <a:r>
              <a:rPr lang="en-US" dirty="0"/>
              <a:t>will follow a circuitous route to the station, just as with ADF </a:t>
            </a:r>
            <a:r>
              <a:rPr lang="en-US" dirty="0" smtClean="0"/>
              <a:t>homing.  Tracking to the station is almost always used.</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30</a:t>
            </a:fld>
            <a:endParaRPr lang="en-US"/>
          </a:p>
        </p:txBody>
      </p:sp>
    </p:spTree>
    <p:extLst>
      <p:ext uri="{BB962C8B-B14F-4D97-AF65-F5344CB8AC3E}">
        <p14:creationId xmlns:p14="http://schemas.microsoft.com/office/powerpoint/2010/main" val="3583002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Going Somewhere?</a:t>
            </a:r>
            <a:br>
              <a:rPr lang="en-US" dirty="0" smtClean="0"/>
            </a:br>
            <a:r>
              <a:rPr lang="en-US" dirty="0" smtClean="0"/>
              <a:t>Intercepting a Course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Turn to a heading to roughly parallel your desired course</a:t>
            </a:r>
          </a:p>
          <a:p>
            <a:r>
              <a:rPr lang="en-US" dirty="0" smtClean="0"/>
              <a:t>Rotate the OBS until the CDI needle centers with a TO flag showing for an inbound course or a FROM flag for a course away from the VOR</a:t>
            </a:r>
          </a:p>
          <a:p>
            <a:r>
              <a:rPr lang="en-US" dirty="0" smtClean="0"/>
              <a:t>Note the number of degrees between the course which centers the CDI and your desired course</a:t>
            </a:r>
          </a:p>
          <a:p>
            <a:r>
              <a:rPr lang="en-US" dirty="0" smtClean="0"/>
              <a:t>Double the difference to find an intercept angle</a:t>
            </a:r>
          </a:p>
          <a:p>
            <a:pPr lvl="1"/>
            <a:r>
              <a:rPr lang="en-US" dirty="0" smtClean="0"/>
              <a:t>Angle should not be less than 20° or more than 90°</a:t>
            </a:r>
          </a:p>
          <a:p>
            <a:r>
              <a:rPr lang="en-US" dirty="0" smtClean="0"/>
              <a:t>Rotate the OBS to the desired radial</a:t>
            </a:r>
          </a:p>
          <a:p>
            <a:r>
              <a:rPr lang="en-US" dirty="0" smtClean="0"/>
              <a:t>Turn toward the CDI to your selected intercept angle</a:t>
            </a:r>
          </a:p>
          <a:p>
            <a:r>
              <a:rPr lang="en-US" dirty="0" smtClean="0"/>
              <a:t>When the CDI begins to center you are closing in on the desired radial and should begin reducing the intercept angle to turn on the desired radial</a:t>
            </a:r>
          </a:p>
          <a:p>
            <a:pPr lvl="1"/>
            <a:r>
              <a:rPr lang="en-US" dirty="0" smtClean="0"/>
              <a:t>Timing is key to avoid under or overshooting the desired radial</a:t>
            </a:r>
          </a:p>
          <a:p>
            <a:pPr lvl="1"/>
            <a:r>
              <a:rPr lang="en-US" dirty="0" smtClean="0"/>
              <a:t>Can judge by the speed at which the CDI is moving towards the center</a:t>
            </a:r>
          </a:p>
          <a:p>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31</a:t>
            </a:fld>
            <a:endParaRPr lang="en-US"/>
          </a:p>
        </p:txBody>
      </p:sp>
      <p:pic>
        <p:nvPicPr>
          <p:cNvPr id="5" name="Picture 2" descr="http://upload.wikimedia.org/wikipedia/commons/thumb/0/0d/Pictogram_VOR.svg/75px-Pictogram_VO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0"/>
            <a:ext cx="147204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42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Going Somewhere?</a:t>
            </a:r>
            <a:br>
              <a:rPr lang="en-US" dirty="0" smtClean="0"/>
            </a:br>
            <a:r>
              <a:rPr lang="en-US" dirty="0" smtClean="0"/>
              <a:t>Intercepting a Course</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32</a:t>
            </a:fld>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47798"/>
            <a:ext cx="38763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29400" y="5410200"/>
            <a:ext cx="2286000" cy="646331"/>
          </a:xfrm>
          <a:prstGeom prst="rect">
            <a:avLst/>
          </a:prstGeom>
          <a:noFill/>
          <a:ln>
            <a:solidFill>
              <a:srgbClr val="C00000"/>
            </a:solidFill>
          </a:ln>
        </p:spPr>
        <p:txBody>
          <a:bodyPr wrap="square" rtlCol="0">
            <a:spAutoFit/>
          </a:bodyPr>
          <a:lstStyle/>
          <a:p>
            <a:r>
              <a:rPr lang="en-US" dirty="0" smtClean="0"/>
              <a:t>Inbound on the 160° radial – Heading 340°</a:t>
            </a:r>
            <a:endParaRPr lang="en-US" dirty="0"/>
          </a:p>
        </p:txBody>
      </p:sp>
      <p:sp>
        <p:nvSpPr>
          <p:cNvPr id="7" name="TextBox 6"/>
          <p:cNvSpPr txBox="1"/>
          <p:nvPr/>
        </p:nvSpPr>
        <p:spPr>
          <a:xfrm>
            <a:off x="152400" y="1447798"/>
            <a:ext cx="2133600" cy="1754326"/>
          </a:xfrm>
          <a:prstGeom prst="rect">
            <a:avLst/>
          </a:prstGeom>
          <a:noFill/>
          <a:ln>
            <a:solidFill>
              <a:srgbClr val="92D050"/>
            </a:solidFill>
          </a:ln>
        </p:spPr>
        <p:txBody>
          <a:bodyPr wrap="square" rtlCol="0">
            <a:spAutoFit/>
          </a:bodyPr>
          <a:lstStyle/>
          <a:p>
            <a:r>
              <a:rPr lang="en-US" dirty="0" smtClean="0"/>
              <a:t>Assume you are on the 160° radial and want to intercept a 025° course to track inbound to the station</a:t>
            </a:r>
            <a:endParaRPr lang="en-US" dirty="0"/>
          </a:p>
        </p:txBody>
      </p:sp>
      <p:sp>
        <p:nvSpPr>
          <p:cNvPr id="8" name="TextBox 7"/>
          <p:cNvSpPr txBox="1"/>
          <p:nvPr/>
        </p:nvSpPr>
        <p:spPr>
          <a:xfrm>
            <a:off x="6096000" y="4182862"/>
            <a:ext cx="1981200" cy="646331"/>
          </a:xfrm>
          <a:prstGeom prst="rect">
            <a:avLst/>
          </a:prstGeom>
          <a:noFill/>
          <a:ln>
            <a:solidFill>
              <a:srgbClr val="C00000"/>
            </a:solidFill>
          </a:ln>
        </p:spPr>
        <p:txBody>
          <a:bodyPr wrap="square" rtlCol="0">
            <a:spAutoFit/>
          </a:bodyPr>
          <a:lstStyle/>
          <a:p>
            <a:r>
              <a:rPr lang="en-US" dirty="0" smtClean="0"/>
              <a:t>Turn to a heading </a:t>
            </a:r>
            <a:r>
              <a:rPr lang="en-US" dirty="0"/>
              <a:t>of 025° </a:t>
            </a:r>
          </a:p>
        </p:txBody>
      </p:sp>
      <p:sp>
        <p:nvSpPr>
          <p:cNvPr id="9" name="TextBox 8"/>
          <p:cNvSpPr txBox="1"/>
          <p:nvPr/>
        </p:nvSpPr>
        <p:spPr>
          <a:xfrm>
            <a:off x="167196" y="3200400"/>
            <a:ext cx="3185604" cy="3600986"/>
          </a:xfrm>
          <a:prstGeom prst="rect">
            <a:avLst/>
          </a:prstGeom>
          <a:noFill/>
          <a:ln>
            <a:solidFill>
              <a:srgbClr val="C00000"/>
            </a:solidFill>
          </a:ln>
        </p:spPr>
        <p:txBody>
          <a:bodyPr wrap="square" rtlCol="0">
            <a:spAutoFit/>
          </a:bodyPr>
          <a:lstStyle/>
          <a:p>
            <a:r>
              <a:rPr lang="en-US" b="1" dirty="0" smtClean="0">
                <a:solidFill>
                  <a:srgbClr val="C00000"/>
                </a:solidFill>
              </a:rPr>
              <a:t>Intercept Computation</a:t>
            </a:r>
          </a:p>
          <a:p>
            <a:pPr marL="342900" indent="-342900">
              <a:buAutoNum type="arabicPeriod"/>
            </a:pPr>
            <a:r>
              <a:rPr lang="en-US" sz="1500" dirty="0" smtClean="0"/>
              <a:t>Rotate </a:t>
            </a:r>
            <a:r>
              <a:rPr lang="en-US" sz="1500" dirty="0"/>
              <a:t>OBS </a:t>
            </a:r>
            <a:r>
              <a:rPr lang="en-US" sz="1500" dirty="0" smtClean="0"/>
              <a:t>to center it with TO flag </a:t>
            </a:r>
            <a:r>
              <a:rPr lang="en-US" sz="1500" dirty="0"/>
              <a:t>(340</a:t>
            </a:r>
            <a:r>
              <a:rPr lang="en-US" sz="1500" dirty="0" smtClean="0"/>
              <a:t>°)</a:t>
            </a:r>
          </a:p>
          <a:p>
            <a:pPr marL="342900" indent="-342900">
              <a:buAutoNum type="arabicPeriod"/>
            </a:pPr>
            <a:r>
              <a:rPr lang="en-US" sz="1500" dirty="0" smtClean="0"/>
              <a:t>Find degrees of difference between desired course and OBS (025° -  340° </a:t>
            </a:r>
            <a:r>
              <a:rPr lang="en-US" sz="1500" dirty="0"/>
              <a:t>= 45° </a:t>
            </a:r>
            <a:r>
              <a:rPr lang="en-US" sz="1500" dirty="0" smtClean="0"/>
              <a:t>difference)</a:t>
            </a:r>
          </a:p>
          <a:p>
            <a:pPr marL="342900" indent="-342900">
              <a:buAutoNum type="arabicPeriod"/>
            </a:pPr>
            <a:r>
              <a:rPr lang="en-US" sz="1500" dirty="0" smtClean="0"/>
              <a:t>Double </a:t>
            </a:r>
            <a:r>
              <a:rPr lang="en-US" sz="1500" dirty="0"/>
              <a:t>the difference = 90</a:t>
            </a:r>
            <a:r>
              <a:rPr lang="en-US" sz="1500" dirty="0" smtClean="0"/>
              <a:t>°</a:t>
            </a:r>
          </a:p>
          <a:p>
            <a:pPr marL="342900" indent="-342900">
              <a:buAutoNum type="arabicPeriod"/>
            </a:pPr>
            <a:r>
              <a:rPr lang="en-US" sz="1500" dirty="0" smtClean="0"/>
              <a:t>Rotate OBS </a:t>
            </a:r>
            <a:r>
              <a:rPr lang="en-US" sz="1500" dirty="0"/>
              <a:t>to 025°</a:t>
            </a:r>
            <a:endParaRPr lang="en-US" sz="1500" dirty="0" smtClean="0"/>
          </a:p>
          <a:p>
            <a:pPr marL="342900" indent="-342900">
              <a:buAutoNum type="arabicPeriod"/>
            </a:pPr>
            <a:r>
              <a:rPr lang="en-US" sz="1500" dirty="0" smtClean="0"/>
              <a:t>Intercept course </a:t>
            </a:r>
            <a:r>
              <a:rPr lang="en-US" sz="1500" dirty="0"/>
              <a:t>= </a:t>
            </a:r>
            <a:r>
              <a:rPr lang="en-US" sz="1500" dirty="0" smtClean="0"/>
              <a:t>025°- 90</a:t>
            </a:r>
            <a:r>
              <a:rPr lang="en-US" sz="1500" dirty="0"/>
              <a:t>° = </a:t>
            </a:r>
            <a:r>
              <a:rPr lang="en-US" sz="1500" b="1" dirty="0"/>
              <a:t>295</a:t>
            </a:r>
            <a:r>
              <a:rPr lang="en-US" sz="1500" b="1" dirty="0" smtClean="0"/>
              <a:t>° </a:t>
            </a:r>
            <a:r>
              <a:rPr lang="en-US" sz="1500" dirty="0" smtClean="0"/>
              <a:t>(this course can also be quickly seen at the 90° mark on the VOR instrument)</a:t>
            </a:r>
          </a:p>
          <a:p>
            <a:r>
              <a:rPr lang="en-US" sz="1500" dirty="0" smtClean="0"/>
              <a:t>Note: Can be easier to subtract 180 degrees initially and compute in the lower hemisphere</a:t>
            </a:r>
            <a:endParaRPr lang="en-US" sz="1500" dirty="0"/>
          </a:p>
        </p:txBody>
      </p:sp>
      <p:sp>
        <p:nvSpPr>
          <p:cNvPr id="10" name="TextBox 9"/>
          <p:cNvSpPr txBox="1"/>
          <p:nvPr/>
        </p:nvSpPr>
        <p:spPr>
          <a:xfrm>
            <a:off x="6743700" y="2601959"/>
            <a:ext cx="2057400" cy="1200329"/>
          </a:xfrm>
          <a:prstGeom prst="rect">
            <a:avLst/>
          </a:prstGeom>
          <a:noFill/>
          <a:ln>
            <a:solidFill>
              <a:srgbClr val="C00000"/>
            </a:solidFill>
          </a:ln>
        </p:spPr>
        <p:txBody>
          <a:bodyPr wrap="square" rtlCol="0">
            <a:spAutoFit/>
          </a:bodyPr>
          <a:lstStyle/>
          <a:p>
            <a:r>
              <a:rPr lang="en-US" dirty="0" smtClean="0"/>
              <a:t>Compute intercept and then turn to the intercept heading</a:t>
            </a:r>
            <a:endParaRPr lang="en-US" dirty="0"/>
          </a:p>
        </p:txBody>
      </p:sp>
      <p:cxnSp>
        <p:nvCxnSpPr>
          <p:cNvPr id="12" name="Straight Arrow Connector 11"/>
          <p:cNvCxnSpPr>
            <a:stCxn id="6" idx="1"/>
          </p:cNvCxnSpPr>
          <p:nvPr/>
        </p:nvCxnSpPr>
        <p:spPr>
          <a:xfrm flipH="1">
            <a:off x="6400800" y="5733366"/>
            <a:ext cx="228600" cy="1340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791200" y="4506027"/>
            <a:ext cx="304800" cy="3231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715000" y="3398032"/>
            <a:ext cx="1028700" cy="4042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86600" y="1124632"/>
            <a:ext cx="1714500" cy="1200329"/>
          </a:xfrm>
          <a:prstGeom prst="rect">
            <a:avLst/>
          </a:prstGeom>
          <a:noFill/>
          <a:ln>
            <a:solidFill>
              <a:srgbClr val="C00000"/>
            </a:solidFill>
          </a:ln>
        </p:spPr>
        <p:txBody>
          <a:bodyPr wrap="square" rtlCol="0">
            <a:spAutoFit/>
          </a:bodyPr>
          <a:lstStyle/>
          <a:p>
            <a:r>
              <a:rPr lang="en-US" dirty="0" smtClean="0"/>
              <a:t>Reduce </a:t>
            </a:r>
            <a:r>
              <a:rPr lang="en-US" dirty="0"/>
              <a:t>the intercept angle to turn on the desired radial</a:t>
            </a:r>
          </a:p>
        </p:txBody>
      </p:sp>
      <p:cxnSp>
        <p:nvCxnSpPr>
          <p:cNvPr id="19" name="Straight Arrow Connector 18"/>
          <p:cNvCxnSpPr/>
          <p:nvPr/>
        </p:nvCxnSpPr>
        <p:spPr>
          <a:xfrm flipH="1">
            <a:off x="4724400" y="1124632"/>
            <a:ext cx="2362200" cy="154236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760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of Confusion</a:t>
            </a:r>
            <a:endParaRPr lang="en-US" dirty="0"/>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r>
              <a:rPr lang="en-US" dirty="0" smtClean="0"/>
              <a:t>An inverted cone that is centered over the VOR is called the zone of confusion</a:t>
            </a:r>
          </a:p>
          <a:p>
            <a:r>
              <a:rPr lang="en-US" dirty="0" smtClean="0"/>
              <a:t>In the zone of confusion the CDI needle becomes very sensitive and oscillates from side to side and may become unusable</a:t>
            </a:r>
          </a:p>
          <a:p>
            <a:r>
              <a:rPr lang="en-US" dirty="0" smtClean="0"/>
              <a:t>You may see an off flag on the TO / FROM indicator or CDI</a:t>
            </a:r>
          </a:p>
          <a:p>
            <a:r>
              <a:rPr lang="en-US" dirty="0" smtClean="0"/>
              <a:t>Cone gets smaller as your altitude above the station decreases</a:t>
            </a:r>
          </a:p>
        </p:txBody>
      </p:sp>
      <p:sp>
        <p:nvSpPr>
          <p:cNvPr id="4" name="Slide Number Placeholder 3"/>
          <p:cNvSpPr>
            <a:spLocks noGrp="1"/>
          </p:cNvSpPr>
          <p:nvPr>
            <p:ph type="sldNum" sz="quarter" idx="12"/>
          </p:nvPr>
        </p:nvSpPr>
        <p:spPr/>
        <p:txBody>
          <a:bodyPr/>
          <a:lstStyle/>
          <a:p>
            <a:fld id="{E314DE07-5FE5-40EB-87F7-58B841179793}" type="slidenum">
              <a:rPr lang="en-US" smtClean="0"/>
              <a:t>33</a:t>
            </a:fld>
            <a:endParaRPr lang="en-US" dirty="0"/>
          </a:p>
        </p:txBody>
      </p:sp>
      <p:pic>
        <p:nvPicPr>
          <p:cNvPr id="9220" name="Picture 4" descr="Cone of Confusion - Aviation V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8481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588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RIC intersection, IFR enrout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43200"/>
            <a:ext cx="2257425"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Radials</a:t>
            </a:r>
            <a:br>
              <a:rPr lang="en-US" dirty="0"/>
            </a:br>
            <a:r>
              <a:rPr lang="en-US" dirty="0"/>
              <a:t>Identifying an Intersection</a:t>
            </a:r>
          </a:p>
        </p:txBody>
      </p:sp>
      <p:sp>
        <p:nvSpPr>
          <p:cNvPr id="3" name="Content Placeholder 2"/>
          <p:cNvSpPr>
            <a:spLocks noGrp="1"/>
          </p:cNvSpPr>
          <p:nvPr>
            <p:ph idx="1"/>
          </p:nvPr>
        </p:nvSpPr>
        <p:spPr/>
        <p:txBody>
          <a:bodyPr>
            <a:normAutofit lnSpcReduction="10000"/>
          </a:bodyPr>
          <a:lstStyle/>
          <a:p>
            <a:r>
              <a:rPr lang="en-US" dirty="0" smtClean="0"/>
              <a:t>You </a:t>
            </a:r>
            <a:r>
              <a:rPr lang="en-US" dirty="0"/>
              <a:t>may need to identify an intersection of two VOR </a:t>
            </a:r>
            <a:r>
              <a:rPr lang="en-US" dirty="0" smtClean="0"/>
              <a:t>radials</a:t>
            </a:r>
          </a:p>
          <a:p>
            <a:pPr lvl="1"/>
            <a:r>
              <a:rPr lang="en-US" dirty="0" smtClean="0"/>
              <a:t>where an airway </a:t>
            </a:r>
            <a:r>
              <a:rPr lang="en-US" dirty="0"/>
              <a:t>changes </a:t>
            </a:r>
            <a:r>
              <a:rPr lang="en-US" dirty="0" smtClean="0"/>
              <a:t>heading</a:t>
            </a:r>
          </a:p>
          <a:p>
            <a:pPr lvl="1"/>
            <a:r>
              <a:rPr lang="en-US" dirty="0" smtClean="0"/>
              <a:t>to </a:t>
            </a:r>
            <a:r>
              <a:rPr lang="en-US" dirty="0"/>
              <a:t>intercept another </a:t>
            </a:r>
            <a:r>
              <a:rPr lang="en-US" dirty="0" smtClean="0"/>
              <a:t>airway</a:t>
            </a:r>
          </a:p>
          <a:p>
            <a:pPr lvl="1"/>
            <a:r>
              <a:rPr lang="en-US" dirty="0" smtClean="0"/>
              <a:t>change </a:t>
            </a:r>
            <a:r>
              <a:rPr lang="en-US" dirty="0"/>
              <a:t>in minimum </a:t>
            </a:r>
            <a:r>
              <a:rPr lang="en-US" dirty="0" smtClean="0"/>
              <a:t>altitude</a:t>
            </a:r>
          </a:p>
          <a:p>
            <a:pPr lvl="1"/>
            <a:r>
              <a:rPr lang="en-US" dirty="0" smtClean="0"/>
              <a:t>holding point</a:t>
            </a:r>
          </a:p>
          <a:p>
            <a:pPr lvl="1"/>
            <a:r>
              <a:rPr lang="en-US" dirty="0" smtClean="0"/>
              <a:t>reporting </a:t>
            </a:r>
            <a:r>
              <a:rPr lang="en-US" dirty="0"/>
              <a:t>point for </a:t>
            </a:r>
            <a:r>
              <a:rPr lang="en-US" dirty="0" smtClean="0"/>
              <a:t>ATC</a:t>
            </a:r>
          </a:p>
          <a:p>
            <a:r>
              <a:rPr lang="en-US" dirty="0" smtClean="0"/>
              <a:t>Intersection is identified by two </a:t>
            </a:r>
            <a:r>
              <a:rPr lang="en-US" dirty="0"/>
              <a:t>VOR radials or sometimes one VOR radial and </a:t>
            </a:r>
            <a:r>
              <a:rPr lang="en-US" dirty="0" smtClean="0"/>
              <a:t>DME</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34</a:t>
            </a:fld>
            <a:endParaRPr lang="en-US"/>
          </a:p>
        </p:txBody>
      </p:sp>
      <p:sp>
        <p:nvSpPr>
          <p:cNvPr id="5" name="TextBox 4"/>
          <p:cNvSpPr txBox="1"/>
          <p:nvPr/>
        </p:nvSpPr>
        <p:spPr>
          <a:xfrm>
            <a:off x="7620000" y="4583668"/>
            <a:ext cx="685799" cy="369332"/>
          </a:xfrm>
          <a:prstGeom prst="rect">
            <a:avLst/>
          </a:prstGeom>
          <a:solidFill>
            <a:schemeClr val="bg1"/>
          </a:solidFill>
          <a:ln>
            <a:solidFill>
              <a:srgbClr val="C00000"/>
            </a:solidFill>
          </a:ln>
        </p:spPr>
        <p:txBody>
          <a:bodyPr wrap="square" rtlCol="0">
            <a:spAutoFit/>
          </a:bodyPr>
          <a:lstStyle/>
          <a:p>
            <a:r>
              <a:rPr lang="en-US" dirty="0" smtClean="0"/>
              <a:t>DME</a:t>
            </a:r>
            <a:endParaRPr lang="en-US" dirty="0"/>
          </a:p>
        </p:txBody>
      </p:sp>
    </p:spTree>
    <p:extLst>
      <p:ext uri="{BB962C8B-B14F-4D97-AF65-F5344CB8AC3E}">
        <p14:creationId xmlns:p14="http://schemas.microsoft.com/office/powerpoint/2010/main" val="1216517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Radials</a:t>
            </a:r>
            <a:br>
              <a:rPr lang="en-US" dirty="0"/>
            </a:br>
            <a:r>
              <a:rPr lang="en-US" dirty="0"/>
              <a:t>Identifying an Intersection</a:t>
            </a:r>
          </a:p>
        </p:txBody>
      </p:sp>
      <p:sp>
        <p:nvSpPr>
          <p:cNvPr id="3" name="Content Placeholder 2"/>
          <p:cNvSpPr>
            <a:spLocks noGrp="1"/>
          </p:cNvSpPr>
          <p:nvPr>
            <p:ph idx="1"/>
          </p:nvPr>
        </p:nvSpPr>
        <p:spPr/>
        <p:txBody>
          <a:bodyPr>
            <a:normAutofit/>
          </a:bodyPr>
          <a:lstStyle/>
          <a:p>
            <a:r>
              <a:rPr lang="en-US" dirty="0" smtClean="0"/>
              <a:t>Tune and identify each station on a separate VOR</a:t>
            </a:r>
          </a:p>
          <a:p>
            <a:r>
              <a:rPr lang="en-US" dirty="0"/>
              <a:t>Set the </a:t>
            </a:r>
            <a:r>
              <a:rPr lang="en-US" dirty="0" smtClean="0"/>
              <a:t>OBS on each</a:t>
            </a:r>
          </a:p>
          <a:p>
            <a:r>
              <a:rPr lang="en-US" dirty="0"/>
              <a:t>Wait for both CDI needles to </a:t>
            </a:r>
            <a:r>
              <a:rPr lang="en-US" dirty="0" smtClean="0"/>
              <a:t>center and/or DME to be reached</a:t>
            </a:r>
          </a:p>
          <a:p>
            <a:r>
              <a:rPr lang="en-US" dirty="0" smtClean="0"/>
              <a:t>Can also use 1 VOR switching between frequencies and radials</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35</a:t>
            </a:fld>
            <a:endParaRPr lang="en-US"/>
          </a:p>
        </p:txBody>
      </p:sp>
    </p:spTree>
    <p:extLst>
      <p:ext uri="{BB962C8B-B14F-4D97-AF65-F5344CB8AC3E}">
        <p14:creationId xmlns:p14="http://schemas.microsoft.com/office/powerpoint/2010/main" val="415336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Altitude VOR Use</a:t>
            </a:r>
            <a:br>
              <a:rPr lang="en-US" dirty="0" smtClean="0"/>
            </a:br>
            <a:r>
              <a:rPr lang="en-US" dirty="0" smtClean="0"/>
              <a:t>DME / RNAV Required</a:t>
            </a:r>
            <a:endParaRPr lang="en-US" dirty="0"/>
          </a:p>
        </p:txBody>
      </p:sp>
      <p:sp>
        <p:nvSpPr>
          <p:cNvPr id="3" name="Content Placeholder 2"/>
          <p:cNvSpPr>
            <a:spLocks noGrp="1"/>
          </p:cNvSpPr>
          <p:nvPr>
            <p:ph idx="1"/>
          </p:nvPr>
        </p:nvSpPr>
        <p:spPr/>
        <p:txBody>
          <a:bodyPr>
            <a:normAutofit lnSpcReduction="10000"/>
          </a:bodyPr>
          <a:lstStyle/>
          <a:p>
            <a:r>
              <a:rPr lang="en-US" dirty="0" smtClean="0"/>
              <a:t>FAR 91.205(e)</a:t>
            </a:r>
          </a:p>
          <a:p>
            <a:pPr lvl="1"/>
            <a:r>
              <a:rPr lang="en-US" dirty="0"/>
              <a:t>If VOR navigation </a:t>
            </a:r>
            <a:r>
              <a:rPr lang="en-US" dirty="0" smtClean="0"/>
              <a:t>is used at </a:t>
            </a:r>
            <a:r>
              <a:rPr lang="en-US" dirty="0"/>
              <a:t>or above FL 240 </a:t>
            </a:r>
            <a:r>
              <a:rPr lang="en-US" dirty="0" smtClean="0"/>
              <a:t>the aircraft must be equipped </a:t>
            </a:r>
            <a:r>
              <a:rPr lang="en-US" dirty="0"/>
              <a:t>with approved DME or a suitable RNAV </a:t>
            </a:r>
            <a:r>
              <a:rPr lang="en-US" dirty="0" smtClean="0"/>
              <a:t>system</a:t>
            </a:r>
          </a:p>
          <a:p>
            <a:pPr lvl="1"/>
            <a:r>
              <a:rPr lang="en-US" dirty="0" smtClean="0"/>
              <a:t>When </a:t>
            </a:r>
            <a:r>
              <a:rPr lang="en-US" dirty="0"/>
              <a:t>the </a:t>
            </a:r>
            <a:r>
              <a:rPr lang="en-US" dirty="0" smtClean="0"/>
              <a:t>required DME </a:t>
            </a:r>
            <a:r>
              <a:rPr lang="en-US" dirty="0"/>
              <a:t>or RNAV system </a:t>
            </a:r>
            <a:r>
              <a:rPr lang="en-US" dirty="0" smtClean="0"/>
              <a:t>fails </a:t>
            </a:r>
            <a:r>
              <a:rPr lang="en-US" dirty="0"/>
              <a:t>at and above FL 240, the pilot in command of the aircraft must notify ATC immediately, and then may continue operations at and above FL 240 to the next airport of intended landing where repairs or replacement of the equipment can be </a:t>
            </a:r>
            <a:r>
              <a:rPr lang="en-US" dirty="0" smtClean="0"/>
              <a:t>made</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36</a:t>
            </a:fld>
            <a:endParaRPr lang="en-US"/>
          </a:p>
        </p:txBody>
      </p:sp>
    </p:spTree>
    <p:extLst>
      <p:ext uri="{BB962C8B-B14F-4D97-AF65-F5344CB8AC3E}">
        <p14:creationId xmlns:p14="http://schemas.microsoft.com/office/powerpoint/2010/main" val="441765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VOR Operational Errors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Failure to properly identify a station</a:t>
            </a:r>
          </a:p>
          <a:p>
            <a:r>
              <a:rPr lang="en-US" dirty="0" smtClean="0"/>
              <a:t>Failure to check the accuracy / sensitivity of the instrument </a:t>
            </a:r>
          </a:p>
          <a:p>
            <a:r>
              <a:rPr lang="en-US" dirty="0" smtClean="0"/>
              <a:t>Turning in wrong direction from </a:t>
            </a:r>
            <a:r>
              <a:rPr lang="en-US" dirty="0" err="1" smtClean="0"/>
              <a:t>mis</a:t>
            </a:r>
            <a:r>
              <a:rPr lang="en-US" dirty="0" smtClean="0"/>
              <a:t>-perceived orientation</a:t>
            </a:r>
          </a:p>
          <a:p>
            <a:r>
              <a:rPr lang="en-US" dirty="0" smtClean="0"/>
              <a:t>Failure to check ambiguity indicator, resulting in reverse sensing and corrections in the wrong direction</a:t>
            </a:r>
          </a:p>
          <a:p>
            <a:r>
              <a:rPr lang="en-US" dirty="0" smtClean="0"/>
              <a:t>Failure to initially parallel desired radial on a track interception problem</a:t>
            </a:r>
          </a:p>
          <a:p>
            <a:r>
              <a:rPr lang="en-US" dirty="0" smtClean="0"/>
              <a:t>Overshooting or undershooting radial on interception</a:t>
            </a:r>
          </a:p>
          <a:p>
            <a:r>
              <a:rPr lang="en-US" dirty="0" smtClean="0"/>
              <a:t>Over-controlling corrections during tracking, especially close to the station when the CDI is very sensitive</a:t>
            </a:r>
          </a:p>
          <a:p>
            <a:r>
              <a:rPr lang="en-US" dirty="0" smtClean="0"/>
              <a:t>Misinterpretation of station passage (voice transmission may cause transient fluctuation of TO/FROM indicator)</a:t>
            </a:r>
          </a:p>
          <a:p>
            <a:r>
              <a:rPr lang="en-US" dirty="0" smtClean="0"/>
              <a:t>Chasing the CDI needle resulting in homing instead of tracking</a:t>
            </a:r>
          </a:p>
          <a:p>
            <a:r>
              <a:rPr lang="en-US" dirty="0" smtClean="0"/>
              <a:t>Certain propeller RPM settings may cause CDI fluctuation of up to 6° (correct with slight RPM change)</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37</a:t>
            </a:fld>
            <a:endParaRPr lang="en-US"/>
          </a:p>
        </p:txBody>
      </p:sp>
    </p:spTree>
    <p:extLst>
      <p:ext uri="{BB962C8B-B14F-4D97-AF65-F5344CB8AC3E}">
        <p14:creationId xmlns:p14="http://schemas.microsoft.com/office/powerpoint/2010/main" val="505070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VOR Equipment Checks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FAR 91.171 requires 30-day VOR checks if using VOR for IFR operations</a:t>
            </a:r>
          </a:p>
          <a:p>
            <a:pPr lvl="1"/>
            <a:r>
              <a:rPr lang="en-US" dirty="0" smtClean="0"/>
              <a:t>Test Types</a:t>
            </a:r>
          </a:p>
          <a:p>
            <a:pPr lvl="2"/>
            <a:r>
              <a:rPr lang="en-US" dirty="0" smtClean="0">
                <a:solidFill>
                  <a:srgbClr val="FF0000"/>
                </a:solidFill>
              </a:rPr>
              <a:t>VOT</a:t>
            </a:r>
            <a:r>
              <a:rPr lang="en-US" dirty="0" smtClean="0"/>
              <a:t> – Must be within +/- 4°</a:t>
            </a:r>
          </a:p>
          <a:p>
            <a:pPr lvl="2"/>
            <a:r>
              <a:rPr lang="en-US" dirty="0" smtClean="0">
                <a:solidFill>
                  <a:srgbClr val="FF0000"/>
                </a:solidFill>
              </a:rPr>
              <a:t>Test signal </a:t>
            </a:r>
            <a:r>
              <a:rPr lang="en-US" dirty="0" smtClean="0"/>
              <a:t>– Radio repair station – Must be within +/- 4°</a:t>
            </a:r>
          </a:p>
          <a:p>
            <a:pPr lvl="2"/>
            <a:r>
              <a:rPr lang="en-US" dirty="0" smtClean="0">
                <a:solidFill>
                  <a:srgbClr val="FF0000"/>
                </a:solidFill>
              </a:rPr>
              <a:t>Surface Check </a:t>
            </a:r>
            <a:r>
              <a:rPr lang="en-US" dirty="0" smtClean="0">
                <a:solidFill>
                  <a:srgbClr val="FF0000"/>
                </a:solidFill>
              </a:rPr>
              <a:t>point </a:t>
            </a:r>
            <a:r>
              <a:rPr lang="en-US" dirty="0" smtClean="0"/>
              <a:t>– Must be within +/- 4° - check can be done on the ground </a:t>
            </a:r>
            <a:r>
              <a:rPr lang="en-US" u="sng" dirty="0" smtClean="0"/>
              <a:t>or in the air</a:t>
            </a:r>
            <a:r>
              <a:rPr lang="en-US" dirty="0" smtClean="0"/>
              <a:t> in many cases</a:t>
            </a:r>
          </a:p>
          <a:p>
            <a:pPr lvl="2"/>
            <a:r>
              <a:rPr lang="en-US" dirty="0" smtClean="0"/>
              <a:t>If no VOT or surface checkpoint is available – then use an </a:t>
            </a:r>
            <a:r>
              <a:rPr lang="en-US" dirty="0" smtClean="0">
                <a:solidFill>
                  <a:srgbClr val="FF0000"/>
                </a:solidFill>
              </a:rPr>
              <a:t>Airborne checkpoint </a:t>
            </a:r>
            <a:r>
              <a:rPr lang="en-US" dirty="0" smtClean="0"/>
              <a:t>- Must be within +/- 6°</a:t>
            </a:r>
          </a:p>
          <a:p>
            <a:pPr lvl="2"/>
            <a:r>
              <a:rPr lang="en-US" dirty="0" smtClean="0"/>
              <a:t>If no VOT or checkpoint – then fly directly over a prominent ground point along a VOR radial that lies along the centerline of a VOR airway (preferably &gt;20 miles from the VOR) and note the VOR indication - Must be within +/- 6°</a:t>
            </a:r>
          </a:p>
          <a:p>
            <a:pPr lvl="2"/>
            <a:r>
              <a:rPr lang="en-US" dirty="0" smtClean="0"/>
              <a:t>If </a:t>
            </a:r>
            <a:r>
              <a:rPr lang="en-US" dirty="0" smtClean="0">
                <a:solidFill>
                  <a:srgbClr val="FF0000"/>
                </a:solidFill>
              </a:rPr>
              <a:t>two independent VORs </a:t>
            </a:r>
            <a:r>
              <a:rPr lang="en-US" dirty="0" smtClean="0"/>
              <a:t>onboard the aircraft – Tune each VOR to the same station and center the CDI needles – Maximum differential between the indicated bearings cannot be more than 4°</a:t>
            </a:r>
          </a:p>
          <a:p>
            <a:pPr lvl="1"/>
            <a:r>
              <a:rPr lang="en-US" dirty="0" smtClean="0"/>
              <a:t>Record the results in the aircraft log or other log</a:t>
            </a:r>
          </a:p>
          <a:p>
            <a:pPr lvl="2"/>
            <a:r>
              <a:rPr lang="en-US" dirty="0" smtClean="0"/>
              <a:t>Date</a:t>
            </a:r>
          </a:p>
          <a:p>
            <a:pPr lvl="2"/>
            <a:r>
              <a:rPr lang="en-US" dirty="0" smtClean="0"/>
              <a:t>Place</a:t>
            </a:r>
          </a:p>
          <a:p>
            <a:pPr lvl="2"/>
            <a:r>
              <a:rPr lang="en-US" dirty="0" smtClean="0"/>
              <a:t>Bearing error</a:t>
            </a:r>
          </a:p>
          <a:p>
            <a:pPr lvl="2"/>
            <a:r>
              <a:rPr lang="en-US" dirty="0" smtClean="0"/>
              <a:t>Signature of person conducting the check</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98260934"/>
              </p:ext>
            </p:extLst>
          </p:nvPr>
        </p:nvGraphicFramePr>
        <p:xfrm>
          <a:off x="1447800" y="5887720"/>
          <a:ext cx="6172199" cy="741680"/>
        </p:xfrm>
        <a:graphic>
          <a:graphicData uri="http://schemas.openxmlformats.org/drawingml/2006/table">
            <a:tbl>
              <a:tblPr firstRow="1" bandRow="1">
                <a:tableStyleId>{5C22544A-7EE6-4342-B048-85BDC9FD1C3A}</a:tableStyleId>
              </a:tblPr>
              <a:tblGrid>
                <a:gridCol w="1452282"/>
                <a:gridCol w="1452282"/>
                <a:gridCol w="1996888"/>
                <a:gridCol w="1270747"/>
              </a:tblGrid>
              <a:tr h="370840">
                <a:tc>
                  <a:txBody>
                    <a:bodyPr/>
                    <a:lstStyle/>
                    <a:p>
                      <a:r>
                        <a:rPr lang="en-US" dirty="0" smtClean="0"/>
                        <a:t>Date</a:t>
                      </a:r>
                      <a:endParaRPr lang="en-US" dirty="0"/>
                    </a:p>
                  </a:txBody>
                  <a:tcPr/>
                </a:tc>
                <a:tc>
                  <a:txBody>
                    <a:bodyPr/>
                    <a:lstStyle/>
                    <a:p>
                      <a:r>
                        <a:rPr lang="en-US" dirty="0" smtClean="0"/>
                        <a:t>Place</a:t>
                      </a:r>
                      <a:endParaRPr lang="en-US" dirty="0"/>
                    </a:p>
                  </a:txBody>
                  <a:tcPr/>
                </a:tc>
                <a:tc>
                  <a:txBody>
                    <a:bodyPr/>
                    <a:lstStyle/>
                    <a:p>
                      <a:r>
                        <a:rPr lang="en-US" dirty="0" smtClean="0"/>
                        <a:t>Bearing Error</a:t>
                      </a:r>
                      <a:endParaRPr lang="en-US" dirty="0"/>
                    </a:p>
                  </a:txBody>
                  <a:tcPr/>
                </a:tc>
                <a:tc>
                  <a:txBody>
                    <a:bodyPr/>
                    <a:lstStyle/>
                    <a:p>
                      <a:r>
                        <a:rPr lang="en-US" dirty="0" smtClean="0"/>
                        <a:t>Signature</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89699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0454" y="4038600"/>
            <a:ext cx="3522087"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VOR Test Facility (VOT)</a:t>
            </a:r>
            <a:endParaRPr lang="en-US" dirty="0"/>
          </a:p>
        </p:txBody>
      </p:sp>
      <p:sp>
        <p:nvSpPr>
          <p:cNvPr id="3" name="Content Placeholder 2"/>
          <p:cNvSpPr>
            <a:spLocks noGrp="1"/>
          </p:cNvSpPr>
          <p:nvPr>
            <p:ph idx="1"/>
          </p:nvPr>
        </p:nvSpPr>
        <p:spPr>
          <a:xfrm>
            <a:off x="457200" y="1600200"/>
            <a:ext cx="5410200" cy="4525963"/>
          </a:xfrm>
        </p:spPr>
        <p:txBody>
          <a:bodyPr>
            <a:normAutofit fontScale="55000" lnSpcReduction="20000"/>
          </a:bodyPr>
          <a:lstStyle/>
          <a:p>
            <a:r>
              <a:rPr lang="en-US" dirty="0" smtClean="0"/>
              <a:t>The VOT transmits </a:t>
            </a:r>
            <a:r>
              <a:rPr lang="en-US" dirty="0"/>
              <a:t>a </a:t>
            </a:r>
            <a:r>
              <a:rPr lang="en-US" dirty="0" smtClean="0"/>
              <a:t>signal </a:t>
            </a:r>
            <a:r>
              <a:rPr lang="en-US" dirty="0"/>
              <a:t>which </a:t>
            </a:r>
            <a:r>
              <a:rPr lang="en-US" dirty="0" smtClean="0"/>
              <a:t>allows you to determine </a:t>
            </a:r>
            <a:r>
              <a:rPr lang="en-US" dirty="0"/>
              <a:t>the operational status </a:t>
            </a:r>
            <a:r>
              <a:rPr lang="en-US" dirty="0" smtClean="0"/>
              <a:t>/ accuracy </a:t>
            </a:r>
            <a:r>
              <a:rPr lang="en-US" dirty="0"/>
              <a:t>of a VOR </a:t>
            </a:r>
            <a:r>
              <a:rPr lang="en-US" dirty="0" smtClean="0"/>
              <a:t>receiver:</a:t>
            </a:r>
          </a:p>
          <a:p>
            <a:pPr lvl="1"/>
            <a:r>
              <a:rPr lang="en-US" dirty="0" smtClean="0"/>
              <a:t>on </a:t>
            </a:r>
            <a:r>
              <a:rPr lang="en-US" dirty="0"/>
              <a:t>the ground </a:t>
            </a:r>
            <a:endParaRPr lang="en-US" dirty="0" smtClean="0"/>
          </a:p>
          <a:p>
            <a:pPr lvl="1"/>
            <a:r>
              <a:rPr lang="en-US" dirty="0" smtClean="0"/>
              <a:t>Some are available while in the air, but only in those areas and at the altitudes authorized </a:t>
            </a:r>
            <a:r>
              <a:rPr lang="en-US" dirty="0"/>
              <a:t>in the A/FD or </a:t>
            </a:r>
            <a:r>
              <a:rPr lang="en-US" dirty="0" smtClean="0"/>
              <a:t>supplement</a:t>
            </a:r>
          </a:p>
          <a:p>
            <a:r>
              <a:rPr lang="en-US" dirty="0" smtClean="0"/>
              <a:t>VOT locations </a:t>
            </a:r>
            <a:r>
              <a:rPr lang="en-US" dirty="0"/>
              <a:t>are published in the </a:t>
            </a:r>
            <a:r>
              <a:rPr lang="en-US" dirty="0" smtClean="0"/>
              <a:t>A/FD</a:t>
            </a:r>
            <a:r>
              <a:rPr lang="en-US" dirty="0"/>
              <a:t> </a:t>
            </a:r>
            <a:r>
              <a:rPr lang="en-US" dirty="0" smtClean="0"/>
              <a:t>on the applicable airport page and in the supplement</a:t>
            </a:r>
          </a:p>
          <a:p>
            <a:r>
              <a:rPr lang="en-US" dirty="0" smtClean="0"/>
              <a:t>Two </a:t>
            </a:r>
            <a:r>
              <a:rPr lang="en-US" dirty="0"/>
              <a:t>means of identification are used. </a:t>
            </a:r>
            <a:endParaRPr lang="en-US" dirty="0" smtClean="0"/>
          </a:p>
          <a:p>
            <a:pPr lvl="1"/>
            <a:r>
              <a:rPr lang="en-US" dirty="0" smtClean="0"/>
              <a:t>Morse code </a:t>
            </a:r>
          </a:p>
          <a:p>
            <a:pPr lvl="1"/>
            <a:r>
              <a:rPr lang="en-US" dirty="0" smtClean="0"/>
              <a:t>Continuous tone</a:t>
            </a:r>
          </a:p>
          <a:p>
            <a:pPr lvl="1"/>
            <a:r>
              <a:rPr lang="en-US" dirty="0"/>
              <a:t>I</a:t>
            </a:r>
            <a:r>
              <a:rPr lang="en-US" dirty="0" smtClean="0"/>
              <a:t>nformation </a:t>
            </a:r>
            <a:r>
              <a:rPr lang="en-US" dirty="0"/>
              <a:t>concerning </a:t>
            </a:r>
            <a:r>
              <a:rPr lang="en-US" dirty="0" smtClean="0"/>
              <a:t>a VOT’s test </a:t>
            </a:r>
            <a:r>
              <a:rPr lang="en-US" dirty="0"/>
              <a:t>signal can be obtained from the local </a:t>
            </a:r>
            <a:r>
              <a:rPr lang="en-US" dirty="0" smtClean="0"/>
              <a:t>FSS</a:t>
            </a:r>
          </a:p>
          <a:p>
            <a:r>
              <a:rPr lang="en-US" dirty="0" smtClean="0"/>
              <a:t>To </a:t>
            </a:r>
            <a:r>
              <a:rPr lang="en-US" dirty="0"/>
              <a:t>use the VOT </a:t>
            </a:r>
            <a:r>
              <a:rPr lang="en-US" dirty="0" smtClean="0"/>
              <a:t>service:</a:t>
            </a:r>
          </a:p>
          <a:p>
            <a:pPr lvl="1"/>
            <a:r>
              <a:rPr lang="en-US" dirty="0" smtClean="0"/>
              <a:t>Tune the </a:t>
            </a:r>
            <a:r>
              <a:rPr lang="en-US" dirty="0"/>
              <a:t>VOT frequency </a:t>
            </a:r>
            <a:r>
              <a:rPr lang="en-US" dirty="0" smtClean="0"/>
              <a:t>on the </a:t>
            </a:r>
            <a:r>
              <a:rPr lang="en-US" dirty="0"/>
              <a:t>VOR </a:t>
            </a:r>
            <a:r>
              <a:rPr lang="en-US" dirty="0" smtClean="0"/>
              <a:t>receiver</a:t>
            </a:r>
          </a:p>
          <a:p>
            <a:pPr lvl="1"/>
            <a:r>
              <a:rPr lang="en-US" dirty="0" smtClean="0"/>
              <a:t>Center the CDI with a FROM indication</a:t>
            </a:r>
          </a:p>
          <a:p>
            <a:pPr lvl="2"/>
            <a:r>
              <a:rPr lang="en-US" dirty="0" smtClean="0"/>
              <a:t>With </a:t>
            </a:r>
            <a:r>
              <a:rPr lang="en-US" dirty="0"/>
              <a:t>the CDI centered, the OBS should read 0</a:t>
            </a:r>
            <a:r>
              <a:rPr lang="en-US" dirty="0" smtClean="0"/>
              <a:t>° with </a:t>
            </a:r>
            <a:r>
              <a:rPr lang="en-US" dirty="0"/>
              <a:t>the TO/FROM indication showing FROM or </a:t>
            </a:r>
            <a:r>
              <a:rPr lang="en-US" dirty="0" smtClean="0"/>
              <a:t>180°with TO </a:t>
            </a:r>
            <a:r>
              <a:rPr lang="en-US" dirty="0" smtClean="0"/>
              <a:t>showing in </a:t>
            </a:r>
            <a:r>
              <a:rPr lang="en-US" dirty="0"/>
              <a:t>the TO/FROM </a:t>
            </a:r>
            <a:r>
              <a:rPr lang="en-US" dirty="0" smtClean="0"/>
              <a:t>indication. </a:t>
            </a:r>
            <a:endParaRPr lang="en-US" dirty="0" smtClean="0"/>
          </a:p>
          <a:p>
            <a:pPr lvl="2"/>
            <a:r>
              <a:rPr lang="en-US" dirty="0" smtClean="0"/>
              <a:t>An RMI should indicate 180</a:t>
            </a:r>
            <a:r>
              <a:rPr lang="en-US" dirty="0"/>
              <a:t>° on any OBS </a:t>
            </a:r>
            <a:r>
              <a:rPr lang="en-US" dirty="0" smtClean="0"/>
              <a:t>setting</a:t>
            </a:r>
            <a:endParaRPr lang="en-US" dirty="0"/>
          </a:p>
          <a:p>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39</a:t>
            </a:fld>
            <a:endParaRPr lang="en-US"/>
          </a:p>
        </p:txBody>
      </p:sp>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399" y="2066520"/>
            <a:ext cx="3244049" cy="38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97630"/>
            <a:ext cx="2652713"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257800" y="3352800"/>
            <a:ext cx="9144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57800" y="3352800"/>
            <a:ext cx="13716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02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vstop.com/AC/fig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199925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langleyflyingschool.com/Images/IFR%20Groundschool/Radio%20Navigation,%20Reference%20and%20Variable%20Phases%20of%20VOR,%20Langley%20Flying%20Scho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1"/>
            <a:ext cx="1574252" cy="1675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VOR Station Signals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Two signals are transmitted from the ground station</a:t>
            </a:r>
          </a:p>
          <a:p>
            <a:pPr lvl="1"/>
            <a:r>
              <a:rPr lang="en-US" dirty="0" smtClean="0"/>
              <a:t>Non-directional reference phase</a:t>
            </a:r>
          </a:p>
          <a:p>
            <a:pPr lvl="2"/>
            <a:r>
              <a:rPr lang="en-US" dirty="0" smtClean="0"/>
              <a:t>Transmitted every time the variable phase transmission sweeps past </a:t>
            </a:r>
            <a:r>
              <a:rPr lang="en-US" b="1" u="sng" dirty="0" smtClean="0"/>
              <a:t>magnetic</a:t>
            </a:r>
            <a:r>
              <a:rPr lang="en-US" dirty="0" smtClean="0"/>
              <a:t> north - 0°</a:t>
            </a:r>
          </a:p>
          <a:p>
            <a:pPr lvl="1"/>
            <a:r>
              <a:rPr lang="en-US" dirty="0" smtClean="0"/>
              <a:t>Rotating variable phase</a:t>
            </a:r>
          </a:p>
          <a:p>
            <a:pPr lvl="2"/>
            <a:r>
              <a:rPr lang="en-US" dirty="0" smtClean="0"/>
              <a:t>Transmits cyclically around the 360 degrees of the azimuth approximately 30 times per second</a:t>
            </a:r>
          </a:p>
          <a:p>
            <a:pPr lvl="2"/>
            <a:r>
              <a:rPr lang="en-US" dirty="0" smtClean="0"/>
              <a:t>This signal is transmitted by the antennas circling around station</a:t>
            </a:r>
          </a:p>
          <a:p>
            <a:r>
              <a:rPr lang="en-US" dirty="0" smtClean="0"/>
              <a:t>Both signals are transmitted 30 times per second</a:t>
            </a:r>
          </a:p>
          <a:p>
            <a:r>
              <a:rPr lang="en-US" dirty="0" smtClean="0"/>
              <a:t>Radial information is derived by aircraft’s receiver from the difference in time between the two signals (which is different for each radial) – called phase difference</a:t>
            </a:r>
          </a:p>
          <a:p>
            <a:pPr lvl="1"/>
            <a:r>
              <a:rPr lang="en-US" dirty="0" smtClean="0"/>
              <a:t>Courses </a:t>
            </a:r>
            <a:r>
              <a:rPr lang="en-US" dirty="0"/>
              <a:t>oriented FROM the station are called radials</a:t>
            </a:r>
            <a:endParaRPr lang="en-US" dirty="0" smtClean="0"/>
          </a:p>
          <a:p>
            <a:r>
              <a:rPr lang="en-US" dirty="0" smtClean="0"/>
              <a:t>VOR operates in the 108 to 118Mhz VHF range </a:t>
            </a:r>
          </a:p>
          <a:p>
            <a:r>
              <a:rPr lang="en-US" dirty="0" smtClean="0"/>
              <a:t>Low power </a:t>
            </a:r>
            <a:r>
              <a:rPr lang="en-US" dirty="0" smtClean="0"/>
              <a:t>– Generally 50 (terminal VOR) to 200W (high altitude)</a:t>
            </a:r>
            <a:endParaRPr lang="en-US" dirty="0" smtClean="0"/>
          </a:p>
          <a:p>
            <a:pPr lvl="1"/>
            <a:r>
              <a:rPr lang="en-US" dirty="0" smtClean="0"/>
              <a:t>VORs transmit “line of sight”</a:t>
            </a:r>
          </a:p>
          <a:p>
            <a:pPr lvl="1"/>
            <a:r>
              <a:rPr lang="en-US" dirty="0" smtClean="0"/>
              <a:t>Lower you fly, the closer you must be to pick up a signal</a:t>
            </a:r>
          </a:p>
          <a:p>
            <a:r>
              <a:rPr lang="en-US" dirty="0"/>
              <a:t>A</a:t>
            </a:r>
            <a:r>
              <a:rPr lang="en-US" dirty="0" smtClean="0"/>
              <a:t>ccuracy is within ± 1°</a:t>
            </a:r>
          </a:p>
        </p:txBody>
      </p:sp>
      <p:sp>
        <p:nvSpPr>
          <p:cNvPr id="4" name="Slide Number Placeholder 3"/>
          <p:cNvSpPr>
            <a:spLocks noGrp="1"/>
          </p:cNvSpPr>
          <p:nvPr>
            <p:ph type="sldNum" sz="quarter" idx="12"/>
          </p:nvPr>
        </p:nvSpPr>
        <p:spPr/>
        <p:txBody>
          <a:bodyPr/>
          <a:lstStyle/>
          <a:p>
            <a:fld id="{E314DE07-5FE5-40EB-87F7-58B841179793}" type="slidenum">
              <a:rPr lang="en-US" smtClean="0"/>
              <a:t>4</a:t>
            </a:fld>
            <a:endParaRPr lang="en-US" dirty="0"/>
          </a:p>
        </p:txBody>
      </p:sp>
    </p:spTree>
    <p:extLst>
      <p:ext uri="{BB962C8B-B14F-4D97-AF65-F5344CB8AC3E}">
        <p14:creationId xmlns:p14="http://schemas.microsoft.com/office/powerpoint/2010/main" val="3915694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Certified </a:t>
            </a:r>
            <a:r>
              <a:rPr lang="en-US" dirty="0" smtClean="0"/>
              <a:t>VOR Checkpoint</a:t>
            </a:r>
            <a:endParaRPr lang="en-US" dirty="0"/>
          </a:p>
        </p:txBody>
      </p:sp>
      <p:sp>
        <p:nvSpPr>
          <p:cNvPr id="3" name="Content Placeholder 2"/>
          <p:cNvSpPr>
            <a:spLocks noGrp="1"/>
          </p:cNvSpPr>
          <p:nvPr>
            <p:ph idx="1"/>
          </p:nvPr>
        </p:nvSpPr>
        <p:spPr>
          <a:xfrm>
            <a:off x="457200" y="1600200"/>
            <a:ext cx="4267200" cy="4525963"/>
          </a:xfrm>
        </p:spPr>
        <p:txBody>
          <a:bodyPr>
            <a:normAutofit fontScale="85000" lnSpcReduction="10000"/>
          </a:bodyPr>
          <a:lstStyle/>
          <a:p>
            <a:endParaRPr lang="en-US" dirty="0"/>
          </a:p>
          <a:p>
            <a:r>
              <a:rPr lang="en-US" dirty="0" smtClean="0"/>
              <a:t>Both airborne </a:t>
            </a:r>
            <a:r>
              <a:rPr lang="en-US" dirty="0"/>
              <a:t>and ground checkpoints </a:t>
            </a:r>
            <a:endParaRPr lang="en-US" dirty="0" smtClean="0"/>
          </a:p>
          <a:p>
            <a:r>
              <a:rPr lang="en-US" dirty="0" smtClean="0"/>
              <a:t>Represent certified </a:t>
            </a:r>
            <a:r>
              <a:rPr lang="en-US" dirty="0"/>
              <a:t>radials that should be received at specific points on the </a:t>
            </a:r>
            <a:r>
              <a:rPr lang="en-US" dirty="0" smtClean="0"/>
              <a:t>ground or </a:t>
            </a:r>
            <a:r>
              <a:rPr lang="en-US" dirty="0"/>
              <a:t>over </a:t>
            </a:r>
            <a:r>
              <a:rPr lang="en-US" dirty="0" smtClean="0"/>
              <a:t>a specific landmark </a:t>
            </a:r>
            <a:r>
              <a:rPr lang="en-US" dirty="0"/>
              <a:t>while </a:t>
            </a:r>
            <a:r>
              <a:rPr lang="en-US" dirty="0" smtClean="0"/>
              <a:t>airborne</a:t>
            </a:r>
          </a:p>
          <a:p>
            <a:r>
              <a:rPr lang="en-US" dirty="0" smtClean="0"/>
              <a:t>Certified checkpoint locations are </a:t>
            </a:r>
            <a:r>
              <a:rPr lang="en-US" dirty="0"/>
              <a:t>published in the </a:t>
            </a:r>
            <a:r>
              <a:rPr lang="en-US" dirty="0" smtClean="0"/>
              <a:t>A/FD supplement</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40</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862387" cy="481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170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DME Receiver</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3880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4953000"/>
            <a:ext cx="1447800" cy="369332"/>
          </a:xfrm>
          <a:prstGeom prst="rect">
            <a:avLst/>
          </a:prstGeom>
          <a:noFill/>
          <a:ln>
            <a:solidFill>
              <a:schemeClr val="tx1"/>
            </a:solidFill>
          </a:ln>
        </p:spPr>
        <p:txBody>
          <a:bodyPr wrap="square" rtlCol="0">
            <a:spAutoFit/>
          </a:bodyPr>
          <a:lstStyle/>
          <a:p>
            <a:r>
              <a:rPr lang="en-US" dirty="0" smtClean="0"/>
              <a:t>Distance</a:t>
            </a:r>
            <a:endParaRPr lang="en-US" dirty="0"/>
          </a:p>
        </p:txBody>
      </p:sp>
      <p:sp>
        <p:nvSpPr>
          <p:cNvPr id="7" name="TextBox 6"/>
          <p:cNvSpPr txBox="1"/>
          <p:nvPr/>
        </p:nvSpPr>
        <p:spPr>
          <a:xfrm>
            <a:off x="2286000" y="5137666"/>
            <a:ext cx="1676400" cy="646331"/>
          </a:xfrm>
          <a:prstGeom prst="rect">
            <a:avLst/>
          </a:prstGeom>
          <a:noFill/>
          <a:ln>
            <a:solidFill>
              <a:schemeClr val="tx1"/>
            </a:solidFill>
          </a:ln>
        </p:spPr>
        <p:txBody>
          <a:bodyPr wrap="square" rtlCol="0">
            <a:spAutoFit/>
          </a:bodyPr>
          <a:lstStyle/>
          <a:p>
            <a:r>
              <a:rPr lang="en-US" dirty="0" smtClean="0"/>
              <a:t>DME paired VOR frequency</a:t>
            </a:r>
            <a:endParaRPr lang="en-US" dirty="0"/>
          </a:p>
        </p:txBody>
      </p:sp>
      <p:cxnSp>
        <p:nvCxnSpPr>
          <p:cNvPr id="9" name="Straight Arrow Connector 8"/>
          <p:cNvCxnSpPr>
            <a:stCxn id="7" idx="0"/>
          </p:cNvCxnSpPr>
          <p:nvPr/>
        </p:nvCxnSpPr>
        <p:spPr>
          <a:xfrm flipV="1">
            <a:off x="3124200" y="3200400"/>
            <a:ext cx="76200" cy="193726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V="1">
            <a:off x="876300" y="3276600"/>
            <a:ext cx="342900" cy="1676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000" y="4648200"/>
            <a:ext cx="1066800" cy="923330"/>
          </a:xfrm>
          <a:prstGeom prst="rect">
            <a:avLst/>
          </a:prstGeom>
          <a:noFill/>
          <a:ln>
            <a:solidFill>
              <a:schemeClr val="tx1"/>
            </a:solidFill>
          </a:ln>
        </p:spPr>
        <p:txBody>
          <a:bodyPr wrap="square" rtlCol="0">
            <a:spAutoFit/>
          </a:bodyPr>
          <a:lstStyle/>
          <a:p>
            <a:r>
              <a:rPr lang="en-US" dirty="0" smtClean="0"/>
              <a:t>Tuning / volume knob</a:t>
            </a:r>
            <a:endParaRPr lang="en-US" dirty="0"/>
          </a:p>
        </p:txBody>
      </p:sp>
      <p:cxnSp>
        <p:nvCxnSpPr>
          <p:cNvPr id="14" name="Straight Arrow Connector 13"/>
          <p:cNvCxnSpPr>
            <a:stCxn id="12" idx="0"/>
          </p:cNvCxnSpPr>
          <p:nvPr/>
        </p:nvCxnSpPr>
        <p:spPr>
          <a:xfrm flipV="1">
            <a:off x="7772400" y="3429000"/>
            <a:ext cx="152400" cy="1219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600200"/>
            <a:ext cx="1219200" cy="646331"/>
          </a:xfrm>
          <a:prstGeom prst="rect">
            <a:avLst/>
          </a:prstGeom>
          <a:noFill/>
          <a:ln>
            <a:solidFill>
              <a:schemeClr val="tx1"/>
            </a:solidFill>
          </a:ln>
        </p:spPr>
        <p:txBody>
          <a:bodyPr wrap="square" rtlCol="0">
            <a:spAutoFit/>
          </a:bodyPr>
          <a:lstStyle/>
          <a:p>
            <a:r>
              <a:rPr lang="en-US" dirty="0" err="1" smtClean="0"/>
              <a:t>Remoted</a:t>
            </a:r>
            <a:r>
              <a:rPr lang="en-US" dirty="0" smtClean="0"/>
              <a:t> frequency</a:t>
            </a:r>
            <a:endParaRPr lang="en-US" dirty="0"/>
          </a:p>
        </p:txBody>
      </p:sp>
      <p:cxnSp>
        <p:nvCxnSpPr>
          <p:cNvPr id="17" name="Straight Arrow Connector 16"/>
          <p:cNvCxnSpPr/>
          <p:nvPr/>
        </p:nvCxnSpPr>
        <p:spPr>
          <a:xfrm>
            <a:off x="5410200" y="2246531"/>
            <a:ext cx="228600" cy="26806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24500" y="1523999"/>
            <a:ext cx="1905000" cy="646331"/>
          </a:xfrm>
          <a:prstGeom prst="rect">
            <a:avLst/>
          </a:prstGeom>
          <a:noFill/>
          <a:ln>
            <a:solidFill>
              <a:schemeClr val="tx1"/>
            </a:solidFill>
          </a:ln>
        </p:spPr>
        <p:txBody>
          <a:bodyPr wrap="square" rtlCol="0">
            <a:spAutoFit/>
          </a:bodyPr>
          <a:lstStyle/>
          <a:p>
            <a:r>
              <a:rPr lang="en-US" dirty="0" smtClean="0"/>
              <a:t>DME receiver tuned frequency</a:t>
            </a:r>
            <a:endParaRPr lang="en-US" dirty="0"/>
          </a:p>
        </p:txBody>
      </p:sp>
      <p:cxnSp>
        <p:nvCxnSpPr>
          <p:cNvPr id="20" name="Straight Arrow Connector 19"/>
          <p:cNvCxnSpPr>
            <a:stCxn id="18" idx="2"/>
          </p:cNvCxnSpPr>
          <p:nvPr/>
        </p:nvCxnSpPr>
        <p:spPr>
          <a:xfrm flipH="1">
            <a:off x="6248400" y="2170330"/>
            <a:ext cx="228600" cy="34427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6800" y="4876800"/>
            <a:ext cx="1485900" cy="923330"/>
          </a:xfrm>
          <a:prstGeom prst="rect">
            <a:avLst/>
          </a:prstGeom>
          <a:noFill/>
          <a:ln>
            <a:solidFill>
              <a:schemeClr val="tx1"/>
            </a:solidFill>
          </a:ln>
        </p:spPr>
        <p:txBody>
          <a:bodyPr wrap="square" rtlCol="0">
            <a:spAutoFit/>
          </a:bodyPr>
          <a:lstStyle/>
          <a:p>
            <a:r>
              <a:rPr lang="en-US" dirty="0" smtClean="0"/>
              <a:t>Ground speed / time functions</a:t>
            </a:r>
            <a:endParaRPr lang="en-US" dirty="0"/>
          </a:p>
        </p:txBody>
      </p:sp>
      <p:cxnSp>
        <p:nvCxnSpPr>
          <p:cNvPr id="23" name="Straight Arrow Connector 22"/>
          <p:cNvCxnSpPr/>
          <p:nvPr/>
        </p:nvCxnSpPr>
        <p:spPr>
          <a:xfrm flipV="1">
            <a:off x="6172200" y="2667000"/>
            <a:ext cx="609600" cy="2209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688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DME Ground Station</a:t>
            </a:r>
            <a:endParaRPr lang="en-US" dirty="0"/>
          </a:p>
        </p:txBody>
      </p:sp>
      <p:sp>
        <p:nvSpPr>
          <p:cNvPr id="4" name="Slide Number Placeholder 3"/>
          <p:cNvSpPr>
            <a:spLocks noGrp="1"/>
          </p:cNvSpPr>
          <p:nvPr>
            <p:ph type="sldNum" sz="quarter" idx="12"/>
          </p:nvPr>
        </p:nvSpPr>
        <p:spPr/>
        <p:txBody>
          <a:bodyPr/>
          <a:lstStyle/>
          <a:p>
            <a:fld id="{1D33BB7C-427A-41F4-97C8-46847CE529D8}" type="slidenum">
              <a:rPr lang="en-US" smtClean="0"/>
              <a:pPr/>
              <a:t>42</a:t>
            </a:fld>
            <a:endParaRPr lang="en-US"/>
          </a:p>
        </p:txBody>
      </p:sp>
      <p:pic>
        <p:nvPicPr>
          <p:cNvPr id="9220" name="Picture 4" descr="http://www.agat.by/en/files/2011/05/VOR_DME2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3492649" cy="52660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ALES 415 D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7" y="1576685"/>
            <a:ext cx="2130425" cy="2263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revord.com/navaids/naimages/highres/hr_lam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761" y="3752849"/>
            <a:ext cx="3744839" cy="2808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981200"/>
            <a:ext cx="1464055" cy="369332"/>
          </a:xfrm>
          <a:prstGeom prst="rect">
            <a:avLst/>
          </a:prstGeom>
          <a:noFill/>
          <a:ln>
            <a:solidFill>
              <a:srgbClr val="000000"/>
            </a:solidFill>
          </a:ln>
        </p:spPr>
        <p:txBody>
          <a:bodyPr wrap="none" rtlCol="0">
            <a:spAutoFit/>
          </a:bodyPr>
          <a:lstStyle/>
          <a:p>
            <a:r>
              <a:rPr lang="en-US" dirty="0" smtClean="0"/>
              <a:t>DME antenna</a:t>
            </a:r>
            <a:endParaRPr lang="en-US" dirty="0"/>
          </a:p>
        </p:txBody>
      </p:sp>
      <p:cxnSp>
        <p:nvCxnSpPr>
          <p:cNvPr id="6" name="Straight Arrow Connector 5"/>
          <p:cNvCxnSpPr>
            <a:stCxn id="3" idx="2"/>
          </p:cNvCxnSpPr>
          <p:nvPr/>
        </p:nvCxnSpPr>
        <p:spPr>
          <a:xfrm>
            <a:off x="1341628" y="2350532"/>
            <a:ext cx="639572" cy="18404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395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n.academic.ru/pictures/enwiki/55/75px-Pictogram_VOR-DM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6" y="1524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DME Characteristics</a:t>
            </a:r>
            <a:endParaRPr lang="en-US" dirty="0"/>
          </a:p>
        </p:txBody>
      </p:sp>
      <p:sp>
        <p:nvSpPr>
          <p:cNvPr id="3" name="Content Placeholder 2"/>
          <p:cNvSpPr>
            <a:spLocks noGrp="1"/>
          </p:cNvSpPr>
          <p:nvPr>
            <p:ph idx="1"/>
          </p:nvPr>
        </p:nvSpPr>
        <p:spPr/>
        <p:txBody>
          <a:bodyPr>
            <a:noAutofit/>
          </a:bodyPr>
          <a:lstStyle/>
          <a:p>
            <a:r>
              <a:rPr lang="en-US" sz="1900" dirty="0" smtClean="0"/>
              <a:t>DME ground station is a </a:t>
            </a:r>
            <a:r>
              <a:rPr lang="en-US" sz="1900" dirty="0"/>
              <a:t>separate piece </a:t>
            </a:r>
            <a:r>
              <a:rPr lang="en-US" sz="1900" dirty="0" smtClean="0"/>
              <a:t>of equipment </a:t>
            </a:r>
            <a:r>
              <a:rPr lang="en-US" sz="1900" dirty="0"/>
              <a:t>with a separate </a:t>
            </a:r>
            <a:r>
              <a:rPr lang="en-US" sz="1900" dirty="0" smtClean="0"/>
              <a:t>antenna, even though paired with a VOR or TACAN</a:t>
            </a:r>
          </a:p>
          <a:p>
            <a:r>
              <a:rPr lang="en-US" sz="1900" dirty="0" smtClean="0"/>
              <a:t>Aircraft DME unit (interrogator) generates </a:t>
            </a:r>
            <a:r>
              <a:rPr lang="en-US" sz="1900" dirty="0"/>
              <a:t>a pulsed signal (interrogation) </a:t>
            </a:r>
            <a:r>
              <a:rPr lang="en-US" sz="1900" dirty="0" smtClean="0"/>
              <a:t>which </a:t>
            </a:r>
            <a:r>
              <a:rPr lang="en-US" sz="1900" dirty="0"/>
              <a:t>is accepted by the </a:t>
            </a:r>
            <a:r>
              <a:rPr lang="en-US" sz="1900" dirty="0" smtClean="0"/>
              <a:t>DME ground station transceiver.</a:t>
            </a:r>
          </a:p>
          <a:p>
            <a:r>
              <a:rPr lang="en-US" sz="1900" dirty="0" smtClean="0"/>
              <a:t>The DME station transceiver then generates </a:t>
            </a:r>
            <a:r>
              <a:rPr lang="en-US" sz="1900" dirty="0"/>
              <a:t>pulsed </a:t>
            </a:r>
            <a:r>
              <a:rPr lang="en-US" sz="1900" dirty="0" smtClean="0"/>
              <a:t>signals (</a:t>
            </a:r>
            <a:r>
              <a:rPr lang="en-US" sz="1900" dirty="0"/>
              <a:t>replies) that are sent back and accepted by the </a:t>
            </a:r>
            <a:r>
              <a:rPr lang="en-US" sz="1900" dirty="0" smtClean="0"/>
              <a:t>aircraft’s DME unit</a:t>
            </a:r>
          </a:p>
          <a:p>
            <a:r>
              <a:rPr lang="en-US" sz="1900" dirty="0" smtClean="0"/>
              <a:t>Aircraft unit then computes distance </a:t>
            </a:r>
            <a:r>
              <a:rPr lang="en-US" sz="1900" dirty="0"/>
              <a:t>by measuring the total round trip time of the interrogation and its </a:t>
            </a:r>
            <a:r>
              <a:rPr lang="en-US" sz="1900" dirty="0" smtClean="0"/>
              <a:t>reply</a:t>
            </a:r>
          </a:p>
          <a:p>
            <a:pPr lvl="1"/>
            <a:r>
              <a:rPr lang="en-US" sz="1900" dirty="0"/>
              <a:t>After </a:t>
            </a:r>
            <a:r>
              <a:rPr lang="en-US" sz="1900" dirty="0" smtClean="0"/>
              <a:t>two </a:t>
            </a:r>
            <a:r>
              <a:rPr lang="en-US" sz="1900" dirty="0"/>
              <a:t>successful replies, a groundspeed can be calculated</a:t>
            </a:r>
            <a:endParaRPr lang="en-US" sz="1900" dirty="0" smtClean="0"/>
          </a:p>
          <a:p>
            <a:r>
              <a:rPr lang="en-US" sz="1900" dirty="0" smtClean="0"/>
              <a:t>DME Operates in </a:t>
            </a:r>
            <a:r>
              <a:rPr lang="en-US" sz="1900" dirty="0"/>
              <a:t>the 962-1215 MHz (UHF) frequency band </a:t>
            </a:r>
            <a:endParaRPr lang="en-US" sz="1900" dirty="0" smtClean="0"/>
          </a:p>
          <a:p>
            <a:pPr lvl="1"/>
            <a:r>
              <a:rPr lang="en-US" sz="1900" dirty="0" smtClean="0"/>
              <a:t>BUT </a:t>
            </a:r>
            <a:r>
              <a:rPr lang="en-US" sz="1900" dirty="0"/>
              <a:t>DME frequencies are paired with VOR frequencies; therefore, by selecting the VOR VHF signal, the appropriate UHF frequency is automatically selected </a:t>
            </a:r>
            <a:r>
              <a:rPr lang="en-US" sz="1900" dirty="0" smtClean="0"/>
              <a:t>in </a:t>
            </a:r>
            <a:r>
              <a:rPr lang="en-US" sz="1900" dirty="0"/>
              <a:t>the DME equipment</a:t>
            </a:r>
            <a:endParaRPr lang="en-US" sz="1900" dirty="0" smtClean="0"/>
          </a:p>
          <a:p>
            <a:r>
              <a:rPr lang="en-US" sz="1900" dirty="0" smtClean="0"/>
              <a:t>System error (</a:t>
            </a:r>
            <a:r>
              <a:rPr lang="en-US" sz="1900" dirty="0"/>
              <a:t>airborne and </a:t>
            </a:r>
            <a:r>
              <a:rPr lang="en-US" sz="1900" dirty="0" smtClean="0"/>
              <a:t>ground) </a:t>
            </a:r>
            <a:r>
              <a:rPr lang="en-US" sz="1900" dirty="0"/>
              <a:t>is </a:t>
            </a:r>
            <a:r>
              <a:rPr lang="en-US" sz="1900" dirty="0" smtClean="0"/>
              <a:t>less than </a:t>
            </a:r>
            <a:r>
              <a:rPr lang="en-US" sz="1900" dirty="0"/>
              <a:t>±0.5 nm or 3 percent of the distance</a:t>
            </a:r>
          </a:p>
        </p:txBody>
      </p:sp>
      <p:sp>
        <p:nvSpPr>
          <p:cNvPr id="4" name="Slide Number Placeholder 3"/>
          <p:cNvSpPr>
            <a:spLocks noGrp="1"/>
          </p:cNvSpPr>
          <p:nvPr>
            <p:ph type="sldNum" sz="quarter" idx="12"/>
          </p:nvPr>
        </p:nvSpPr>
        <p:spPr>
          <a:xfrm>
            <a:off x="6553200" y="6324600"/>
            <a:ext cx="2133600" cy="365125"/>
          </a:xfrm>
        </p:spPr>
        <p:txBody>
          <a:bodyPr/>
          <a:lstStyle/>
          <a:p>
            <a:fld id="{E314DE07-5FE5-40EB-87F7-58B841179793}" type="slidenum">
              <a:rPr lang="en-US" smtClean="0"/>
              <a:t>43</a:t>
            </a:fld>
            <a:endParaRPr lang="en-US"/>
          </a:p>
        </p:txBody>
      </p:sp>
    </p:spTree>
    <p:extLst>
      <p:ext uri="{BB962C8B-B14F-4D97-AF65-F5344CB8AC3E}">
        <p14:creationId xmlns:p14="http://schemas.microsoft.com/office/powerpoint/2010/main" val="778008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lant range is the hypotenuse of a right triangle. The other sides are the horizontal distance to the station and the vertical distance above the stat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933298"/>
            <a:ext cx="4857750" cy="1800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DME Operation</a:t>
            </a:r>
            <a:endParaRPr lang="en-US" dirty="0"/>
          </a:p>
        </p:txBody>
      </p:sp>
      <p:sp>
        <p:nvSpPr>
          <p:cNvPr id="3" name="Content Placeholder 2"/>
          <p:cNvSpPr>
            <a:spLocks noGrp="1"/>
          </p:cNvSpPr>
          <p:nvPr>
            <p:ph idx="1"/>
          </p:nvPr>
        </p:nvSpPr>
        <p:spPr>
          <a:xfrm>
            <a:off x="457200" y="1600200"/>
            <a:ext cx="5486400" cy="4525963"/>
          </a:xfrm>
        </p:spPr>
        <p:txBody>
          <a:bodyPr>
            <a:noAutofit/>
          </a:bodyPr>
          <a:lstStyle/>
          <a:p>
            <a:r>
              <a:rPr lang="en-US" sz="1800" dirty="0" smtClean="0"/>
              <a:t>DME displays distance from or to a ground station</a:t>
            </a:r>
          </a:p>
          <a:p>
            <a:r>
              <a:rPr lang="en-US" sz="1800" dirty="0" smtClean="0"/>
              <a:t>Two types of ground stations </a:t>
            </a:r>
          </a:p>
          <a:p>
            <a:pPr lvl="1"/>
            <a:r>
              <a:rPr lang="en-US" sz="1800" dirty="0" smtClean="0"/>
              <a:t>VOR-DME</a:t>
            </a:r>
          </a:p>
          <a:p>
            <a:pPr lvl="1"/>
            <a:r>
              <a:rPr lang="en-US" sz="1800" dirty="0" smtClean="0"/>
              <a:t>VORTAC </a:t>
            </a:r>
          </a:p>
          <a:p>
            <a:r>
              <a:rPr lang="en-US" sz="1800" dirty="0" smtClean="0"/>
              <a:t>Identification is the same as for the VOR, except that the code repeats only once every 30 seconds</a:t>
            </a:r>
          </a:p>
          <a:p>
            <a:r>
              <a:rPr lang="en-US" sz="1800" dirty="0" smtClean="0"/>
              <a:t>Distance is slant range, thus at 6,000’ over the station the DME reads 1NM even though the plane is directly over the station</a:t>
            </a:r>
          </a:p>
          <a:p>
            <a:r>
              <a:rPr lang="en-US" sz="1800" dirty="0" smtClean="0"/>
              <a:t>DME allows you to find a positive position fix with only one VOR, using radial + distance to define fix</a:t>
            </a:r>
          </a:p>
          <a:p>
            <a:r>
              <a:rPr lang="en-US" sz="1800" dirty="0" smtClean="0"/>
              <a:t>Some receivers have ETA information, however the data is not accurate unless proceeding directly to the station</a:t>
            </a:r>
            <a:endParaRPr lang="en-US" sz="1800" dirty="0"/>
          </a:p>
        </p:txBody>
      </p:sp>
      <p:sp>
        <p:nvSpPr>
          <p:cNvPr id="4" name="Slide Number Placeholder 3"/>
          <p:cNvSpPr>
            <a:spLocks noGrp="1"/>
          </p:cNvSpPr>
          <p:nvPr>
            <p:ph type="sldNum" sz="quarter" idx="12"/>
          </p:nvPr>
        </p:nvSpPr>
        <p:spPr/>
        <p:txBody>
          <a:bodyPr/>
          <a:lstStyle/>
          <a:p>
            <a:fld id="{E314DE07-5FE5-40EB-87F7-58B841179793}" type="slidenum">
              <a:rPr lang="en-US" smtClean="0"/>
              <a:t>44</a:t>
            </a:fld>
            <a:endParaRPr lang="en-US"/>
          </a:p>
        </p:txBody>
      </p:sp>
      <p:sp>
        <p:nvSpPr>
          <p:cNvPr id="5" name="TextBox 4"/>
          <p:cNvSpPr txBox="1"/>
          <p:nvPr/>
        </p:nvSpPr>
        <p:spPr>
          <a:xfrm>
            <a:off x="6477000" y="1905000"/>
            <a:ext cx="2362200" cy="2708434"/>
          </a:xfrm>
          <a:prstGeom prst="rect">
            <a:avLst/>
          </a:prstGeom>
          <a:noFill/>
          <a:ln>
            <a:solidFill>
              <a:schemeClr val="accent1"/>
            </a:solidFill>
          </a:ln>
        </p:spPr>
        <p:txBody>
          <a:bodyPr wrap="square" rtlCol="0">
            <a:spAutoFit/>
          </a:bodyPr>
          <a:lstStyle/>
          <a:p>
            <a:r>
              <a:rPr lang="en-US" sz="1400" dirty="0" smtClean="0"/>
              <a:t>The closer the airplane is to </a:t>
            </a:r>
            <a:r>
              <a:rPr lang="en-US" sz="1400" dirty="0"/>
              <a:t>the DME station, the hypotenuse distance (slant range) is more affected by the vertical distance instead of the horizontal distance.  </a:t>
            </a:r>
            <a:endParaRPr lang="en-US" sz="1400" dirty="0" smtClean="0"/>
          </a:p>
          <a:p>
            <a:endParaRPr lang="en-US" sz="1400" dirty="0" smtClean="0"/>
          </a:p>
          <a:p>
            <a:r>
              <a:rPr lang="en-US" dirty="0" smtClean="0"/>
              <a:t>DME </a:t>
            </a:r>
            <a:r>
              <a:rPr lang="en-US" dirty="0"/>
              <a:t>error is greatest when the aircraft is high and close to the DME station.</a:t>
            </a:r>
          </a:p>
        </p:txBody>
      </p:sp>
    </p:spTree>
    <p:extLst>
      <p:ext uri="{BB962C8B-B14F-4D97-AF65-F5344CB8AC3E}">
        <p14:creationId xmlns:p14="http://schemas.microsoft.com/office/powerpoint/2010/main" val="1949308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thumb/8/85/Pictogram_TACAN.svg/220px-Pictogram_TAC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087" y="228600"/>
            <a:ext cx="2095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5/50/TACAN_Anten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3037" y="2286000"/>
            <a:ext cx="2895600" cy="4343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TACAN</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r>
              <a:rPr lang="en-US" dirty="0" smtClean="0"/>
              <a:t>TACAN</a:t>
            </a:r>
            <a:r>
              <a:rPr lang="en-US" dirty="0"/>
              <a:t>, is a navigation system </a:t>
            </a:r>
            <a:r>
              <a:rPr lang="en-US" dirty="0" smtClean="0"/>
              <a:t>created for </a:t>
            </a:r>
            <a:r>
              <a:rPr lang="en-US" dirty="0"/>
              <a:t>military </a:t>
            </a:r>
            <a:r>
              <a:rPr lang="en-US" dirty="0" smtClean="0"/>
              <a:t>aircraft</a:t>
            </a:r>
          </a:p>
          <a:p>
            <a:r>
              <a:rPr lang="en-US" dirty="0" smtClean="0"/>
              <a:t>More </a:t>
            </a:r>
            <a:r>
              <a:rPr lang="en-US" dirty="0"/>
              <a:t>accurate version of </a:t>
            </a:r>
            <a:r>
              <a:rPr lang="en-US" dirty="0" smtClean="0"/>
              <a:t>the civilian DME system</a:t>
            </a:r>
          </a:p>
          <a:p>
            <a:r>
              <a:rPr lang="en-US" dirty="0" smtClean="0"/>
              <a:t>DME </a:t>
            </a:r>
            <a:r>
              <a:rPr lang="en-US" dirty="0"/>
              <a:t>portion of </a:t>
            </a:r>
            <a:r>
              <a:rPr lang="en-US" dirty="0" smtClean="0"/>
              <a:t>TACAN is </a:t>
            </a:r>
            <a:r>
              <a:rPr lang="en-US" dirty="0"/>
              <a:t>available for </a:t>
            </a:r>
            <a:r>
              <a:rPr lang="en-US" dirty="0" smtClean="0"/>
              <a:t>civilian use </a:t>
            </a:r>
            <a:r>
              <a:rPr lang="en-US" dirty="0"/>
              <a:t>at </a:t>
            </a:r>
            <a:r>
              <a:rPr lang="en-US" dirty="0" smtClean="0"/>
              <a:t>VORTACs</a:t>
            </a:r>
          </a:p>
          <a:p>
            <a:r>
              <a:rPr lang="en-US" dirty="0" smtClean="0"/>
              <a:t>Can </a:t>
            </a:r>
            <a:r>
              <a:rPr lang="en-US" dirty="0"/>
              <a:t>provide distance up to 390NM</a:t>
            </a:r>
          </a:p>
        </p:txBody>
      </p:sp>
      <p:sp>
        <p:nvSpPr>
          <p:cNvPr id="4" name="Slide Number Placeholder 3"/>
          <p:cNvSpPr>
            <a:spLocks noGrp="1"/>
          </p:cNvSpPr>
          <p:nvPr>
            <p:ph type="sldNum" sz="quarter" idx="12"/>
          </p:nvPr>
        </p:nvSpPr>
        <p:spPr/>
        <p:txBody>
          <a:bodyPr/>
          <a:lstStyle/>
          <a:p>
            <a:fld id="{E314DE07-5FE5-40EB-87F7-58B841179793}" type="slidenum">
              <a:rPr lang="en-US" smtClean="0"/>
              <a:t>45</a:t>
            </a:fld>
            <a:endParaRPr lang="en-US"/>
          </a:p>
        </p:txBody>
      </p:sp>
    </p:spTree>
    <p:extLst>
      <p:ext uri="{BB962C8B-B14F-4D97-AF65-F5344CB8AC3E}">
        <p14:creationId xmlns:p14="http://schemas.microsoft.com/office/powerpoint/2010/main" val="1194717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098" name="Picture 2" descr="http://www.learntofly.ca/wp-content/uploads/2011/09/Questions-and-Answers-Exam-Pr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94246"/>
            <a:ext cx="4800600" cy="55446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67A1B4-137A-477A-91A2-29B7A5B02536}" type="slidenum">
              <a:rPr lang="en-US" smtClean="0"/>
              <a:t>46</a:t>
            </a:fld>
            <a:endParaRPr lang="en-US"/>
          </a:p>
        </p:txBody>
      </p:sp>
    </p:spTree>
    <p:extLst>
      <p:ext uri="{BB962C8B-B14F-4D97-AF65-F5344CB8AC3E}">
        <p14:creationId xmlns:p14="http://schemas.microsoft.com/office/powerpoint/2010/main" val="2448418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 </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47</a:t>
            </a:fld>
            <a:endParaRPr lang="en-US"/>
          </a:p>
        </p:txBody>
      </p:sp>
    </p:spTree>
    <p:extLst>
      <p:ext uri="{BB962C8B-B14F-4D97-AF65-F5344CB8AC3E}">
        <p14:creationId xmlns:p14="http://schemas.microsoft.com/office/powerpoint/2010/main" val="272154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453318"/>
            <a:ext cx="5410200" cy="2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VOR Station Signals</a:t>
            </a:r>
          </a:p>
        </p:txBody>
      </p:sp>
      <p:sp>
        <p:nvSpPr>
          <p:cNvPr id="3" name="Content Placeholder 2"/>
          <p:cNvSpPr>
            <a:spLocks noGrp="1"/>
          </p:cNvSpPr>
          <p:nvPr>
            <p:ph idx="1"/>
          </p:nvPr>
        </p:nvSpPr>
        <p:spPr/>
        <p:txBody>
          <a:bodyPr/>
          <a:lstStyle/>
          <a:p>
            <a:r>
              <a:rPr lang="en-US" dirty="0"/>
              <a:t>VOR is oriented to magnetic north</a:t>
            </a:r>
          </a:p>
          <a:p>
            <a:r>
              <a:rPr lang="en-US" dirty="0" smtClean="0"/>
              <a:t>BUT the VOR </a:t>
            </a:r>
            <a:r>
              <a:rPr lang="en-US" dirty="0"/>
              <a:t>uses </a:t>
            </a:r>
            <a:r>
              <a:rPr lang="en-US" dirty="0" smtClean="0"/>
              <a:t>the </a:t>
            </a:r>
            <a:r>
              <a:rPr lang="en-US" dirty="0"/>
              <a:t>variation </a:t>
            </a:r>
            <a:r>
              <a:rPr lang="en-US" dirty="0" smtClean="0"/>
              <a:t>that was </a:t>
            </a:r>
            <a:r>
              <a:rPr lang="en-US" dirty="0"/>
              <a:t>established when the VOR was installed or </a:t>
            </a:r>
            <a:r>
              <a:rPr lang="en-US" dirty="0" smtClean="0"/>
              <a:t>last updated</a:t>
            </a:r>
          </a:p>
          <a:p>
            <a:r>
              <a:rPr lang="en-US" dirty="0" smtClean="0"/>
              <a:t>Variation of the VOR is shown in the AFD</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5</a:t>
            </a:fld>
            <a:endParaRPr lang="en-US"/>
          </a:p>
        </p:txBody>
      </p:sp>
      <p:cxnSp>
        <p:nvCxnSpPr>
          <p:cNvPr id="6" name="Straight Arrow Connector 5"/>
          <p:cNvCxnSpPr>
            <a:stCxn id="7" idx="3"/>
          </p:cNvCxnSpPr>
          <p:nvPr/>
        </p:nvCxnSpPr>
        <p:spPr>
          <a:xfrm flipV="1">
            <a:off x="3691059" y="4876800"/>
            <a:ext cx="271341" cy="1846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4876800"/>
            <a:ext cx="3157659" cy="369332"/>
          </a:xfrm>
          <a:prstGeom prst="rect">
            <a:avLst/>
          </a:prstGeom>
          <a:noFill/>
          <a:ln>
            <a:solidFill>
              <a:srgbClr val="C00000"/>
            </a:solidFill>
          </a:ln>
        </p:spPr>
        <p:txBody>
          <a:bodyPr wrap="none" rtlCol="0">
            <a:spAutoFit/>
          </a:bodyPr>
          <a:lstStyle/>
          <a:p>
            <a:r>
              <a:rPr lang="en-US" dirty="0" smtClean="0"/>
              <a:t>Elevation of the VOR / Variation</a:t>
            </a:r>
            <a:endParaRPr lang="en-US" dirty="0"/>
          </a:p>
        </p:txBody>
      </p:sp>
    </p:spTree>
    <p:extLst>
      <p:ext uri="{BB962C8B-B14F-4D97-AF65-F5344CB8AC3E}">
        <p14:creationId xmlns:p14="http://schemas.microsoft.com/office/powerpoint/2010/main" val="428470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453318"/>
            <a:ext cx="5410200" cy="2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VOR Station </a:t>
            </a:r>
            <a:r>
              <a:rPr lang="en-US" dirty="0" smtClean="0"/>
              <a:t>Signal Restrictions</a:t>
            </a:r>
            <a:endParaRPr lang="en-US" dirty="0"/>
          </a:p>
        </p:txBody>
      </p:sp>
      <p:sp>
        <p:nvSpPr>
          <p:cNvPr id="3" name="Content Placeholder 2"/>
          <p:cNvSpPr>
            <a:spLocks noGrp="1"/>
          </p:cNvSpPr>
          <p:nvPr>
            <p:ph idx="1"/>
          </p:nvPr>
        </p:nvSpPr>
        <p:spPr/>
        <p:txBody>
          <a:bodyPr/>
          <a:lstStyle/>
          <a:p>
            <a:r>
              <a:rPr lang="en-US" dirty="0" smtClean="0"/>
              <a:t>Signals are not always available in all service areas</a:t>
            </a:r>
          </a:p>
          <a:p>
            <a:pPr lvl="1"/>
            <a:r>
              <a:rPr lang="en-US" dirty="0" smtClean="0"/>
              <a:t>Check AFD</a:t>
            </a:r>
          </a:p>
          <a:p>
            <a:pPr lvl="1"/>
            <a:r>
              <a:rPr lang="en-US" dirty="0" smtClean="0"/>
              <a:t>Check </a:t>
            </a:r>
            <a:r>
              <a:rPr lang="en-US" dirty="0" err="1" smtClean="0"/>
              <a:t>Notams</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6</a:t>
            </a:fld>
            <a:endParaRPr lang="en-US"/>
          </a:p>
        </p:txBody>
      </p:sp>
      <p:cxnSp>
        <p:nvCxnSpPr>
          <p:cNvPr id="6" name="Straight Arrow Connector 5"/>
          <p:cNvCxnSpPr>
            <a:stCxn id="7" idx="3"/>
          </p:cNvCxnSpPr>
          <p:nvPr/>
        </p:nvCxnSpPr>
        <p:spPr>
          <a:xfrm>
            <a:off x="2614804" y="5061466"/>
            <a:ext cx="1347596"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4876800"/>
            <a:ext cx="2081404" cy="369332"/>
          </a:xfrm>
          <a:prstGeom prst="rect">
            <a:avLst/>
          </a:prstGeom>
          <a:noFill/>
          <a:ln>
            <a:solidFill>
              <a:srgbClr val="C00000"/>
            </a:solidFill>
          </a:ln>
        </p:spPr>
        <p:txBody>
          <a:bodyPr wrap="none" rtlCol="0">
            <a:spAutoFit/>
          </a:bodyPr>
          <a:lstStyle/>
          <a:p>
            <a:r>
              <a:rPr lang="en-US" dirty="0" smtClean="0"/>
              <a:t>Unusable VOR areas</a:t>
            </a:r>
            <a:endParaRPr lang="en-US" dirty="0"/>
          </a:p>
        </p:txBody>
      </p:sp>
      <p:sp>
        <p:nvSpPr>
          <p:cNvPr id="8" name="TextBox 7"/>
          <p:cNvSpPr txBox="1"/>
          <p:nvPr/>
        </p:nvSpPr>
        <p:spPr>
          <a:xfrm>
            <a:off x="533400" y="4419600"/>
            <a:ext cx="2557367" cy="369332"/>
          </a:xfrm>
          <a:prstGeom prst="rect">
            <a:avLst/>
          </a:prstGeom>
          <a:noFill/>
          <a:ln>
            <a:solidFill>
              <a:srgbClr val="C00000"/>
            </a:solidFill>
          </a:ln>
        </p:spPr>
        <p:txBody>
          <a:bodyPr wrap="none" rtlCol="0">
            <a:spAutoFit/>
          </a:bodyPr>
          <a:lstStyle/>
          <a:p>
            <a:r>
              <a:rPr lang="en-US" dirty="0" smtClean="0"/>
              <a:t>Monitored status of VOR </a:t>
            </a:r>
            <a:endParaRPr lang="en-US" dirty="0"/>
          </a:p>
        </p:txBody>
      </p:sp>
      <p:cxnSp>
        <p:nvCxnSpPr>
          <p:cNvPr id="10" name="Straight Arrow Connector 9"/>
          <p:cNvCxnSpPr>
            <a:stCxn id="8" idx="3"/>
          </p:cNvCxnSpPr>
          <p:nvPr/>
        </p:nvCxnSpPr>
        <p:spPr>
          <a:xfrm>
            <a:off x="3090767" y="4604266"/>
            <a:ext cx="947833" cy="3487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5420726"/>
            <a:ext cx="2127698" cy="369332"/>
          </a:xfrm>
          <a:prstGeom prst="rect">
            <a:avLst/>
          </a:prstGeom>
          <a:noFill/>
          <a:ln>
            <a:solidFill>
              <a:srgbClr val="C00000"/>
            </a:solidFill>
          </a:ln>
        </p:spPr>
        <p:txBody>
          <a:bodyPr wrap="none" rtlCol="0">
            <a:spAutoFit/>
          </a:bodyPr>
          <a:lstStyle/>
          <a:p>
            <a:r>
              <a:rPr lang="en-US" dirty="0" smtClean="0"/>
              <a:t>Unusable DME areas</a:t>
            </a:r>
            <a:endParaRPr lang="en-US" dirty="0"/>
          </a:p>
        </p:txBody>
      </p:sp>
      <p:cxnSp>
        <p:nvCxnSpPr>
          <p:cNvPr id="13" name="Straight Arrow Connector 12"/>
          <p:cNvCxnSpPr>
            <a:stCxn id="12" idx="3"/>
          </p:cNvCxnSpPr>
          <p:nvPr/>
        </p:nvCxnSpPr>
        <p:spPr>
          <a:xfrm flipV="1">
            <a:off x="2661098" y="5524818"/>
            <a:ext cx="1301302" cy="8057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5237" y="5937163"/>
            <a:ext cx="2306785" cy="369332"/>
          </a:xfrm>
          <a:prstGeom prst="rect">
            <a:avLst/>
          </a:prstGeom>
          <a:noFill/>
          <a:ln>
            <a:solidFill>
              <a:srgbClr val="C00000"/>
            </a:solidFill>
          </a:ln>
        </p:spPr>
        <p:txBody>
          <a:bodyPr wrap="none" rtlCol="0">
            <a:spAutoFit/>
          </a:bodyPr>
          <a:lstStyle/>
          <a:p>
            <a:r>
              <a:rPr lang="en-US" dirty="0" smtClean="0"/>
              <a:t>Unusable TACAN areas</a:t>
            </a:r>
            <a:endParaRPr lang="en-US" dirty="0"/>
          </a:p>
        </p:txBody>
      </p:sp>
      <p:cxnSp>
        <p:nvCxnSpPr>
          <p:cNvPr id="16" name="Straight Arrow Connector 15"/>
          <p:cNvCxnSpPr>
            <a:stCxn id="15" idx="3"/>
          </p:cNvCxnSpPr>
          <p:nvPr/>
        </p:nvCxnSpPr>
        <p:spPr>
          <a:xfrm>
            <a:off x="2852022" y="6121829"/>
            <a:ext cx="1110378"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43200" y="2895600"/>
            <a:ext cx="2819400" cy="1524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6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VOR Station </a:t>
            </a:r>
            <a:r>
              <a:rPr lang="en-US" dirty="0" smtClean="0"/>
              <a:t>Signals</a:t>
            </a:r>
            <a:br>
              <a:rPr lang="en-US" dirty="0" smtClean="0"/>
            </a:br>
            <a:r>
              <a:rPr lang="en-US" dirty="0" smtClean="0"/>
              <a:t>Unmonitored VOR</a:t>
            </a:r>
            <a:endParaRPr lang="en-US" dirty="0"/>
          </a:p>
        </p:txBody>
      </p:sp>
      <p:sp>
        <p:nvSpPr>
          <p:cNvPr id="3" name="Content Placeholder 2"/>
          <p:cNvSpPr>
            <a:spLocks noGrp="1"/>
          </p:cNvSpPr>
          <p:nvPr>
            <p:ph idx="1"/>
          </p:nvPr>
        </p:nvSpPr>
        <p:spPr/>
        <p:txBody>
          <a:bodyPr>
            <a:normAutofit fontScale="70000" lnSpcReduction="20000"/>
          </a:bodyPr>
          <a:lstStyle/>
          <a:p>
            <a:r>
              <a:rPr lang="en-US" dirty="0"/>
              <a:t>VORs, VORTACs, and TACANs have an automatic course alignment and signal monitor (ACM). </a:t>
            </a:r>
            <a:r>
              <a:rPr lang="en-US" dirty="0" smtClean="0"/>
              <a:t>The ACM is </a:t>
            </a:r>
            <a:r>
              <a:rPr lang="en-US" dirty="0"/>
              <a:t>usually connected to a remote alarm. </a:t>
            </a:r>
            <a:r>
              <a:rPr lang="en-US" dirty="0" smtClean="0"/>
              <a:t>When </a:t>
            </a:r>
            <a:r>
              <a:rPr lang="en-US" dirty="0"/>
              <a:t>the ACM detects a malfunction, the </a:t>
            </a:r>
            <a:r>
              <a:rPr lang="en-US" dirty="0" smtClean="0"/>
              <a:t>unit switches to </a:t>
            </a:r>
            <a:r>
              <a:rPr lang="en-US" dirty="0"/>
              <a:t>a standby transmitter. If the standby transmitter does not work properly, </a:t>
            </a:r>
            <a:r>
              <a:rPr lang="en-US" dirty="0" smtClean="0"/>
              <a:t>the facility will shut down.</a:t>
            </a:r>
            <a:endParaRPr lang="en-US" dirty="0"/>
          </a:p>
          <a:p>
            <a:r>
              <a:rPr lang="en-US" dirty="0" smtClean="0"/>
              <a:t>“Unmonitored</a:t>
            </a:r>
            <a:r>
              <a:rPr lang="en-US" dirty="0"/>
              <a:t>" means that </a:t>
            </a:r>
            <a:r>
              <a:rPr lang="en-US" dirty="0" smtClean="0"/>
              <a:t>there is no </a:t>
            </a:r>
            <a:r>
              <a:rPr lang="en-US" dirty="0"/>
              <a:t>ability to observe </a:t>
            </a:r>
            <a:r>
              <a:rPr lang="en-US" dirty="0" smtClean="0"/>
              <a:t>the VOR’s operational </a:t>
            </a:r>
            <a:r>
              <a:rPr lang="en-US" dirty="0"/>
              <a:t>status due to a </a:t>
            </a:r>
            <a:r>
              <a:rPr lang="en-US" dirty="0" smtClean="0"/>
              <a:t>problem or because the VOR was not designed to be monitored</a:t>
            </a:r>
            <a:endParaRPr lang="en-US" dirty="0"/>
          </a:p>
          <a:p>
            <a:pPr lvl="1"/>
            <a:r>
              <a:rPr lang="en-US" dirty="0" smtClean="0"/>
              <a:t>An unmonitored VOR / DME is likely functioning normally</a:t>
            </a:r>
          </a:p>
          <a:p>
            <a:pPr lvl="2"/>
            <a:r>
              <a:rPr lang="en-US" dirty="0" smtClean="0"/>
              <a:t>To use, tune and identify </a:t>
            </a:r>
            <a:r>
              <a:rPr lang="en-US" dirty="0"/>
              <a:t>the </a:t>
            </a:r>
            <a:r>
              <a:rPr lang="en-US" dirty="0" smtClean="0"/>
              <a:t>unmonitored VOR</a:t>
            </a:r>
          </a:p>
          <a:p>
            <a:pPr lvl="2"/>
            <a:r>
              <a:rPr lang="en-US" dirty="0" smtClean="0"/>
              <a:t>If </a:t>
            </a:r>
            <a:r>
              <a:rPr lang="en-US" dirty="0"/>
              <a:t>a reliable signal is </a:t>
            </a:r>
            <a:r>
              <a:rPr lang="en-US" dirty="0" smtClean="0"/>
              <a:t>not received</a:t>
            </a:r>
            <a:r>
              <a:rPr lang="en-US" dirty="0"/>
              <a:t>, notify ATC so they may conﬁrm if the </a:t>
            </a:r>
            <a:r>
              <a:rPr lang="en-US" dirty="0" smtClean="0"/>
              <a:t>VOR is out-of-service</a:t>
            </a:r>
          </a:p>
          <a:p>
            <a:pPr lvl="2"/>
            <a:r>
              <a:rPr lang="en-US" dirty="0" smtClean="0"/>
              <a:t>A reliable signal can be used – </a:t>
            </a:r>
            <a:r>
              <a:rPr lang="en-US" dirty="0"/>
              <a:t>BUT maintain a constant listening watch on the frequency and </a:t>
            </a:r>
            <a:r>
              <a:rPr lang="en-US" dirty="0" smtClean="0"/>
              <a:t>vigilantly watch for flags</a:t>
            </a:r>
          </a:p>
          <a:p>
            <a:r>
              <a:rPr lang="en-US" dirty="0" smtClean="0">
                <a:solidFill>
                  <a:srgbClr val="FF0000"/>
                </a:solidFill>
              </a:rPr>
              <a:t>Remember, an </a:t>
            </a:r>
            <a:r>
              <a:rPr lang="en-US" dirty="0">
                <a:solidFill>
                  <a:srgbClr val="FF0000"/>
                </a:solidFill>
              </a:rPr>
              <a:t>airport may not be </a:t>
            </a:r>
            <a:r>
              <a:rPr lang="en-US" dirty="0" smtClean="0">
                <a:solidFill>
                  <a:srgbClr val="FF0000"/>
                </a:solidFill>
              </a:rPr>
              <a:t>used for an alternate if </a:t>
            </a:r>
            <a:r>
              <a:rPr lang="en-US" dirty="0">
                <a:solidFill>
                  <a:srgbClr val="FF0000"/>
                </a:solidFill>
              </a:rPr>
              <a:t>the airport NAVAID is unmonitored</a:t>
            </a:r>
          </a:p>
        </p:txBody>
      </p:sp>
      <p:sp>
        <p:nvSpPr>
          <p:cNvPr id="4" name="Slide Number Placeholder 3"/>
          <p:cNvSpPr>
            <a:spLocks noGrp="1"/>
          </p:cNvSpPr>
          <p:nvPr>
            <p:ph type="sldNum" sz="quarter" idx="12"/>
          </p:nvPr>
        </p:nvSpPr>
        <p:spPr/>
        <p:txBody>
          <a:bodyPr/>
          <a:lstStyle/>
          <a:p>
            <a:fld id="{E314DE07-5FE5-40EB-87F7-58B841179793}" type="slidenum">
              <a:rPr lang="en-US" smtClean="0"/>
              <a:t>7</a:t>
            </a:fld>
            <a:endParaRPr lang="en-US" dirty="0"/>
          </a:p>
        </p:txBody>
      </p:sp>
    </p:spTree>
    <p:extLst>
      <p:ext uri="{BB962C8B-B14F-4D97-AF65-F5344CB8AC3E}">
        <p14:creationId xmlns:p14="http://schemas.microsoft.com/office/powerpoint/2010/main" val="209425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fijapan.com/study/Figures/Figures-1/VOR_V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2819400"/>
            <a:ext cx="4505325" cy="2620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VOR Ground Station Classes</a:t>
            </a:r>
            <a:endParaRPr lang="en-US" dirty="0"/>
          </a:p>
        </p:txBody>
      </p:sp>
      <p:sp>
        <p:nvSpPr>
          <p:cNvPr id="3" name="Content Placeholder 2"/>
          <p:cNvSpPr>
            <a:spLocks noGrp="1"/>
          </p:cNvSpPr>
          <p:nvPr>
            <p:ph idx="1"/>
          </p:nvPr>
        </p:nvSpPr>
        <p:spPr>
          <a:xfrm>
            <a:off x="457200" y="1600200"/>
            <a:ext cx="4572000" cy="4525963"/>
          </a:xfrm>
        </p:spPr>
        <p:txBody>
          <a:bodyPr>
            <a:normAutofit fontScale="62500" lnSpcReduction="20000"/>
          </a:bodyPr>
          <a:lstStyle/>
          <a:p>
            <a:r>
              <a:rPr lang="en-US" dirty="0" smtClean="0"/>
              <a:t>LOW</a:t>
            </a:r>
          </a:p>
          <a:p>
            <a:pPr lvl="1"/>
            <a:r>
              <a:rPr lang="en-US" dirty="0" smtClean="0"/>
              <a:t>From 1,000 feet AGL up to and including 18,000 feet AGL -&gt; 40 NM.</a:t>
            </a:r>
          </a:p>
          <a:p>
            <a:r>
              <a:rPr lang="en-US" dirty="0" smtClean="0"/>
              <a:t>HIGH</a:t>
            </a:r>
          </a:p>
          <a:p>
            <a:pPr lvl="1"/>
            <a:r>
              <a:rPr lang="en-US" dirty="0" smtClean="0"/>
              <a:t>From 1,000 feet AGL up to and including 14,500 feet AGL -&gt; 40 NM</a:t>
            </a:r>
          </a:p>
          <a:p>
            <a:pPr lvl="1"/>
            <a:r>
              <a:rPr lang="en-US" dirty="0" smtClean="0"/>
              <a:t>From 14,500 AGL up to and including 60,000 feet -&gt; 100 NM</a:t>
            </a:r>
          </a:p>
          <a:p>
            <a:pPr lvl="1"/>
            <a:r>
              <a:rPr lang="en-US" dirty="0" smtClean="0"/>
              <a:t>From 18,000 feet AGL up to and including 45,000 feet AGL -&gt; 130 NM.</a:t>
            </a:r>
          </a:p>
          <a:p>
            <a:r>
              <a:rPr lang="en-US" dirty="0" smtClean="0"/>
              <a:t>TERMINAL</a:t>
            </a:r>
          </a:p>
          <a:p>
            <a:pPr lvl="1"/>
            <a:r>
              <a:rPr lang="en-US" dirty="0" smtClean="0"/>
              <a:t>From 1,000 feet AGL up to and including 12,000 feet AGL -&gt; 25 NM</a:t>
            </a:r>
          </a:p>
          <a:p>
            <a:r>
              <a:rPr lang="en-US" dirty="0" smtClean="0"/>
              <a:t>Noted with (T), (L) and (H) on </a:t>
            </a:r>
            <a:r>
              <a:rPr lang="en-US" dirty="0" err="1" smtClean="0"/>
              <a:t>Jepp</a:t>
            </a:r>
            <a:r>
              <a:rPr lang="en-US" dirty="0" smtClean="0"/>
              <a:t> </a:t>
            </a:r>
            <a:r>
              <a:rPr lang="en-US" dirty="0" err="1" smtClean="0"/>
              <a:t>enroute</a:t>
            </a:r>
            <a:r>
              <a:rPr lang="en-US" dirty="0" smtClean="0"/>
              <a:t> charts in the VOR box</a:t>
            </a:r>
            <a:endParaRPr lang="en-US" dirty="0"/>
          </a:p>
        </p:txBody>
      </p:sp>
      <p:sp>
        <p:nvSpPr>
          <p:cNvPr id="4" name="Slide Number Placeholder 3"/>
          <p:cNvSpPr>
            <a:spLocks noGrp="1"/>
          </p:cNvSpPr>
          <p:nvPr>
            <p:ph type="sldNum" sz="quarter" idx="12"/>
          </p:nvPr>
        </p:nvSpPr>
        <p:spPr/>
        <p:txBody>
          <a:bodyPr/>
          <a:lstStyle/>
          <a:p>
            <a:fld id="{E314DE07-5FE5-40EB-87F7-58B841179793}" type="slidenum">
              <a:rPr lang="en-US" smtClean="0"/>
              <a:t>8</a:t>
            </a:fld>
            <a:endParaRPr lang="en-US" dirty="0"/>
          </a:p>
        </p:txBody>
      </p:sp>
      <p:pic>
        <p:nvPicPr>
          <p:cNvPr id="4100" name="Picture 4" descr="http://delta.jepptech.com/jifp/help/Images/NAVAID_ID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202" y="5619750"/>
            <a:ext cx="1114425" cy="4762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435001" y="5562600"/>
            <a:ext cx="987201"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05887" y="1218222"/>
            <a:ext cx="3609513" cy="1600438"/>
          </a:xfrm>
          <a:prstGeom prst="rect">
            <a:avLst/>
          </a:prstGeom>
          <a:noFill/>
          <a:ln>
            <a:solidFill>
              <a:srgbClr val="C00000"/>
            </a:solidFill>
          </a:ln>
        </p:spPr>
        <p:txBody>
          <a:bodyPr wrap="square" rtlCol="0">
            <a:spAutoFit/>
          </a:bodyPr>
          <a:lstStyle/>
          <a:p>
            <a:r>
              <a:rPr lang="en-US" dirty="0"/>
              <a:t>"</a:t>
            </a:r>
            <a:r>
              <a:rPr lang="en-US" sz="1600" dirty="0"/>
              <a:t>L" and "T" </a:t>
            </a:r>
            <a:r>
              <a:rPr lang="en-US" sz="1600" dirty="0" smtClean="0"/>
              <a:t>VORs have an (L) or (T) after the identifier on </a:t>
            </a:r>
            <a:r>
              <a:rPr lang="en-US" sz="1600" dirty="0"/>
              <a:t>NACO </a:t>
            </a:r>
            <a:r>
              <a:rPr lang="en-US" sz="1600" dirty="0" err="1"/>
              <a:t>Enroute</a:t>
            </a:r>
            <a:r>
              <a:rPr lang="en-US" sz="1600" dirty="0"/>
              <a:t> High Altitude </a:t>
            </a:r>
            <a:r>
              <a:rPr lang="en-US" sz="1600" dirty="0" smtClean="0"/>
              <a:t>charts. </a:t>
            </a:r>
            <a:r>
              <a:rPr lang="en-US" sz="1600" dirty="0"/>
              <a:t>"T" </a:t>
            </a:r>
            <a:r>
              <a:rPr lang="en-US" sz="1600" dirty="0" smtClean="0"/>
              <a:t>VORs on </a:t>
            </a:r>
            <a:r>
              <a:rPr lang="en-US" sz="1600" dirty="0"/>
              <a:t>NACO </a:t>
            </a:r>
            <a:r>
              <a:rPr lang="en-US" sz="1600" dirty="0" err="1"/>
              <a:t>Enroute</a:t>
            </a:r>
            <a:r>
              <a:rPr lang="en-US" sz="1600" dirty="0"/>
              <a:t> Low Altitude charts </a:t>
            </a:r>
            <a:r>
              <a:rPr lang="en-US" sz="1600" dirty="0" smtClean="0"/>
              <a:t>have a </a:t>
            </a:r>
            <a:r>
              <a:rPr lang="en-US" sz="1600" dirty="0"/>
              <a:t>(T) following the identifier</a:t>
            </a:r>
            <a:r>
              <a:rPr lang="en-US" sz="1600" dirty="0" smtClean="0"/>
              <a:t>.  H and L classes are not differentiated on the chart.</a:t>
            </a:r>
            <a:endParaRPr lang="en-US" sz="1600"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2843212"/>
            <a:ext cx="1476375"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8534400" y="2362200"/>
            <a:ext cx="22860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34400" y="2209800"/>
            <a:ext cx="228600" cy="152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83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rasotaavionics.com/images/productimages/ki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267200"/>
            <a:ext cx="1077296" cy="1054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VOR Aircraft Equipment</a:t>
            </a:r>
            <a:endParaRPr lang="en-US" dirty="0"/>
          </a:p>
        </p:txBody>
      </p:sp>
      <p:sp>
        <p:nvSpPr>
          <p:cNvPr id="3" name="Content Placeholder 2"/>
          <p:cNvSpPr>
            <a:spLocks noGrp="1"/>
          </p:cNvSpPr>
          <p:nvPr>
            <p:ph idx="1"/>
          </p:nvPr>
        </p:nvSpPr>
        <p:spPr>
          <a:xfrm>
            <a:off x="533400" y="1676400"/>
            <a:ext cx="8229600" cy="4525963"/>
          </a:xfrm>
        </p:spPr>
        <p:txBody>
          <a:bodyPr>
            <a:normAutofit/>
          </a:bodyPr>
          <a:lstStyle/>
          <a:p>
            <a:pPr algn="just"/>
            <a:r>
              <a:rPr lang="en-US" dirty="0" err="1" smtClean="0"/>
              <a:t>Nav</a:t>
            </a:r>
            <a:r>
              <a:rPr lang="en-US" dirty="0" smtClean="0"/>
              <a:t> receiver and </a:t>
            </a:r>
            <a:r>
              <a:rPr lang="en-US" dirty="0"/>
              <a:t>VOR indicator </a:t>
            </a:r>
            <a:r>
              <a:rPr lang="en-US" dirty="0" smtClean="0"/>
              <a:t>instrument (CDI display, HSI, RMI or glass cockpit display)</a:t>
            </a:r>
          </a:p>
          <a:p>
            <a:pPr algn="just"/>
            <a:r>
              <a:rPr lang="en-US" dirty="0" smtClean="0"/>
              <a:t>DME </a:t>
            </a:r>
            <a:r>
              <a:rPr lang="en-US" dirty="0" smtClean="0"/>
              <a:t>receiver </a:t>
            </a:r>
          </a:p>
          <a:p>
            <a:pPr lvl="1" algn="just"/>
            <a:r>
              <a:rPr lang="en-US" dirty="0" smtClean="0"/>
              <a:t>Can substitute GPS distance – BUT be careful measuring points may not be the same</a:t>
            </a:r>
          </a:p>
          <a:p>
            <a:endParaRPr lang="en-US" dirty="0"/>
          </a:p>
        </p:txBody>
      </p:sp>
      <p:pic>
        <p:nvPicPr>
          <p:cNvPr id="1028" name="Picture 4" descr="http://www.harmon.com/hsi.gif"/>
          <p:cNvPicPr>
            <a:picLocks noChangeAspect="1" noChangeArrowheads="1"/>
          </p:cNvPicPr>
          <p:nvPr/>
        </p:nvPicPr>
        <p:blipFill>
          <a:blip r:embed="rId3" cstate="print"/>
          <a:srcRect/>
          <a:stretch>
            <a:fillRect/>
          </a:stretch>
        </p:blipFill>
        <p:spPr bwMode="auto">
          <a:xfrm>
            <a:off x="7086600" y="5519894"/>
            <a:ext cx="1143000" cy="1082387"/>
          </a:xfrm>
          <a:prstGeom prst="rect">
            <a:avLst/>
          </a:prstGeom>
          <a:noFill/>
        </p:spPr>
      </p:pic>
      <p:pic>
        <p:nvPicPr>
          <p:cNvPr id="1030" name="Picture 6" descr="http://www.valavionics.com/productPages/cdi/GARMIN_GI_106Alg.gif"/>
          <p:cNvPicPr>
            <a:picLocks noChangeAspect="1" noChangeArrowheads="1"/>
          </p:cNvPicPr>
          <p:nvPr/>
        </p:nvPicPr>
        <p:blipFill>
          <a:blip r:embed="rId4" cstate="print"/>
          <a:srcRect/>
          <a:stretch>
            <a:fillRect/>
          </a:stretch>
        </p:blipFill>
        <p:spPr bwMode="auto">
          <a:xfrm>
            <a:off x="5791200" y="5588294"/>
            <a:ext cx="1066800" cy="1066800"/>
          </a:xfrm>
          <a:prstGeom prst="rect">
            <a:avLst/>
          </a:prstGeom>
          <a:noFill/>
        </p:spPr>
      </p:pic>
      <p:sp>
        <p:nvSpPr>
          <p:cNvPr id="5" name="Slide Number Placeholder 4"/>
          <p:cNvSpPr>
            <a:spLocks noGrp="1"/>
          </p:cNvSpPr>
          <p:nvPr>
            <p:ph type="sldNum" sz="quarter" idx="12"/>
          </p:nvPr>
        </p:nvSpPr>
        <p:spPr/>
        <p:txBody>
          <a:bodyPr/>
          <a:lstStyle/>
          <a:p>
            <a:fld id="{1D33BB7C-427A-41F4-97C8-46847CE529D8}" type="slidenum">
              <a:rPr lang="en-US" smtClean="0"/>
              <a:pPr/>
              <a:t>9</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556840"/>
            <a:ext cx="5181600" cy="112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73932" y="5172016"/>
            <a:ext cx="508473" cy="369332"/>
          </a:xfrm>
          <a:prstGeom prst="rect">
            <a:avLst/>
          </a:prstGeom>
          <a:noFill/>
        </p:spPr>
        <p:txBody>
          <a:bodyPr wrap="none" rtlCol="0">
            <a:spAutoFit/>
          </a:bodyPr>
          <a:lstStyle/>
          <a:p>
            <a:r>
              <a:rPr lang="en-US" dirty="0" smtClean="0"/>
              <a:t>CDI</a:t>
            </a:r>
            <a:endParaRPr lang="en-US" dirty="0"/>
          </a:p>
        </p:txBody>
      </p:sp>
      <p:sp>
        <p:nvSpPr>
          <p:cNvPr id="6" name="TextBox 5"/>
          <p:cNvSpPr txBox="1"/>
          <p:nvPr/>
        </p:nvSpPr>
        <p:spPr>
          <a:xfrm>
            <a:off x="8382000" y="5791200"/>
            <a:ext cx="492443" cy="369332"/>
          </a:xfrm>
          <a:prstGeom prst="rect">
            <a:avLst/>
          </a:prstGeom>
          <a:noFill/>
        </p:spPr>
        <p:txBody>
          <a:bodyPr wrap="none" rtlCol="0">
            <a:spAutoFit/>
          </a:bodyPr>
          <a:lstStyle/>
          <a:p>
            <a:r>
              <a:rPr lang="en-US" dirty="0" smtClean="0"/>
              <a:t>HSI</a:t>
            </a:r>
            <a:endParaRPr lang="en-US" dirty="0"/>
          </a:p>
        </p:txBody>
      </p:sp>
      <p:sp>
        <p:nvSpPr>
          <p:cNvPr id="7" name="TextBox 6"/>
          <p:cNvSpPr txBox="1"/>
          <p:nvPr/>
        </p:nvSpPr>
        <p:spPr>
          <a:xfrm>
            <a:off x="6553200" y="4565698"/>
            <a:ext cx="564578" cy="369332"/>
          </a:xfrm>
          <a:prstGeom prst="rect">
            <a:avLst/>
          </a:prstGeom>
          <a:noFill/>
        </p:spPr>
        <p:txBody>
          <a:bodyPr wrap="none" rtlCol="0">
            <a:spAutoFit/>
          </a:bodyPr>
          <a:lstStyle/>
          <a:p>
            <a:r>
              <a:rPr lang="en-US" dirty="0" smtClean="0"/>
              <a:t>RMI</a:t>
            </a:r>
            <a:endParaRPr lang="en-US" dirty="0"/>
          </a:p>
        </p:txBody>
      </p:sp>
    </p:spTree>
    <p:extLst>
      <p:ext uri="{BB962C8B-B14F-4D97-AF65-F5344CB8AC3E}">
        <p14:creationId xmlns:p14="http://schemas.microsoft.com/office/powerpoint/2010/main" val="2631910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4241</Words>
  <Application>Microsoft Office PowerPoint</Application>
  <PresentationFormat>On-screen Show (4:3)</PresentationFormat>
  <Paragraphs>396</Paragraphs>
  <Slides>47</Slides>
  <Notes>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VOR / DME Terminology</vt:lpstr>
      <vt:lpstr>VOR Ground Station</vt:lpstr>
      <vt:lpstr>VOR Station Signals</vt:lpstr>
      <vt:lpstr>VOR Station Signals</vt:lpstr>
      <vt:lpstr>VOR Station Signal Restrictions</vt:lpstr>
      <vt:lpstr>VOR Station Signals Unmonitored VOR</vt:lpstr>
      <vt:lpstr>VOR Ground Station Classes</vt:lpstr>
      <vt:lpstr>VOR Aircraft Equipment</vt:lpstr>
      <vt:lpstr>VOR Aircraft Equipment</vt:lpstr>
      <vt:lpstr>VOR Aircraft Equipment VOR Indicator Instruments</vt:lpstr>
      <vt:lpstr>VOR Aircraft Equipment</vt:lpstr>
      <vt:lpstr>Radio Magnetic Indicator (RMI)</vt:lpstr>
      <vt:lpstr>VOR Aircraft Equipment</vt:lpstr>
      <vt:lpstr>Radials</vt:lpstr>
      <vt:lpstr>Radials</vt:lpstr>
      <vt:lpstr>Using the VOR Signals Don’t Use the VOR Until you know it's working </vt:lpstr>
      <vt:lpstr>Interpreting – CDI Needle</vt:lpstr>
      <vt:lpstr>Interpreting – TO/FROM Flag</vt:lpstr>
      <vt:lpstr>Interpreting – TO/FROM Flag</vt:lpstr>
      <vt:lpstr>Interpreting – TO/FROM Flag</vt:lpstr>
      <vt:lpstr>Interaction of the CDI Needle and TO/FROM Flag</vt:lpstr>
      <vt:lpstr>Interpreting – Where Am I</vt:lpstr>
      <vt:lpstr>Interpreting – Where Am I Thinking in Quadrants</vt:lpstr>
      <vt:lpstr>Interpreting – Where Am I Thinking in Quadrants</vt:lpstr>
      <vt:lpstr>Interpreting – Where Am I Direction of the Aircraft</vt:lpstr>
      <vt:lpstr>Where Am I</vt:lpstr>
      <vt:lpstr>Interpreting – Where Am I</vt:lpstr>
      <vt:lpstr>Interpreting – Where Am I</vt:lpstr>
      <vt:lpstr>Going Somewhere? Tracking and Homing</vt:lpstr>
      <vt:lpstr>Going Somewhere? Intercepting a Course</vt:lpstr>
      <vt:lpstr>Going Somewhere? Intercepting a Course</vt:lpstr>
      <vt:lpstr>Zone of Confusion</vt:lpstr>
      <vt:lpstr>Radials Identifying an Intersection</vt:lpstr>
      <vt:lpstr>Radials Identifying an Intersection</vt:lpstr>
      <vt:lpstr>High Altitude VOR Use DME / RNAV Required</vt:lpstr>
      <vt:lpstr>VOR Operational Errors</vt:lpstr>
      <vt:lpstr>Required VOR Equipment Checks</vt:lpstr>
      <vt:lpstr>VOR Test Facility (VOT)</vt:lpstr>
      <vt:lpstr>Certified VOR Checkpoint</vt:lpstr>
      <vt:lpstr>DME Receiver</vt:lpstr>
      <vt:lpstr>DME Ground Station</vt:lpstr>
      <vt:lpstr>DME Characteristics</vt:lpstr>
      <vt:lpstr>DME Operation</vt:lpstr>
      <vt:lpstr>TACAN</vt:lpstr>
      <vt:lpstr>Questions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169</cp:revision>
  <dcterms:created xsi:type="dcterms:W3CDTF">2013-06-14T03:31:33Z</dcterms:created>
  <dcterms:modified xsi:type="dcterms:W3CDTF">2013-07-07T03:49:16Z</dcterms:modified>
</cp:coreProperties>
</file>