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1" r:id="rId3"/>
    <p:sldId id="275" r:id="rId4"/>
    <p:sldId id="276" r:id="rId5"/>
    <p:sldId id="262" r:id="rId6"/>
    <p:sldId id="273" r:id="rId7"/>
    <p:sldId id="258" r:id="rId8"/>
    <p:sldId id="271" r:id="rId9"/>
    <p:sldId id="274" r:id="rId10"/>
    <p:sldId id="270" r:id="rId11"/>
    <p:sldId id="257" r:id="rId12"/>
    <p:sldId id="263" r:id="rId13"/>
    <p:sldId id="266" r:id="rId14"/>
    <p:sldId id="272" r:id="rId15"/>
    <p:sldId id="265" r:id="rId16"/>
    <p:sldId id="267" r:id="rId17"/>
    <p:sldId id="260" r:id="rId18"/>
    <p:sldId id="268"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C56AA6-B272-42CF-900A-1AEC46BDDE74}" type="datetimeFigureOut">
              <a:rPr lang="en-US" smtClean="0"/>
              <a:t>7/14/2015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4FA4E-FD1F-417C-94B7-401EF5EAB851}" type="slidenum">
              <a:rPr lang="en-US" smtClean="0"/>
              <a:t>‹#›</a:t>
            </a:fld>
            <a:endParaRPr lang="en-US"/>
          </a:p>
        </p:txBody>
      </p:sp>
    </p:spTree>
    <p:extLst>
      <p:ext uri="{BB962C8B-B14F-4D97-AF65-F5344CB8AC3E}">
        <p14:creationId xmlns:p14="http://schemas.microsoft.com/office/powerpoint/2010/main" val="3486322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19</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AA9922-B1D9-4874-BFCE-21FACB87909E}" type="datetime1">
              <a:rPr lang="en-US" smtClean="0"/>
              <a:t>7/14/2015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B1A7E-16D9-45B1-A93B-99876F822A19}" type="slidenum">
              <a:rPr lang="en-US" smtClean="0"/>
              <a:t>‹#›</a:t>
            </a:fld>
            <a:endParaRPr lang="en-US"/>
          </a:p>
        </p:txBody>
      </p:sp>
    </p:spTree>
    <p:extLst>
      <p:ext uri="{BB962C8B-B14F-4D97-AF65-F5344CB8AC3E}">
        <p14:creationId xmlns:p14="http://schemas.microsoft.com/office/powerpoint/2010/main" val="10163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41D301-110B-437E-A1A3-59D8DAD5FE83}" type="datetime1">
              <a:rPr lang="en-US" smtClean="0"/>
              <a:t>7/14/2015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B1A7E-16D9-45B1-A93B-99876F822A19}" type="slidenum">
              <a:rPr lang="en-US" smtClean="0"/>
              <a:t>‹#›</a:t>
            </a:fld>
            <a:endParaRPr lang="en-US"/>
          </a:p>
        </p:txBody>
      </p:sp>
    </p:spTree>
    <p:extLst>
      <p:ext uri="{BB962C8B-B14F-4D97-AF65-F5344CB8AC3E}">
        <p14:creationId xmlns:p14="http://schemas.microsoft.com/office/powerpoint/2010/main" val="218485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DE33F7-A85E-49F7-BAA4-4EEB9C0F21B9}" type="datetime1">
              <a:rPr lang="en-US" smtClean="0"/>
              <a:t>7/14/2015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B1A7E-16D9-45B1-A93B-99876F822A19}" type="slidenum">
              <a:rPr lang="en-US" smtClean="0"/>
              <a:t>‹#›</a:t>
            </a:fld>
            <a:endParaRPr lang="en-US"/>
          </a:p>
        </p:txBody>
      </p:sp>
    </p:spTree>
    <p:extLst>
      <p:ext uri="{BB962C8B-B14F-4D97-AF65-F5344CB8AC3E}">
        <p14:creationId xmlns:p14="http://schemas.microsoft.com/office/powerpoint/2010/main" val="184980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B9852-624B-4551-9937-FBAE43F47A67}" type="datetime1">
              <a:rPr lang="en-US" smtClean="0"/>
              <a:t>7/14/2015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B1A7E-16D9-45B1-A93B-99876F822A19}" type="slidenum">
              <a:rPr lang="en-US" smtClean="0"/>
              <a:t>‹#›</a:t>
            </a:fld>
            <a:endParaRPr lang="en-US"/>
          </a:p>
        </p:txBody>
      </p:sp>
    </p:spTree>
    <p:extLst>
      <p:ext uri="{BB962C8B-B14F-4D97-AF65-F5344CB8AC3E}">
        <p14:creationId xmlns:p14="http://schemas.microsoft.com/office/powerpoint/2010/main" val="163270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73C830-5059-470D-87F6-F7EB12923C40}" type="datetime1">
              <a:rPr lang="en-US" smtClean="0"/>
              <a:t>7/14/2015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B1A7E-16D9-45B1-A93B-99876F822A19}" type="slidenum">
              <a:rPr lang="en-US" smtClean="0"/>
              <a:t>‹#›</a:t>
            </a:fld>
            <a:endParaRPr lang="en-US"/>
          </a:p>
        </p:txBody>
      </p:sp>
    </p:spTree>
    <p:extLst>
      <p:ext uri="{BB962C8B-B14F-4D97-AF65-F5344CB8AC3E}">
        <p14:creationId xmlns:p14="http://schemas.microsoft.com/office/powerpoint/2010/main" val="151251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922787-256A-4262-B699-E1BDDB82DE6B}" type="datetime1">
              <a:rPr lang="en-US" smtClean="0"/>
              <a:t>7/14/2015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B1A7E-16D9-45B1-A93B-99876F822A19}" type="slidenum">
              <a:rPr lang="en-US" smtClean="0"/>
              <a:t>‹#›</a:t>
            </a:fld>
            <a:endParaRPr lang="en-US"/>
          </a:p>
        </p:txBody>
      </p:sp>
    </p:spTree>
    <p:extLst>
      <p:ext uri="{BB962C8B-B14F-4D97-AF65-F5344CB8AC3E}">
        <p14:creationId xmlns:p14="http://schemas.microsoft.com/office/powerpoint/2010/main" val="3637419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026E7D-99BF-4338-8392-F6ED16DC421A}" type="datetime1">
              <a:rPr lang="en-US" smtClean="0"/>
              <a:t>7/14/2015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B1A7E-16D9-45B1-A93B-99876F822A19}" type="slidenum">
              <a:rPr lang="en-US" smtClean="0"/>
              <a:t>‹#›</a:t>
            </a:fld>
            <a:endParaRPr lang="en-US"/>
          </a:p>
        </p:txBody>
      </p:sp>
    </p:spTree>
    <p:extLst>
      <p:ext uri="{BB962C8B-B14F-4D97-AF65-F5344CB8AC3E}">
        <p14:creationId xmlns:p14="http://schemas.microsoft.com/office/powerpoint/2010/main" val="160311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94C00C-8496-4A1A-9669-29EE8E147C68}" type="datetime1">
              <a:rPr lang="en-US" smtClean="0"/>
              <a:t>7/14/2015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B1A7E-16D9-45B1-A93B-99876F822A19}" type="slidenum">
              <a:rPr lang="en-US" smtClean="0"/>
              <a:t>‹#›</a:t>
            </a:fld>
            <a:endParaRPr lang="en-US"/>
          </a:p>
        </p:txBody>
      </p:sp>
    </p:spTree>
    <p:extLst>
      <p:ext uri="{BB962C8B-B14F-4D97-AF65-F5344CB8AC3E}">
        <p14:creationId xmlns:p14="http://schemas.microsoft.com/office/powerpoint/2010/main" val="4242068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A100F-3FC9-4BDC-A18D-63A2792778F7}" type="datetime1">
              <a:rPr lang="en-US" smtClean="0"/>
              <a:t>7/14/2015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B1A7E-16D9-45B1-A93B-99876F822A19}" type="slidenum">
              <a:rPr lang="en-US" smtClean="0"/>
              <a:t>‹#›</a:t>
            </a:fld>
            <a:endParaRPr lang="en-US"/>
          </a:p>
        </p:txBody>
      </p:sp>
    </p:spTree>
    <p:extLst>
      <p:ext uri="{BB962C8B-B14F-4D97-AF65-F5344CB8AC3E}">
        <p14:creationId xmlns:p14="http://schemas.microsoft.com/office/powerpoint/2010/main" val="374544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E1C3E-3F18-451E-A09E-660B0C039440}" type="datetime1">
              <a:rPr lang="en-US" smtClean="0"/>
              <a:t>7/14/2015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B1A7E-16D9-45B1-A93B-99876F822A19}" type="slidenum">
              <a:rPr lang="en-US" smtClean="0"/>
              <a:t>‹#›</a:t>
            </a:fld>
            <a:endParaRPr lang="en-US"/>
          </a:p>
        </p:txBody>
      </p:sp>
    </p:spTree>
    <p:extLst>
      <p:ext uri="{BB962C8B-B14F-4D97-AF65-F5344CB8AC3E}">
        <p14:creationId xmlns:p14="http://schemas.microsoft.com/office/powerpoint/2010/main" val="2738388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23E45-9730-416D-AE8A-23F5D1CEE7E3}" type="datetime1">
              <a:rPr lang="en-US" smtClean="0"/>
              <a:t>7/14/2015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B1A7E-16D9-45B1-A93B-99876F822A19}" type="slidenum">
              <a:rPr lang="en-US" smtClean="0"/>
              <a:t>‹#›</a:t>
            </a:fld>
            <a:endParaRPr lang="en-US"/>
          </a:p>
        </p:txBody>
      </p:sp>
    </p:spTree>
    <p:extLst>
      <p:ext uri="{BB962C8B-B14F-4D97-AF65-F5344CB8AC3E}">
        <p14:creationId xmlns:p14="http://schemas.microsoft.com/office/powerpoint/2010/main" val="2672512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D7400-B9F5-44DB-94F0-2A2EB18AB0F2}" type="datetime1">
              <a:rPr lang="en-US" smtClean="0"/>
              <a:t>7/14/2015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B1A7E-16D9-45B1-A93B-99876F822A19}" type="slidenum">
              <a:rPr lang="en-US" smtClean="0"/>
              <a:t>‹#›</a:t>
            </a:fld>
            <a:endParaRPr lang="en-US"/>
          </a:p>
        </p:txBody>
      </p:sp>
    </p:spTree>
    <p:extLst>
      <p:ext uri="{BB962C8B-B14F-4D97-AF65-F5344CB8AC3E}">
        <p14:creationId xmlns:p14="http://schemas.microsoft.com/office/powerpoint/2010/main" val="2521184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uact=8&amp;ved=0CAcQjRxqFQoTCOHuuZvw2sYCFYtPkgodaN4Hig&amp;url=http%3A%2F%2Fwww.aero-news.net%2Findex.cfm%3Fdo%3Dmain.textpost%26id%3Da5df90cb-6a35-4d83-9c89-7249a1970add&amp;ei=nSKlVaGsGYufyQTovJ_QCA&amp;bvm=bv.97653015,d.aWw&amp;psig=AFQjCNH_rcrxpj6Pc-yA6mm5WZV9ajMUbQ&amp;ust=1436972052529315"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atr.flight1.net/forums/3-degrees-seconds-turn_topic5343.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ved=0CAcQjRxqFQoTCIz7nbbw2sYCFYJCkgodoqgM6w&amp;url=http%3A%2F%2Fwww.flightlearnings.com%2F2013%2F10%2F13%2Fturns-unusual-attitude-recovery-protection-part-one%2F&amp;ei=1SKlVcy8I4KFyQSi0bLYDg&amp;bvm=bv.97653015,d.aWw&amp;psig=AFQjCNH_rcrxpj6Pc-yA6mm5WZV9ajMUbQ&amp;ust=143697205252931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uact=8&amp;ved=0CAcQjRxqFQoTCOHbsv_32sYCFVAWkgodHokI0w&amp;url=http%3A%2F%2Fwww.mbfys.ru.nl%2Fstaff%2Fj.vangisbergen%2Fendnote%2Fendnotepdfs%2Fcolleges%2FNEUROBIOFYSICA%2FHC%2520colleges%2Fplaatjes%2520en%2520files%2Fvestibulair%2F&amp;ei=xiqlVeHgA9CsyASekqKYDQ&amp;bvm=bv.97653015,d.aWw&amp;psig=AFQjCNGHyEQdN9VlC_pIhBzw3W8wdldFDQ&amp;ust=143697413772110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frm=1&amp;source=images&amp;cd=&amp;cad=rja&amp;uact=8&amp;ved=0CAcQjRxqFQoTCP2Vhen52sYCFdGOkgodcL8GGw&amp;url=http%3A%2F%2Fwww.angelfire.com%2Fny2%2Fynona%2Findex3.html&amp;ei=sCylVf39AtGdygTw_prYAQ&amp;bvm=bv.97653015,d.aWw&amp;psig=AFQjCNF1mdw_0bp9fYyTrr6wsIELAqGzdQ&amp;ust=1436974623197254" TargetMode="Externa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hyperlink" Target="http://www.google.com/url?sa=i&amp;rct=j&amp;q=&amp;esrc=s&amp;frm=1&amp;source=images&amp;cd=&amp;cad=rja&amp;uact=8&amp;ved=0CAcQjRxqFQoTCJnZ9vn52sYCFZcakgodkYEMxg&amp;url=http%3A%2F%2Fwww.boston.com%2Fnews%2Fpackages%2Fjfkjr%2Fimages%2Fmemorialgallery.htm&amp;ei=0yylVdmjHJe1yASRg7KwDA&amp;bvm=bv.97653015,d.aWw&amp;psig=AFQjCNF1mdw_0bp9fYyTrr6wsIELAqGzdQ&amp;ust=143697462319725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google.com/url?sa=i&amp;rct=j&amp;q=&amp;esrc=s&amp;frm=1&amp;source=images&amp;cd=&amp;cad=rja&amp;uact=8&amp;ved=0CAcQjRxqFQoTCKr6t-Pw2sYCFQ8Qkgod-fwIww&amp;url=http%3A%2F%2Fwww.flightlearnings.com%2F2013%2F10%2F13%2Fturns-unusual-attitude-recovery-protection-part-one%2F&amp;ei=NCOlVaqQF4-gyAT5-aOYDA&amp;bvm=bv.97653015,d.aWw&amp;psig=AFQjCNGnqd8qSglpJskI1arCj1MreVHTAQ&amp;ust=143697217275070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448270"/>
            <a:ext cx="545476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Unusual Attitudes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rot="3085874">
            <a:off x="-411399" y="2841802"/>
            <a:ext cx="545476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Unusual Attitudes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5"/>
          <p:cNvSpPr/>
          <p:nvPr/>
        </p:nvSpPr>
        <p:spPr>
          <a:xfrm rot="14264533">
            <a:off x="4224113" y="3462763"/>
            <a:ext cx="545476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Unusual Attitudes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rot="10800000">
            <a:off x="1066800" y="5540134"/>
            <a:ext cx="545476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Unusual Attitudes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6" name="Picture 2" descr="http://www.aero-news.net/images/content/commav/2012/AEROTV-NBAA-UAT-1112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3871" y="2743200"/>
            <a:ext cx="2789419" cy="1569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195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atr.flight1.net/forums/uploads/20100716_143539_5.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105400"/>
            <a:ext cx="1447800" cy="14731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a:t>Recovery</a:t>
            </a:r>
            <a:br>
              <a:rPr lang="en-US" dirty="0"/>
            </a:br>
            <a:r>
              <a:rPr lang="en-US" dirty="0"/>
              <a:t>Nose High  Attitude</a:t>
            </a:r>
          </a:p>
        </p:txBody>
      </p:sp>
      <p:sp>
        <p:nvSpPr>
          <p:cNvPr id="3" name="Content Placeholder 2"/>
          <p:cNvSpPr>
            <a:spLocks noGrp="1"/>
          </p:cNvSpPr>
          <p:nvPr>
            <p:ph idx="1"/>
          </p:nvPr>
        </p:nvSpPr>
        <p:spPr/>
        <p:txBody>
          <a:bodyPr>
            <a:noAutofit/>
          </a:bodyPr>
          <a:lstStyle/>
          <a:p>
            <a:pPr algn="just"/>
            <a:r>
              <a:rPr lang="en-US" sz="2400" dirty="0" smtClean="0"/>
              <a:t>Recovery from a low-airspeed, nose-high banking attitude - Take the following steps:</a:t>
            </a:r>
          </a:p>
          <a:p>
            <a:pPr lvl="1" algn="just"/>
            <a:r>
              <a:rPr lang="en-US" sz="2400" dirty="0" smtClean="0"/>
              <a:t>Increase power or full </a:t>
            </a:r>
            <a:r>
              <a:rPr lang="en-US" sz="2400" dirty="0"/>
              <a:t>p</a:t>
            </a:r>
            <a:r>
              <a:rPr lang="en-US" sz="2400" dirty="0" smtClean="0"/>
              <a:t>ower to prevent a stall</a:t>
            </a:r>
          </a:p>
          <a:p>
            <a:pPr lvl="1" algn="just"/>
            <a:r>
              <a:rPr lang="en-US" sz="2400" dirty="0" smtClean="0"/>
              <a:t>Lower the nose to prevent a stall</a:t>
            </a:r>
          </a:p>
          <a:p>
            <a:pPr lvl="1" algn="just"/>
            <a:r>
              <a:rPr lang="en-US" sz="2400" dirty="0" smtClean="0"/>
              <a:t>Correct the bank by using the ailerons and rudder pressure so that you are in level flight and your turn coordinator is coordinated so that the miniature aircraft is level and the ball is centered</a:t>
            </a:r>
          </a:p>
          <a:p>
            <a:pPr lvl="2" algn="just"/>
            <a:r>
              <a:rPr lang="en-US" dirty="0" smtClean="0"/>
              <a:t>Use turn coordinator not the AI to determine turn direction as AI may have tumbled</a:t>
            </a:r>
          </a:p>
        </p:txBody>
      </p:sp>
      <p:sp>
        <p:nvSpPr>
          <p:cNvPr id="5" name="Slide Number Placeholder 4"/>
          <p:cNvSpPr>
            <a:spLocks noGrp="1"/>
          </p:cNvSpPr>
          <p:nvPr>
            <p:ph type="sldNum" sz="quarter" idx="12"/>
          </p:nvPr>
        </p:nvSpPr>
        <p:spPr/>
        <p:txBody>
          <a:bodyPr/>
          <a:lstStyle/>
          <a:p>
            <a:fld id="{A52B1A7E-16D9-45B1-A93B-99876F822A19}" type="slidenum">
              <a:rPr lang="en-US" smtClean="0"/>
              <a:t>10</a:t>
            </a:fld>
            <a:endParaRPr lang="en-US"/>
          </a:p>
        </p:txBody>
      </p:sp>
    </p:spTree>
    <p:extLst>
      <p:ext uri="{BB962C8B-B14F-4D97-AF65-F5344CB8AC3E}">
        <p14:creationId xmlns:p14="http://schemas.microsoft.com/office/powerpoint/2010/main" val="462414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Recognizing an Unusual </a:t>
            </a:r>
            <a:br>
              <a:rPr lang="en-US" dirty="0" smtClean="0"/>
            </a:br>
            <a:r>
              <a:rPr lang="en-US" dirty="0" smtClean="0"/>
              <a:t>Nose Low  Attitude</a:t>
            </a:r>
            <a:endParaRPr lang="en-US" dirty="0"/>
          </a:p>
        </p:txBody>
      </p:sp>
      <p:sp>
        <p:nvSpPr>
          <p:cNvPr id="3" name="Content Placeholder 2"/>
          <p:cNvSpPr>
            <a:spLocks noGrp="1"/>
          </p:cNvSpPr>
          <p:nvPr>
            <p:ph idx="1"/>
          </p:nvPr>
        </p:nvSpPr>
        <p:spPr/>
        <p:txBody>
          <a:bodyPr>
            <a:noAutofit/>
          </a:bodyPr>
          <a:lstStyle/>
          <a:p>
            <a:r>
              <a:rPr lang="en-US" sz="2200" dirty="0" smtClean="0"/>
              <a:t>Recognizing a Nose-Low Unusual Attitude</a:t>
            </a:r>
          </a:p>
          <a:p>
            <a:pPr lvl="1"/>
            <a:r>
              <a:rPr lang="en-US" sz="2200" dirty="0" smtClean="0"/>
              <a:t>Airspeed will be increasing</a:t>
            </a:r>
          </a:p>
          <a:p>
            <a:pPr lvl="1"/>
            <a:r>
              <a:rPr lang="en-US" sz="2200" dirty="0" smtClean="0"/>
              <a:t>Altitude will be decreasing</a:t>
            </a:r>
          </a:p>
          <a:p>
            <a:pPr lvl="1"/>
            <a:r>
              <a:rPr lang="en-US" sz="2200" dirty="0" smtClean="0"/>
              <a:t>VSI will show a negative rate of climb</a:t>
            </a:r>
          </a:p>
          <a:p>
            <a:pPr lvl="1"/>
            <a:r>
              <a:rPr lang="en-US" sz="2200" dirty="0" smtClean="0"/>
              <a:t>Attitude indicator will be nose-low and possibly banking</a:t>
            </a:r>
          </a:p>
          <a:p>
            <a:pPr lvl="1"/>
            <a:r>
              <a:rPr lang="en-US" sz="2200" dirty="0" smtClean="0"/>
              <a:t> Turn Coordinator - Greater than standard rate turn (Full Deflection)</a:t>
            </a:r>
          </a:p>
        </p:txBody>
      </p:sp>
      <p:pic>
        <p:nvPicPr>
          <p:cNvPr id="1026" name="Picture 2" descr="http://www.faatest.com/books/ifrh/5-6_files/5-4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199" y="1222202"/>
            <a:ext cx="2053245" cy="199724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a:endCxn id="1026" idx="1"/>
          </p:cNvCxnSpPr>
          <p:nvPr/>
        </p:nvCxnSpPr>
        <p:spPr>
          <a:xfrm flipV="1">
            <a:off x="4267200" y="2220826"/>
            <a:ext cx="2666999" cy="9353"/>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5486400" y="2819400"/>
            <a:ext cx="2971800" cy="2286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620000" y="2337958"/>
            <a:ext cx="340822" cy="109104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Arc 12"/>
          <p:cNvSpPr/>
          <p:nvPr/>
        </p:nvSpPr>
        <p:spPr>
          <a:xfrm>
            <a:off x="8458200" y="2033157"/>
            <a:ext cx="304800" cy="304800"/>
          </a:xfrm>
          <a:prstGeom prst="arc">
            <a:avLst>
              <a:gd name="adj1" fmla="val 8649308"/>
              <a:gd name="adj2" fmla="val 0"/>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Connector 14"/>
          <p:cNvCxnSpPr>
            <a:stCxn id="13" idx="0"/>
          </p:cNvCxnSpPr>
          <p:nvPr/>
        </p:nvCxnSpPr>
        <p:spPr>
          <a:xfrm flipV="1">
            <a:off x="8487064" y="2185557"/>
            <a:ext cx="47336" cy="8924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3" idx="0"/>
          </p:cNvCxnSpPr>
          <p:nvPr/>
        </p:nvCxnSpPr>
        <p:spPr>
          <a:xfrm flipH="1" flipV="1">
            <a:off x="8382000" y="2230179"/>
            <a:ext cx="105064" cy="4462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4267200" y="2230179"/>
            <a:ext cx="4114800" cy="43682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590800" y="3048000"/>
            <a:ext cx="4572000" cy="10668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A52B1A7E-16D9-45B1-A93B-99876F822A19}" type="slidenum">
              <a:rPr lang="en-US" smtClean="0"/>
              <a:t>11</a:t>
            </a:fld>
            <a:endParaRPr lang="en-US"/>
          </a:p>
        </p:txBody>
      </p:sp>
    </p:spTree>
    <p:extLst>
      <p:ext uri="{BB962C8B-B14F-4D97-AF65-F5344CB8AC3E}">
        <p14:creationId xmlns:p14="http://schemas.microsoft.com/office/powerpoint/2010/main" val="557555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Recovery</a:t>
            </a:r>
            <a:br>
              <a:rPr lang="en-US" sz="4000" dirty="0"/>
            </a:br>
            <a:r>
              <a:rPr lang="en-US" sz="4000" dirty="0"/>
              <a:t>Nose Low  Attitude</a:t>
            </a:r>
          </a:p>
        </p:txBody>
      </p:sp>
      <p:sp>
        <p:nvSpPr>
          <p:cNvPr id="3" name="Content Placeholder 2"/>
          <p:cNvSpPr>
            <a:spLocks noGrp="1"/>
          </p:cNvSpPr>
          <p:nvPr>
            <p:ph idx="1"/>
          </p:nvPr>
        </p:nvSpPr>
        <p:spPr/>
        <p:txBody>
          <a:bodyPr>
            <a:noAutofit/>
          </a:bodyPr>
          <a:lstStyle/>
          <a:p>
            <a:pPr algn="just"/>
            <a:r>
              <a:rPr lang="en-US" sz="1800" dirty="0" smtClean="0"/>
              <a:t>Recovery from a nose-low banking attitude – Take the following steps:</a:t>
            </a:r>
          </a:p>
          <a:p>
            <a:pPr lvl="1" algn="just"/>
            <a:r>
              <a:rPr lang="en-US" sz="1800" dirty="0" smtClean="0"/>
              <a:t>Decrease Power or Power to Idle to prevent excessive airspeed and reduce altitude loss</a:t>
            </a:r>
          </a:p>
          <a:p>
            <a:pPr lvl="1" algn="just"/>
            <a:r>
              <a:rPr lang="en-US" sz="1800" dirty="0" smtClean="0"/>
              <a:t>Correct the bank attitude by using the ailerons and rudder pressure</a:t>
            </a:r>
          </a:p>
          <a:p>
            <a:pPr lvl="2" algn="just"/>
            <a:r>
              <a:rPr lang="en-US" sz="1800" dirty="0" smtClean="0"/>
              <a:t>Increasing the pitch while in a descending turn will tend to steepen the turn</a:t>
            </a:r>
          </a:p>
          <a:p>
            <a:pPr lvl="2" algn="just"/>
            <a:r>
              <a:rPr lang="en-US" sz="1800" dirty="0" smtClean="0"/>
              <a:t>Load factors are also increased with bank angle</a:t>
            </a:r>
          </a:p>
          <a:p>
            <a:pPr lvl="2" algn="just"/>
            <a:r>
              <a:rPr lang="en-US" sz="1800" dirty="0" smtClean="0"/>
              <a:t>Use turn coordinator not AI to determine turn direction as AI may have tumbled</a:t>
            </a:r>
          </a:p>
          <a:p>
            <a:pPr lvl="1" algn="just"/>
            <a:r>
              <a:rPr lang="en-US" sz="1800" dirty="0" smtClean="0"/>
              <a:t>Keep </a:t>
            </a:r>
            <a:r>
              <a:rPr lang="en-US" sz="1800" dirty="0" smtClean="0"/>
              <a:t>the ball centered – slips and skids </a:t>
            </a:r>
            <a:r>
              <a:rPr lang="en-US" sz="1800" dirty="0" smtClean="0"/>
              <a:t>increase </a:t>
            </a:r>
            <a:r>
              <a:rPr lang="en-US" sz="1800" dirty="0" smtClean="0"/>
              <a:t>disorientation and delay recovery</a:t>
            </a:r>
          </a:p>
          <a:p>
            <a:pPr lvl="1" algn="just"/>
            <a:r>
              <a:rPr lang="en-US" sz="1800" dirty="0" smtClean="0"/>
              <a:t>Raise the nose to level flight attitude by smoothly pulling back on the elevator</a:t>
            </a:r>
          </a:p>
          <a:p>
            <a:pPr algn="just"/>
            <a:r>
              <a:rPr lang="en-US" sz="1800" dirty="0" smtClean="0"/>
              <a:t>Keep controls coordinated to avoid a stall / spin</a:t>
            </a:r>
          </a:p>
          <a:p>
            <a:pPr algn="just"/>
            <a:r>
              <a:rPr lang="en-US" sz="1800" dirty="0" smtClean="0"/>
              <a:t>Avoid over-controlling and return to and trim for straight and level flight</a:t>
            </a:r>
          </a:p>
          <a:p>
            <a:pPr lvl="1" algn="just"/>
            <a:r>
              <a:rPr lang="en-US" sz="1800" dirty="0" smtClean="0"/>
              <a:t>After initial correction made, quickly scan to assure you have not over-controlled</a:t>
            </a:r>
          </a:p>
          <a:p>
            <a:pPr algn="just"/>
            <a:endParaRPr lang="en-US" sz="1800" dirty="0"/>
          </a:p>
        </p:txBody>
      </p:sp>
      <p:sp>
        <p:nvSpPr>
          <p:cNvPr id="4" name="Slide Number Placeholder 3"/>
          <p:cNvSpPr>
            <a:spLocks noGrp="1"/>
          </p:cNvSpPr>
          <p:nvPr>
            <p:ph type="sldNum" sz="quarter" idx="12"/>
          </p:nvPr>
        </p:nvSpPr>
        <p:spPr/>
        <p:txBody>
          <a:bodyPr/>
          <a:lstStyle/>
          <a:p>
            <a:fld id="{A52B1A7E-16D9-45B1-A93B-99876F822A19}" type="slidenum">
              <a:rPr lang="en-US" smtClean="0"/>
              <a:t>12</a:t>
            </a:fld>
            <a:endParaRPr lang="en-US"/>
          </a:p>
        </p:txBody>
      </p:sp>
    </p:spTree>
    <p:extLst>
      <p:ext uri="{BB962C8B-B14F-4D97-AF65-F5344CB8AC3E}">
        <p14:creationId xmlns:p14="http://schemas.microsoft.com/office/powerpoint/2010/main" val="3626593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Pitch</a:t>
            </a:r>
            <a:endParaRPr lang="en-US" dirty="0"/>
          </a:p>
        </p:txBody>
      </p:sp>
      <p:sp>
        <p:nvSpPr>
          <p:cNvPr id="3" name="Content Placeholder 2"/>
          <p:cNvSpPr>
            <a:spLocks noGrp="1"/>
          </p:cNvSpPr>
          <p:nvPr>
            <p:ph idx="1"/>
          </p:nvPr>
        </p:nvSpPr>
        <p:spPr/>
        <p:txBody>
          <a:bodyPr/>
          <a:lstStyle/>
          <a:p>
            <a:r>
              <a:rPr lang="en-US" dirty="0" smtClean="0"/>
              <a:t>As the airspeed indicator needle stops moving, the aircraft is in a level attitude</a:t>
            </a:r>
          </a:p>
          <a:p>
            <a:pPr lvl="1"/>
            <a:r>
              <a:rPr lang="en-US" dirty="0" smtClean="0"/>
              <a:t>Use the stationary altimeter needle as a guide to hold that altitude as wings are rolled level and a normal straight and level configuration is regained</a:t>
            </a:r>
            <a:endParaRPr lang="en-US" dirty="0"/>
          </a:p>
        </p:txBody>
      </p:sp>
      <p:sp>
        <p:nvSpPr>
          <p:cNvPr id="4" name="Slide Number Placeholder 3"/>
          <p:cNvSpPr>
            <a:spLocks noGrp="1"/>
          </p:cNvSpPr>
          <p:nvPr>
            <p:ph type="sldNum" sz="quarter" idx="12"/>
          </p:nvPr>
        </p:nvSpPr>
        <p:spPr/>
        <p:txBody>
          <a:bodyPr/>
          <a:lstStyle/>
          <a:p>
            <a:fld id="{A52B1A7E-16D9-45B1-A93B-99876F822A19}" type="slidenum">
              <a:rPr lang="en-US" smtClean="0"/>
              <a:t>13</a:t>
            </a:fld>
            <a:endParaRPr lang="en-US"/>
          </a:p>
        </p:txBody>
      </p:sp>
    </p:spTree>
    <p:extLst>
      <p:ext uri="{BB962C8B-B14F-4D97-AF65-F5344CB8AC3E}">
        <p14:creationId xmlns:p14="http://schemas.microsoft.com/office/powerpoint/2010/main" val="3997223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Steep Bank Roll Recovery</a:t>
            </a:r>
            <a:endParaRPr lang="en-US" dirty="0"/>
          </a:p>
        </p:txBody>
      </p:sp>
      <p:sp>
        <p:nvSpPr>
          <p:cNvPr id="3" name="Content Placeholder 2"/>
          <p:cNvSpPr>
            <a:spLocks noGrp="1"/>
          </p:cNvSpPr>
          <p:nvPr>
            <p:ph idx="1"/>
          </p:nvPr>
        </p:nvSpPr>
        <p:spPr/>
        <p:txBody>
          <a:bodyPr>
            <a:noAutofit/>
          </a:bodyPr>
          <a:lstStyle/>
          <a:p>
            <a:r>
              <a:rPr lang="en-US" sz="1600" dirty="0" smtClean="0"/>
              <a:t>Rolling upright (thus orienting the lift vector upward) is a priority in a nose-low, over-banked, unusual attitude</a:t>
            </a:r>
          </a:p>
          <a:p>
            <a:r>
              <a:rPr lang="en-US" sz="1600" dirty="0" smtClean="0"/>
              <a:t>Which way to roll? </a:t>
            </a:r>
          </a:p>
          <a:p>
            <a:pPr lvl="1"/>
            <a:r>
              <a:rPr lang="en-US" sz="1600" dirty="0" smtClean="0"/>
              <a:t>Best to roll in the shortest direction to the horizon (step on the sky)</a:t>
            </a:r>
          </a:p>
          <a:p>
            <a:pPr lvl="1"/>
            <a:r>
              <a:rPr lang="en-US" sz="1600" dirty="0" smtClean="0"/>
              <a:t>In the case of wake turbulence, if the aircraft is rolling in the vortex or if the roll cannot be arrested early, it is probably prudent to continue the roll in the direction of vortex</a:t>
            </a:r>
          </a:p>
          <a:p>
            <a:pPr lvl="1"/>
            <a:r>
              <a:rPr lang="en-US" sz="1600" dirty="0" smtClean="0"/>
              <a:t>Regardless of direction, rolling will result in less altitude lost than pulling</a:t>
            </a:r>
          </a:p>
          <a:p>
            <a:pPr lvl="1"/>
            <a:r>
              <a:rPr lang="en-US" sz="1600" dirty="0" smtClean="0"/>
              <a:t>Important to roll using rudder in the direction of roll</a:t>
            </a:r>
          </a:p>
          <a:p>
            <a:pPr lvl="2"/>
            <a:r>
              <a:rPr lang="en-US" sz="1600" dirty="0" smtClean="0"/>
              <a:t>It "coordinates" the roll, eliminating adverse yaw, which would otherwise drive the nose downward</a:t>
            </a:r>
          </a:p>
          <a:p>
            <a:pPr lvl="2"/>
            <a:r>
              <a:rPr lang="en-US" sz="1600" dirty="0" smtClean="0"/>
              <a:t>Quickens the roll</a:t>
            </a:r>
          </a:p>
          <a:p>
            <a:pPr lvl="2"/>
            <a:r>
              <a:rPr lang="en-US" sz="1600" dirty="0" smtClean="0"/>
              <a:t>When applied at bank angles near 90°, it acts like the elevator does to "hold" the nose up</a:t>
            </a:r>
          </a:p>
          <a:p>
            <a:r>
              <a:rPr lang="en-US" sz="1600" dirty="0" smtClean="0"/>
              <a:t>Wait until upright before beginning the dive recovery</a:t>
            </a:r>
          </a:p>
          <a:p>
            <a:pPr lvl="1"/>
            <a:r>
              <a:rPr lang="en-US" sz="1600" dirty="0" smtClean="0"/>
              <a:t>Simultaneous application of aileron and elevator results in asymmetric loading or "</a:t>
            </a:r>
            <a:r>
              <a:rPr lang="en-US" sz="1600" dirty="0" err="1" smtClean="0"/>
              <a:t>Gs</a:t>
            </a:r>
            <a:r>
              <a:rPr lang="en-US" sz="1600" dirty="0" smtClean="0"/>
              <a:t>" and can produce very high, local stresses on the aircraft</a:t>
            </a:r>
            <a:endParaRPr lang="en-US" sz="1600" dirty="0"/>
          </a:p>
        </p:txBody>
      </p:sp>
      <p:pic>
        <p:nvPicPr>
          <p:cNvPr id="4" name="Picture 4" descr="http://stallspin.com/images/bruceair/C172-UnusualAttitudeLG-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8076" y="152401"/>
            <a:ext cx="1619250" cy="129540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A52B1A7E-16D9-45B1-A93B-99876F822A19}" type="slidenum">
              <a:rPr lang="en-US" smtClean="0"/>
              <a:t>14</a:t>
            </a:fld>
            <a:endParaRPr lang="en-US"/>
          </a:p>
        </p:txBody>
      </p:sp>
    </p:spTree>
    <p:extLst>
      <p:ext uri="{BB962C8B-B14F-4D97-AF65-F5344CB8AC3E}">
        <p14:creationId xmlns:p14="http://schemas.microsoft.com/office/powerpoint/2010/main" val="1979627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Spiral Dive</a:t>
            </a:r>
            <a:endParaRPr lang="en-US" dirty="0"/>
          </a:p>
        </p:txBody>
      </p:sp>
      <p:sp>
        <p:nvSpPr>
          <p:cNvPr id="3" name="Content Placeholder 2"/>
          <p:cNvSpPr>
            <a:spLocks noGrp="1"/>
          </p:cNvSpPr>
          <p:nvPr>
            <p:ph idx="1"/>
          </p:nvPr>
        </p:nvSpPr>
        <p:spPr/>
        <p:txBody>
          <a:bodyPr>
            <a:noAutofit/>
          </a:bodyPr>
          <a:lstStyle/>
          <a:p>
            <a:r>
              <a:rPr lang="en-US" sz="1900" dirty="0" smtClean="0"/>
              <a:t> Recognition </a:t>
            </a:r>
          </a:p>
          <a:p>
            <a:pPr lvl="1"/>
            <a:r>
              <a:rPr lang="en-US" sz="1900" dirty="0" smtClean="0"/>
              <a:t>High or increasing airspeed, decreasing altitude, high angle of bank (usually turn coordinator on its stops), high rate of descent, high or increasing G-loads, and increasing rpm.</a:t>
            </a:r>
          </a:p>
          <a:p>
            <a:pPr lvl="1"/>
            <a:r>
              <a:rPr lang="en-US" sz="1900" dirty="0"/>
              <a:t>Any lift deficit will begin a downhill, spiral journey called a spiral dive </a:t>
            </a:r>
            <a:endParaRPr lang="en-US" sz="1900" dirty="0" smtClean="0"/>
          </a:p>
          <a:p>
            <a:r>
              <a:rPr lang="en-US" sz="1900" dirty="0" smtClean="0"/>
              <a:t>Recovery </a:t>
            </a:r>
          </a:p>
          <a:p>
            <a:pPr lvl="1"/>
            <a:r>
              <a:rPr lang="en-US" sz="1900" dirty="0" smtClean="0"/>
              <a:t>Close the throttle </a:t>
            </a:r>
          </a:p>
          <a:p>
            <a:pPr lvl="1"/>
            <a:r>
              <a:rPr lang="en-US" sz="1900" dirty="0" smtClean="0"/>
              <a:t>Simultaneously level the wings</a:t>
            </a:r>
          </a:p>
          <a:p>
            <a:pPr lvl="1"/>
            <a:r>
              <a:rPr lang="en-US" sz="1900" dirty="0" smtClean="0"/>
              <a:t>Slowly pull out of the dive, and check airspeed</a:t>
            </a:r>
          </a:p>
          <a:p>
            <a:pPr lvl="1"/>
            <a:r>
              <a:rPr lang="en-US" sz="1900" dirty="0" smtClean="0"/>
              <a:t>When the altimeter stops, check, set cruise power to regain cruise airspeed, hold and adjust (trim if required)</a:t>
            </a:r>
          </a:p>
          <a:p>
            <a:pPr lvl="1"/>
            <a:r>
              <a:rPr lang="en-US" sz="1900" dirty="0" smtClean="0"/>
              <a:t>Remember smooth control movements above VA</a:t>
            </a:r>
          </a:p>
          <a:p>
            <a:pPr lvl="1"/>
            <a:r>
              <a:rPr lang="en-US" sz="1900" dirty="0" smtClean="0"/>
              <a:t>Once straight and level flight has been regained, return to the original reference heading and altitude </a:t>
            </a:r>
          </a:p>
          <a:p>
            <a:endParaRPr lang="en-US" sz="1900" dirty="0"/>
          </a:p>
        </p:txBody>
      </p:sp>
      <p:sp>
        <p:nvSpPr>
          <p:cNvPr id="4" name="Slide Number Placeholder 3"/>
          <p:cNvSpPr>
            <a:spLocks noGrp="1"/>
          </p:cNvSpPr>
          <p:nvPr>
            <p:ph type="sldNum" sz="quarter" idx="12"/>
          </p:nvPr>
        </p:nvSpPr>
        <p:spPr/>
        <p:txBody>
          <a:bodyPr/>
          <a:lstStyle/>
          <a:p>
            <a:fld id="{A52B1A7E-16D9-45B1-A93B-99876F822A19}" type="slidenum">
              <a:rPr lang="en-US" smtClean="0"/>
              <a:t>15</a:t>
            </a:fld>
            <a:endParaRPr lang="en-US"/>
          </a:p>
        </p:txBody>
      </p:sp>
    </p:spTree>
    <p:extLst>
      <p:ext uri="{BB962C8B-B14F-4D97-AF65-F5344CB8AC3E}">
        <p14:creationId xmlns:p14="http://schemas.microsoft.com/office/powerpoint/2010/main" val="1437012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Panel</a:t>
            </a:r>
            <a:endParaRPr lang="en-US" dirty="0"/>
          </a:p>
        </p:txBody>
      </p:sp>
      <p:sp>
        <p:nvSpPr>
          <p:cNvPr id="3" name="Content Placeholder 2"/>
          <p:cNvSpPr>
            <a:spLocks noGrp="1"/>
          </p:cNvSpPr>
          <p:nvPr>
            <p:ph idx="1"/>
          </p:nvPr>
        </p:nvSpPr>
        <p:spPr/>
        <p:txBody>
          <a:bodyPr/>
          <a:lstStyle/>
          <a:p>
            <a:r>
              <a:rPr lang="en-US" dirty="0" smtClean="0"/>
              <a:t>Use the airspeed indicator and/or the altimeter as the initial guide</a:t>
            </a:r>
          </a:p>
          <a:p>
            <a:r>
              <a:rPr lang="en-US" dirty="0" smtClean="0"/>
              <a:t>Turn coordinator is favored over the </a:t>
            </a:r>
            <a:r>
              <a:rPr lang="en-US" dirty="0" smtClean="0"/>
              <a:t>AI for bank</a:t>
            </a:r>
            <a:endParaRPr lang="en-US" dirty="0"/>
          </a:p>
        </p:txBody>
      </p:sp>
      <p:sp>
        <p:nvSpPr>
          <p:cNvPr id="4" name="Slide Number Placeholder 3"/>
          <p:cNvSpPr>
            <a:spLocks noGrp="1"/>
          </p:cNvSpPr>
          <p:nvPr>
            <p:ph type="sldNum" sz="quarter" idx="12"/>
          </p:nvPr>
        </p:nvSpPr>
        <p:spPr/>
        <p:txBody>
          <a:bodyPr/>
          <a:lstStyle/>
          <a:p>
            <a:fld id="{A52B1A7E-16D9-45B1-A93B-99876F822A19}" type="slidenum">
              <a:rPr lang="en-US" smtClean="0"/>
              <a:t>16</a:t>
            </a:fld>
            <a:endParaRPr lang="en-US"/>
          </a:p>
        </p:txBody>
      </p:sp>
    </p:spTree>
    <p:extLst>
      <p:ext uri="{BB962C8B-B14F-4D97-AF65-F5344CB8AC3E}">
        <p14:creationId xmlns:p14="http://schemas.microsoft.com/office/powerpoint/2010/main" val="2026488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Failure to keep the airplane properly trimmed. </a:t>
            </a:r>
          </a:p>
          <a:p>
            <a:pPr lvl="1" algn="just"/>
            <a:r>
              <a:rPr lang="en-US" dirty="0" smtClean="0"/>
              <a:t>A distraction can easily lead to inadvertent entry into unusual attitudes when trim is not proper</a:t>
            </a:r>
          </a:p>
          <a:p>
            <a:pPr algn="just"/>
            <a:r>
              <a:rPr lang="en-US" dirty="0" smtClean="0"/>
              <a:t>Disorganized flight deck. Hunting for charts, logs, computers, etc., can distract attention from flight instruments</a:t>
            </a:r>
          </a:p>
          <a:p>
            <a:pPr algn="just"/>
            <a:r>
              <a:rPr lang="en-US" dirty="0" smtClean="0"/>
              <a:t>Slow cross-check and fixations. </a:t>
            </a:r>
          </a:p>
          <a:p>
            <a:pPr lvl="1" algn="just"/>
            <a:r>
              <a:rPr lang="en-US" dirty="0" smtClean="0"/>
              <a:t>Impulse is to stop and stare when noting an instrument discrepancy</a:t>
            </a:r>
          </a:p>
          <a:p>
            <a:pPr algn="just"/>
            <a:r>
              <a:rPr lang="en-US" dirty="0" smtClean="0"/>
              <a:t>Attempting to recover by sensory sensations other than sight</a:t>
            </a:r>
          </a:p>
          <a:p>
            <a:pPr algn="just"/>
            <a:r>
              <a:rPr lang="en-US" dirty="0" smtClean="0"/>
              <a:t>Poor instrument skills</a:t>
            </a:r>
            <a:endParaRPr lang="en-US" dirty="0"/>
          </a:p>
        </p:txBody>
      </p:sp>
      <p:sp>
        <p:nvSpPr>
          <p:cNvPr id="4" name="Slide Number Placeholder 3"/>
          <p:cNvSpPr>
            <a:spLocks noGrp="1"/>
          </p:cNvSpPr>
          <p:nvPr>
            <p:ph type="sldNum" sz="quarter" idx="12"/>
          </p:nvPr>
        </p:nvSpPr>
        <p:spPr/>
        <p:txBody>
          <a:bodyPr/>
          <a:lstStyle/>
          <a:p>
            <a:fld id="{A52B1A7E-16D9-45B1-A93B-99876F822A19}" type="slidenum">
              <a:rPr lang="en-US" smtClean="0"/>
              <a:t>17</a:t>
            </a:fld>
            <a:endParaRPr lang="en-US"/>
          </a:p>
        </p:txBody>
      </p:sp>
    </p:spTree>
    <p:extLst>
      <p:ext uri="{BB962C8B-B14F-4D97-AF65-F5344CB8AC3E}">
        <p14:creationId xmlns:p14="http://schemas.microsoft.com/office/powerpoint/2010/main" val="3001559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AA5592-2E14-4FAA-BF31-AE217E3D8393}" type="slidenum">
              <a:rPr lang="en-US" smtClean="0"/>
              <a:t>18</a:t>
            </a:fld>
            <a:endParaRPr lang="en-US"/>
          </a:p>
        </p:txBody>
      </p:sp>
      <p:pic>
        <p:nvPicPr>
          <p:cNvPr id="13314" name="Picture 2" descr="http://en.hdyo.org/assets/ask-question-3-049ac6f2a4e25267fa670b61ee7341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6553200" cy="5583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542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Instrument flight can be dangerous.  </a:t>
            </a:r>
            <a:r>
              <a:rPr lang="en-US" dirty="0" smtClean="0">
                <a:solidFill>
                  <a:srgbClr val="C00000"/>
                </a:solidFill>
              </a:rPr>
              <a:t>Do not rely solely on this presentation – PROFESSIONAL INSTRUCTION IS REQUIRED</a:t>
            </a:r>
          </a:p>
          <a:p>
            <a:pPr algn="just"/>
            <a:r>
              <a:rPr lang="en-US" dirty="0" smtClean="0"/>
              <a:t>The foregoing material should not be relied upon for flight</a:t>
            </a:r>
          </a:p>
          <a:p>
            <a:pPr algn="just"/>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19</a:t>
            </a:fld>
            <a:endParaRPr lang="en-US"/>
          </a:p>
        </p:txBody>
      </p:sp>
    </p:spTree>
    <p:extLst>
      <p:ext uri="{BB962C8B-B14F-4D97-AF65-F5344CB8AC3E}">
        <p14:creationId xmlns:p14="http://schemas.microsoft.com/office/powerpoint/2010/main" val="996333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Unusual Flight Attitudes</a:t>
            </a:r>
            <a:endParaRPr lang="en-US" dirty="0"/>
          </a:p>
        </p:txBody>
      </p:sp>
      <p:sp>
        <p:nvSpPr>
          <p:cNvPr id="3" name="Content Placeholder 2"/>
          <p:cNvSpPr>
            <a:spLocks noGrp="1"/>
          </p:cNvSpPr>
          <p:nvPr>
            <p:ph idx="1"/>
          </p:nvPr>
        </p:nvSpPr>
        <p:spPr/>
        <p:txBody>
          <a:bodyPr>
            <a:normAutofit lnSpcReduction="10000"/>
          </a:bodyPr>
          <a:lstStyle/>
          <a:p>
            <a:r>
              <a:rPr lang="en-US" dirty="0" smtClean="0"/>
              <a:t>Turbulence</a:t>
            </a:r>
          </a:p>
          <a:p>
            <a:r>
              <a:rPr lang="en-US" dirty="0" smtClean="0"/>
              <a:t>Disorientation</a:t>
            </a:r>
          </a:p>
          <a:p>
            <a:r>
              <a:rPr lang="en-US" dirty="0" smtClean="0"/>
              <a:t>Instrument failure</a:t>
            </a:r>
          </a:p>
          <a:p>
            <a:r>
              <a:rPr lang="en-US" dirty="0" smtClean="0"/>
              <a:t>Confusion</a:t>
            </a:r>
          </a:p>
          <a:p>
            <a:r>
              <a:rPr lang="en-US" dirty="0" smtClean="0"/>
              <a:t>Preoccupation with cockpit duties</a:t>
            </a:r>
          </a:p>
          <a:p>
            <a:r>
              <a:rPr lang="en-US" dirty="0" smtClean="0"/>
              <a:t>Poor instrument scan / cross checking</a:t>
            </a:r>
          </a:p>
          <a:p>
            <a:r>
              <a:rPr lang="en-US" dirty="0" smtClean="0"/>
              <a:t>Errors in instrument interpretation</a:t>
            </a:r>
          </a:p>
          <a:p>
            <a:r>
              <a:rPr lang="en-US" dirty="0" smtClean="0"/>
              <a:t>Lack of proficiency in aircraft control</a:t>
            </a:r>
            <a:endParaRPr lang="en-US" dirty="0"/>
          </a:p>
        </p:txBody>
      </p:sp>
      <p:sp>
        <p:nvSpPr>
          <p:cNvPr id="4" name="Slide Number Placeholder 3"/>
          <p:cNvSpPr>
            <a:spLocks noGrp="1"/>
          </p:cNvSpPr>
          <p:nvPr>
            <p:ph type="sldNum" sz="quarter" idx="12"/>
          </p:nvPr>
        </p:nvSpPr>
        <p:spPr/>
        <p:txBody>
          <a:bodyPr/>
          <a:lstStyle/>
          <a:p>
            <a:fld id="{A52B1A7E-16D9-45B1-A93B-99876F822A19}" type="slidenum">
              <a:rPr lang="en-US" smtClean="0"/>
              <a:t>2</a:t>
            </a:fld>
            <a:endParaRPr lang="en-US"/>
          </a:p>
        </p:txBody>
      </p:sp>
      <p:pic>
        <p:nvPicPr>
          <p:cNvPr id="2050" name="Picture 2" descr="http://www.flightlearnings.com/wp-content/uploads/2013/10/7-69.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371600"/>
            <a:ext cx="3067050" cy="1988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39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mbfys.ru.nl/staff/j.vangisbergen/endnote/endnotepdfs/colleges/NEUROBIOFYSICA/HC%20colleges/plaatjes%20en%20files/vestibulair/Gravespin.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5060200"/>
            <a:ext cx="2447925" cy="176642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Graveyard Spiral</a:t>
            </a:r>
            <a:br>
              <a:rPr lang="en-US" dirty="0" smtClean="0"/>
            </a:br>
            <a:r>
              <a:rPr lang="en-US" dirty="0" smtClean="0"/>
              <a:t>IMC Loss of Control</a:t>
            </a:r>
            <a:endParaRPr lang="en-US" dirty="0"/>
          </a:p>
        </p:txBody>
      </p:sp>
      <p:sp>
        <p:nvSpPr>
          <p:cNvPr id="3" name="Content Placeholder 2"/>
          <p:cNvSpPr>
            <a:spLocks noGrp="1"/>
          </p:cNvSpPr>
          <p:nvPr>
            <p:ph idx="1"/>
          </p:nvPr>
        </p:nvSpPr>
        <p:spPr/>
        <p:txBody>
          <a:bodyPr/>
          <a:lstStyle/>
          <a:p>
            <a:r>
              <a:rPr lang="en-US" dirty="0" smtClean="0"/>
              <a:t>If </a:t>
            </a:r>
            <a:r>
              <a:rPr lang="en-US" dirty="0"/>
              <a:t>you </a:t>
            </a:r>
            <a:r>
              <a:rPr lang="en-US" dirty="0" smtClean="0"/>
              <a:t>fail </a:t>
            </a:r>
            <a:r>
              <a:rPr lang="en-US" dirty="0"/>
              <a:t>to </a:t>
            </a:r>
            <a:r>
              <a:rPr lang="en-US" dirty="0" smtClean="0"/>
              <a:t>properly monitor instruments, for whatever reason, when </a:t>
            </a:r>
            <a:r>
              <a:rPr lang="en-US" dirty="0"/>
              <a:t>you look back at the panel, you are </a:t>
            </a:r>
            <a:r>
              <a:rPr lang="en-US" dirty="0" smtClean="0"/>
              <a:t>most likely to be in </a:t>
            </a:r>
            <a:r>
              <a:rPr lang="en-US" dirty="0"/>
              <a:t>a spiral </a:t>
            </a:r>
            <a:r>
              <a:rPr lang="en-US" dirty="0" smtClean="0"/>
              <a:t>dive</a:t>
            </a:r>
          </a:p>
          <a:p>
            <a:pPr lvl="1"/>
            <a:r>
              <a:rPr lang="en-US" dirty="0"/>
              <a:t>All airplanes that exhibit normal stability have an over-banking tendency </a:t>
            </a:r>
            <a:r>
              <a:rPr lang="en-US" dirty="0" smtClean="0"/>
              <a:t>usually </a:t>
            </a:r>
            <a:r>
              <a:rPr lang="en-US" dirty="0"/>
              <a:t>begins </a:t>
            </a:r>
            <a:r>
              <a:rPr lang="en-US" dirty="0" smtClean="0"/>
              <a:t>bank angle 40°</a:t>
            </a:r>
          </a:p>
          <a:p>
            <a:r>
              <a:rPr lang="en-US" dirty="0" smtClean="0"/>
              <a:t>Expect a spiral dive and train for it</a:t>
            </a:r>
            <a:endParaRPr lang="en-US" dirty="0"/>
          </a:p>
        </p:txBody>
      </p:sp>
      <p:sp>
        <p:nvSpPr>
          <p:cNvPr id="4" name="Slide Number Placeholder 3"/>
          <p:cNvSpPr>
            <a:spLocks noGrp="1"/>
          </p:cNvSpPr>
          <p:nvPr>
            <p:ph type="sldNum" sz="quarter" idx="12"/>
          </p:nvPr>
        </p:nvSpPr>
        <p:spPr/>
        <p:txBody>
          <a:bodyPr/>
          <a:lstStyle/>
          <a:p>
            <a:fld id="{A52B1A7E-16D9-45B1-A93B-99876F822A19}" type="slidenum">
              <a:rPr lang="en-US" smtClean="0"/>
              <a:t>3</a:t>
            </a:fld>
            <a:endParaRPr lang="en-US"/>
          </a:p>
        </p:txBody>
      </p:sp>
    </p:spTree>
    <p:extLst>
      <p:ext uri="{BB962C8B-B14F-4D97-AF65-F5344CB8AC3E}">
        <p14:creationId xmlns:p14="http://schemas.microsoft.com/office/powerpoint/2010/main" val="2092405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Kennedy Crash</a:t>
            </a:r>
            <a:endParaRPr lang="en-US" dirty="0"/>
          </a:p>
        </p:txBody>
      </p:sp>
      <p:sp>
        <p:nvSpPr>
          <p:cNvPr id="3" name="Content Placeholder 2"/>
          <p:cNvSpPr>
            <a:spLocks noGrp="1"/>
          </p:cNvSpPr>
          <p:nvPr>
            <p:ph idx="1"/>
          </p:nvPr>
        </p:nvSpPr>
        <p:spPr>
          <a:xfrm>
            <a:off x="457200" y="1600200"/>
            <a:ext cx="6534150" cy="4525963"/>
          </a:xfrm>
        </p:spPr>
        <p:txBody>
          <a:bodyPr>
            <a:noAutofit/>
          </a:bodyPr>
          <a:lstStyle/>
          <a:p>
            <a:pPr algn="just"/>
            <a:r>
              <a:rPr lang="en-US" sz="1900" dirty="0"/>
              <a:t>N9253N was descending </a:t>
            </a:r>
            <a:r>
              <a:rPr lang="en-US" sz="1900" dirty="0" smtClean="0"/>
              <a:t>at </a:t>
            </a:r>
            <a:r>
              <a:rPr lang="en-US" sz="1900" dirty="0"/>
              <a:t>approximately 900 fpm. </a:t>
            </a:r>
            <a:endParaRPr lang="en-US" sz="1900" dirty="0" smtClean="0"/>
          </a:p>
          <a:p>
            <a:pPr algn="just"/>
            <a:r>
              <a:rPr lang="en-US" sz="1900" dirty="0" smtClean="0"/>
              <a:t>Around 2600’ he banked to </a:t>
            </a:r>
            <a:r>
              <a:rPr lang="en-US" sz="1900" dirty="0"/>
              <a:t>the right at a </a:t>
            </a:r>
            <a:r>
              <a:rPr lang="en-US" sz="1900" dirty="0" smtClean="0"/>
              <a:t>constant </a:t>
            </a:r>
            <a:r>
              <a:rPr lang="en-US" sz="1900" dirty="0"/>
              <a:t>rate. </a:t>
            </a:r>
            <a:endParaRPr lang="en-US" sz="1900" dirty="0" smtClean="0"/>
          </a:p>
          <a:p>
            <a:pPr algn="just"/>
            <a:r>
              <a:rPr lang="en-US" sz="1900" dirty="0" smtClean="0"/>
              <a:t>Within 10 </a:t>
            </a:r>
            <a:r>
              <a:rPr lang="en-US" sz="1900" dirty="0"/>
              <a:t>seconds, </a:t>
            </a:r>
            <a:r>
              <a:rPr lang="en-US" sz="1900" dirty="0" smtClean="0"/>
              <a:t>bank reached 45° and was 5° nose down</a:t>
            </a:r>
            <a:r>
              <a:rPr lang="en-US" sz="1900" dirty="0"/>
              <a:t>. </a:t>
            </a:r>
            <a:endParaRPr lang="en-US" sz="1900" dirty="0" smtClean="0"/>
          </a:p>
          <a:p>
            <a:pPr algn="just"/>
            <a:r>
              <a:rPr lang="en-US" sz="1900" dirty="0" smtClean="0"/>
              <a:t>The </a:t>
            </a:r>
            <a:r>
              <a:rPr lang="en-US" sz="1900" dirty="0"/>
              <a:t>bank and pitch angles continued to increase thereafter at a constant rate until, 35 seconds later, </a:t>
            </a:r>
            <a:r>
              <a:rPr lang="en-US" sz="1900" dirty="0" smtClean="0"/>
              <a:t>the plane hit the </a:t>
            </a:r>
            <a:r>
              <a:rPr lang="en-US" sz="1900" dirty="0"/>
              <a:t>water at a bank angle of </a:t>
            </a:r>
            <a:r>
              <a:rPr lang="en-US" sz="1900" dirty="0" smtClean="0"/>
              <a:t>125°, </a:t>
            </a:r>
            <a:r>
              <a:rPr lang="en-US" sz="1900" dirty="0"/>
              <a:t>a nose-down pitch attitude of </a:t>
            </a:r>
            <a:r>
              <a:rPr lang="en-US" sz="1900" dirty="0" smtClean="0"/>
              <a:t>30°, descending in </a:t>
            </a:r>
            <a:r>
              <a:rPr lang="en-US" sz="1900" dirty="0"/>
              <a:t>excess of 4,700 fpm. </a:t>
            </a:r>
            <a:endParaRPr lang="en-US" sz="1900" dirty="0" smtClean="0"/>
          </a:p>
          <a:p>
            <a:pPr algn="just"/>
            <a:r>
              <a:rPr lang="en-US" sz="1900" dirty="0" smtClean="0"/>
              <a:t>The airspeed </a:t>
            </a:r>
            <a:r>
              <a:rPr lang="en-US" sz="1900" dirty="0"/>
              <a:t>indicator and vertical speed indicator were at their maximum </a:t>
            </a:r>
            <a:r>
              <a:rPr lang="en-US" sz="1900" dirty="0" smtClean="0"/>
              <a:t>limits </a:t>
            </a:r>
            <a:r>
              <a:rPr lang="en-US" sz="1900" dirty="0"/>
              <a:t>and the engine was developing full takeoff power. </a:t>
            </a:r>
            <a:endParaRPr lang="en-US" sz="1900" dirty="0" smtClean="0"/>
          </a:p>
          <a:p>
            <a:pPr algn="just"/>
            <a:r>
              <a:rPr lang="en-US" sz="1900" b="1" dirty="0" smtClean="0"/>
              <a:t>The </a:t>
            </a:r>
            <a:r>
              <a:rPr lang="en-US" sz="1900" b="1" dirty="0"/>
              <a:t>transition from "usual" to "unusual" required but 45 </a:t>
            </a:r>
            <a:r>
              <a:rPr lang="en-US" sz="1900" b="1" dirty="0" smtClean="0"/>
              <a:t>seconds</a:t>
            </a:r>
            <a:endParaRPr lang="en-US" sz="1900" b="1" dirty="0"/>
          </a:p>
        </p:txBody>
      </p:sp>
      <p:sp>
        <p:nvSpPr>
          <p:cNvPr id="4" name="Slide Number Placeholder 3"/>
          <p:cNvSpPr>
            <a:spLocks noGrp="1"/>
          </p:cNvSpPr>
          <p:nvPr>
            <p:ph type="sldNum" sz="quarter" idx="12"/>
          </p:nvPr>
        </p:nvSpPr>
        <p:spPr/>
        <p:txBody>
          <a:bodyPr/>
          <a:lstStyle/>
          <a:p>
            <a:fld id="{A52B1A7E-16D9-45B1-A93B-99876F822A19}" type="slidenum">
              <a:rPr lang="en-US" smtClean="0"/>
              <a:t>4</a:t>
            </a:fld>
            <a:endParaRPr lang="en-US"/>
          </a:p>
        </p:txBody>
      </p:sp>
      <p:pic>
        <p:nvPicPr>
          <p:cNvPr id="7170" name="Picture 2" descr="http://www.angelfire.com/ny2/ynona/map.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1350" y="3352800"/>
            <a:ext cx="1828800" cy="1452591"/>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www.boston.com/news/packages/jfkjr/images/flightmap.gif">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2800" y="1524000"/>
            <a:ext cx="1657350" cy="1392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24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an Unusual Attitude</a:t>
            </a:r>
            <a:endParaRPr lang="en-US" dirty="0"/>
          </a:p>
        </p:txBody>
      </p:sp>
      <p:sp>
        <p:nvSpPr>
          <p:cNvPr id="3" name="Content Placeholder 2"/>
          <p:cNvSpPr>
            <a:spLocks noGrp="1"/>
          </p:cNvSpPr>
          <p:nvPr>
            <p:ph idx="1"/>
          </p:nvPr>
        </p:nvSpPr>
        <p:spPr/>
        <p:txBody>
          <a:bodyPr>
            <a:noAutofit/>
          </a:bodyPr>
          <a:lstStyle/>
          <a:p>
            <a:pPr algn="just"/>
            <a:r>
              <a:rPr lang="en-US" sz="2800" dirty="0" smtClean="0"/>
              <a:t>First rule </a:t>
            </a:r>
            <a:r>
              <a:rPr lang="en-US" sz="2800" dirty="0" smtClean="0"/>
              <a:t>– Believe your instruments</a:t>
            </a:r>
          </a:p>
          <a:p>
            <a:pPr lvl="1" algn="just"/>
            <a:r>
              <a:rPr lang="en-US" sz="2400" dirty="0" smtClean="0"/>
              <a:t>Even </a:t>
            </a:r>
            <a:r>
              <a:rPr lang="en-US" sz="2400" dirty="0" smtClean="0"/>
              <a:t>if your body senses are screaming at </a:t>
            </a:r>
            <a:endParaRPr lang="en-US" sz="2400" dirty="0" smtClean="0"/>
          </a:p>
          <a:p>
            <a:pPr marL="457200" lvl="1" indent="0" algn="just">
              <a:buNone/>
            </a:pPr>
            <a:r>
              <a:rPr lang="en-US" sz="2400" dirty="0" smtClean="0"/>
              <a:t>	you </a:t>
            </a:r>
            <a:r>
              <a:rPr lang="en-US" sz="2400" dirty="0" smtClean="0"/>
              <a:t>that the instruments must be wrong</a:t>
            </a:r>
          </a:p>
          <a:p>
            <a:pPr algn="just"/>
            <a:r>
              <a:rPr lang="en-US" sz="2800" dirty="0" smtClean="0"/>
              <a:t>Promptly </a:t>
            </a:r>
            <a:r>
              <a:rPr lang="en-US" sz="2800" dirty="0" smtClean="0"/>
              <a:t>analyze the situation and take steps to correct your attitude</a:t>
            </a:r>
          </a:p>
          <a:p>
            <a:pPr algn="just"/>
            <a:r>
              <a:rPr lang="en-US" sz="2800" dirty="0" smtClean="0"/>
              <a:t>As </a:t>
            </a:r>
            <a:r>
              <a:rPr lang="en-US" sz="2800" dirty="0"/>
              <a:t>a general rule, </a:t>
            </a:r>
            <a:r>
              <a:rPr lang="en-US" sz="2800" dirty="0" smtClean="0"/>
              <a:t>if an instrument’s </a:t>
            </a:r>
            <a:r>
              <a:rPr lang="en-US" sz="2800" dirty="0"/>
              <a:t>rate of movement or indication </a:t>
            </a:r>
            <a:r>
              <a:rPr lang="en-US" sz="2800" dirty="0" smtClean="0"/>
              <a:t>is not what you would normally expect in the maneuver, </a:t>
            </a:r>
            <a:r>
              <a:rPr lang="en-US" sz="2800" dirty="0" smtClean="0"/>
              <a:t>assume </a:t>
            </a:r>
            <a:r>
              <a:rPr lang="en-US" sz="2800" dirty="0"/>
              <a:t>an unusual attitude and increase the speed of cross-check to confirm the attitude, instrument error, or instrument malfunction</a:t>
            </a:r>
            <a:endParaRPr lang="en-US" sz="2800" dirty="0" smtClean="0"/>
          </a:p>
          <a:p>
            <a:pPr lvl="1" algn="just"/>
            <a:endParaRPr lang="en-US" dirty="0" smtClean="0"/>
          </a:p>
        </p:txBody>
      </p:sp>
      <p:sp>
        <p:nvSpPr>
          <p:cNvPr id="4" name="Slide Number Placeholder 3"/>
          <p:cNvSpPr>
            <a:spLocks noGrp="1"/>
          </p:cNvSpPr>
          <p:nvPr>
            <p:ph type="sldNum" sz="quarter" idx="12"/>
          </p:nvPr>
        </p:nvSpPr>
        <p:spPr/>
        <p:txBody>
          <a:bodyPr/>
          <a:lstStyle/>
          <a:p>
            <a:fld id="{A52B1A7E-16D9-45B1-A93B-99876F822A19}" type="slidenum">
              <a:rPr lang="en-US" smtClean="0"/>
              <a:t>5</a:t>
            </a:fld>
            <a:endParaRPr lang="en-US"/>
          </a:p>
        </p:txBody>
      </p:sp>
      <p:pic>
        <p:nvPicPr>
          <p:cNvPr id="3074" name="Picture 2" descr="http://www.flightlearnings.com/wp-content/uploads/2013/10/7-70.gif">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1595201"/>
            <a:ext cx="1863725" cy="1209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90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a:t>
            </a:r>
            <a:endParaRPr lang="en-US" dirty="0"/>
          </a:p>
        </p:txBody>
      </p:sp>
      <p:sp>
        <p:nvSpPr>
          <p:cNvPr id="3" name="Content Placeholder 2"/>
          <p:cNvSpPr>
            <a:spLocks noGrp="1"/>
          </p:cNvSpPr>
          <p:nvPr>
            <p:ph idx="1"/>
          </p:nvPr>
        </p:nvSpPr>
        <p:spPr/>
        <p:txBody>
          <a:bodyPr/>
          <a:lstStyle/>
          <a:p>
            <a:r>
              <a:rPr lang="en-US" dirty="0"/>
              <a:t>As soon as </a:t>
            </a:r>
            <a:r>
              <a:rPr lang="en-US" dirty="0" smtClean="0"/>
              <a:t>an unusual </a:t>
            </a:r>
            <a:r>
              <a:rPr lang="en-US" dirty="0"/>
              <a:t>attitude is detected, </a:t>
            </a:r>
            <a:r>
              <a:rPr lang="en-US" dirty="0" smtClean="0"/>
              <a:t>use the POH recommended </a:t>
            </a:r>
            <a:r>
              <a:rPr lang="en-US" dirty="0"/>
              <a:t>recovery </a:t>
            </a:r>
            <a:r>
              <a:rPr lang="en-US" dirty="0" smtClean="0"/>
              <a:t>procedures</a:t>
            </a:r>
          </a:p>
          <a:p>
            <a:r>
              <a:rPr lang="en-US" dirty="0" smtClean="0"/>
              <a:t>If </a:t>
            </a:r>
            <a:r>
              <a:rPr lang="en-US" dirty="0"/>
              <a:t>there are no recommended procedures </a:t>
            </a:r>
            <a:r>
              <a:rPr lang="en-US" dirty="0" smtClean="0"/>
              <a:t>in the POH, recovery </a:t>
            </a:r>
            <a:r>
              <a:rPr lang="en-US" dirty="0"/>
              <a:t>should be initiated by reference to the ASI, altimeter, VSI, and turn </a:t>
            </a:r>
            <a:r>
              <a:rPr lang="en-US" dirty="0" smtClean="0"/>
              <a:t>coordinator</a:t>
            </a:r>
          </a:p>
          <a:p>
            <a:pPr lvl="1"/>
            <a:r>
              <a:rPr lang="en-US" dirty="0" smtClean="0"/>
              <a:t>Remember the AI may have tumbled</a:t>
            </a:r>
            <a:endParaRPr lang="en-US" dirty="0"/>
          </a:p>
        </p:txBody>
      </p:sp>
      <p:pic>
        <p:nvPicPr>
          <p:cNvPr id="2050" name="Picture 2" descr="http://i1.ytimg.com/vi/I9eE-tw1e-A/h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648200"/>
            <a:ext cx="2286001" cy="171450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A52B1A7E-16D9-45B1-A93B-99876F822A19}" type="slidenum">
              <a:rPr lang="en-US" smtClean="0"/>
              <a:t>6</a:t>
            </a:fld>
            <a:endParaRPr lang="en-US"/>
          </a:p>
        </p:txBody>
      </p:sp>
      <p:pic>
        <p:nvPicPr>
          <p:cNvPr id="4098" name="Picture 2" descr="http://pdp-technologies.com/Image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8801" y="228600"/>
            <a:ext cx="2032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8196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a:t>
            </a:r>
            <a:endParaRPr lang="en-US" dirty="0"/>
          </a:p>
        </p:txBody>
      </p:sp>
      <p:sp>
        <p:nvSpPr>
          <p:cNvPr id="3" name="Content Placeholder 2"/>
          <p:cNvSpPr>
            <a:spLocks noGrp="1"/>
          </p:cNvSpPr>
          <p:nvPr>
            <p:ph idx="1"/>
          </p:nvPr>
        </p:nvSpPr>
        <p:spPr/>
        <p:txBody>
          <a:bodyPr>
            <a:noAutofit/>
          </a:bodyPr>
          <a:lstStyle/>
          <a:p>
            <a:pPr algn="just"/>
            <a:r>
              <a:rPr lang="en-US" sz="2400" dirty="0" smtClean="0"/>
              <a:t>Initial recovery objective is to regain straight and level flight.  THEN a gradual return to the reference altitude and heading should be made</a:t>
            </a:r>
          </a:p>
          <a:p>
            <a:pPr lvl="1" algn="just"/>
            <a:r>
              <a:rPr lang="en-US" sz="2400" dirty="0" smtClean="0"/>
              <a:t>Do not attempt to return directly to the desired altitude and heading. This may increase disorientation or lead to another unusual attitude</a:t>
            </a:r>
          </a:p>
          <a:p>
            <a:pPr lvl="1" algn="just"/>
            <a:r>
              <a:rPr lang="en-US" sz="2400" dirty="0" smtClean="0"/>
              <a:t>Level </a:t>
            </a:r>
            <a:r>
              <a:rPr lang="en-US" sz="2400" dirty="0"/>
              <a:t>pitch attitude is indicated by the reversal and stabilization of the ASI and altimeter needles</a:t>
            </a:r>
            <a:endParaRPr lang="en-US" sz="2400" dirty="0" smtClean="0"/>
          </a:p>
          <a:p>
            <a:pPr algn="just"/>
            <a:r>
              <a:rPr lang="en-US" sz="2400" dirty="0"/>
              <a:t>Pilots not used to unusual attitude recoveries will most likely panic and pull back on the </a:t>
            </a:r>
            <a:r>
              <a:rPr lang="en-US" sz="2400" dirty="0" smtClean="0"/>
              <a:t>yoke instinctively </a:t>
            </a:r>
          </a:p>
          <a:p>
            <a:pPr lvl="1" algn="just"/>
            <a:r>
              <a:rPr lang="en-US" sz="2000" dirty="0"/>
              <a:t>At bank angles approaching 90 degrees, no amount of pull will produce sufficient vertical lift to keep the aircraft from spiraling </a:t>
            </a:r>
            <a:r>
              <a:rPr lang="en-US" sz="2000" dirty="0" smtClean="0"/>
              <a:t>downward</a:t>
            </a:r>
            <a:endParaRPr lang="en-US" sz="2000" dirty="0"/>
          </a:p>
        </p:txBody>
      </p:sp>
      <p:sp>
        <p:nvSpPr>
          <p:cNvPr id="4" name="Slide Number Placeholder 3"/>
          <p:cNvSpPr>
            <a:spLocks noGrp="1"/>
          </p:cNvSpPr>
          <p:nvPr>
            <p:ph type="sldNum" sz="quarter" idx="12"/>
          </p:nvPr>
        </p:nvSpPr>
        <p:spPr/>
        <p:txBody>
          <a:bodyPr/>
          <a:lstStyle/>
          <a:p>
            <a:fld id="{A52B1A7E-16D9-45B1-A93B-99876F822A19}" type="slidenum">
              <a:rPr lang="en-US" smtClean="0"/>
              <a:t>7</a:t>
            </a:fld>
            <a:endParaRPr lang="en-US"/>
          </a:p>
        </p:txBody>
      </p:sp>
    </p:spTree>
    <p:extLst>
      <p:ext uri="{BB962C8B-B14F-4D97-AF65-F5344CB8AC3E}">
        <p14:creationId xmlns:p14="http://schemas.microsoft.com/office/powerpoint/2010/main" val="3534192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a:t>
            </a:r>
            <a:endParaRPr lang="en-US" dirty="0"/>
          </a:p>
        </p:txBody>
      </p:sp>
      <p:sp>
        <p:nvSpPr>
          <p:cNvPr id="3" name="Content Placeholder 2"/>
          <p:cNvSpPr>
            <a:spLocks noGrp="1"/>
          </p:cNvSpPr>
          <p:nvPr>
            <p:ph idx="1"/>
          </p:nvPr>
        </p:nvSpPr>
        <p:spPr/>
        <p:txBody>
          <a:bodyPr>
            <a:normAutofit lnSpcReduction="10000"/>
          </a:bodyPr>
          <a:lstStyle/>
          <a:p>
            <a:r>
              <a:rPr lang="en-US" dirty="0"/>
              <a:t>Adverse effects from inappropriately pulling back on the yoke: </a:t>
            </a:r>
          </a:p>
          <a:p>
            <a:pPr lvl="1"/>
            <a:r>
              <a:rPr lang="en-US" dirty="0"/>
              <a:t>Induced drag increases with increased lift</a:t>
            </a:r>
          </a:p>
          <a:p>
            <a:pPr lvl="1"/>
            <a:r>
              <a:rPr lang="en-US" dirty="0"/>
              <a:t>Pulling will tighten the spiral dive</a:t>
            </a:r>
          </a:p>
          <a:p>
            <a:pPr lvl="1"/>
            <a:r>
              <a:rPr lang="en-US" dirty="0"/>
              <a:t>Above the maneuvering speed, pulling too hard could result in structural failure of the aircraft</a:t>
            </a:r>
          </a:p>
          <a:p>
            <a:pPr lvl="1"/>
            <a:r>
              <a:rPr lang="en-US" dirty="0"/>
              <a:t>Below maneuvering speed, pulling above the "aerodynamic limit" will cause an accelerated stall</a:t>
            </a:r>
          </a:p>
          <a:p>
            <a:pPr lvl="1"/>
            <a:r>
              <a:rPr lang="en-US" dirty="0"/>
              <a:t>At bank angles over 90 degrees, any lift on the wings will literally pull the nose to the </a:t>
            </a:r>
            <a:r>
              <a:rPr lang="en-US" dirty="0" smtClean="0"/>
              <a:t>ground</a:t>
            </a:r>
            <a:endParaRPr lang="en-US" dirty="0"/>
          </a:p>
        </p:txBody>
      </p:sp>
      <p:sp>
        <p:nvSpPr>
          <p:cNvPr id="4" name="Slide Number Placeholder 3"/>
          <p:cNvSpPr>
            <a:spLocks noGrp="1"/>
          </p:cNvSpPr>
          <p:nvPr>
            <p:ph type="sldNum" sz="quarter" idx="12"/>
          </p:nvPr>
        </p:nvSpPr>
        <p:spPr/>
        <p:txBody>
          <a:bodyPr/>
          <a:lstStyle/>
          <a:p>
            <a:fld id="{A52B1A7E-16D9-45B1-A93B-99876F822A19}" type="slidenum">
              <a:rPr lang="en-US" smtClean="0"/>
              <a:t>8</a:t>
            </a:fld>
            <a:endParaRPr lang="en-US"/>
          </a:p>
        </p:txBody>
      </p:sp>
    </p:spTree>
    <p:extLst>
      <p:ext uri="{BB962C8B-B14F-4D97-AF65-F5344CB8AC3E}">
        <p14:creationId xmlns:p14="http://schemas.microsoft.com/office/powerpoint/2010/main" val="3794651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Recognizing an Unusual </a:t>
            </a:r>
            <a:r>
              <a:rPr lang="en-US" dirty="0" smtClean="0"/>
              <a:t/>
            </a:r>
            <a:br>
              <a:rPr lang="en-US" dirty="0" smtClean="0"/>
            </a:br>
            <a:r>
              <a:rPr lang="en-US" dirty="0" smtClean="0"/>
              <a:t>Nose High  </a:t>
            </a:r>
            <a:r>
              <a:rPr lang="en-US" dirty="0"/>
              <a:t>Attitude</a:t>
            </a:r>
          </a:p>
        </p:txBody>
      </p:sp>
      <p:sp>
        <p:nvSpPr>
          <p:cNvPr id="3" name="Content Placeholder 2"/>
          <p:cNvSpPr>
            <a:spLocks noGrp="1"/>
          </p:cNvSpPr>
          <p:nvPr>
            <p:ph idx="1"/>
          </p:nvPr>
        </p:nvSpPr>
        <p:spPr/>
        <p:txBody>
          <a:bodyPr>
            <a:normAutofit/>
          </a:bodyPr>
          <a:lstStyle/>
          <a:p>
            <a:pPr algn="just"/>
            <a:r>
              <a:rPr lang="en-US" dirty="0" smtClean="0"/>
              <a:t>Look </a:t>
            </a:r>
            <a:r>
              <a:rPr lang="en-US" dirty="0"/>
              <a:t>at and analyze your flight instruments</a:t>
            </a:r>
          </a:p>
          <a:p>
            <a:pPr lvl="1" algn="just"/>
            <a:r>
              <a:rPr lang="en-US" dirty="0"/>
              <a:t>Airspeed is dropping</a:t>
            </a:r>
          </a:p>
          <a:p>
            <a:pPr lvl="1" algn="just"/>
            <a:r>
              <a:rPr lang="en-US" dirty="0"/>
              <a:t>Altitude is increasing</a:t>
            </a:r>
          </a:p>
          <a:p>
            <a:pPr lvl="1" algn="just"/>
            <a:r>
              <a:rPr lang="en-US" dirty="0"/>
              <a:t>VSI is positive</a:t>
            </a:r>
          </a:p>
          <a:p>
            <a:pPr lvl="1" algn="just"/>
            <a:r>
              <a:rPr lang="en-US" dirty="0"/>
              <a:t>Attitude indicator is showing a climb and possibly banking</a:t>
            </a:r>
          </a:p>
          <a:p>
            <a:pPr lvl="1" algn="just"/>
            <a:r>
              <a:rPr lang="en-US" dirty="0"/>
              <a:t>Turn Coordinator - Greater </a:t>
            </a:r>
            <a:r>
              <a:rPr lang="en-US" dirty="0" smtClean="0"/>
              <a:t>than</a:t>
            </a:r>
          </a:p>
          <a:p>
            <a:pPr marL="457200" lvl="1" indent="0" algn="just">
              <a:spcBef>
                <a:spcPts val="0"/>
              </a:spcBef>
              <a:buNone/>
            </a:pPr>
            <a:r>
              <a:rPr lang="en-US" dirty="0" smtClean="0"/>
              <a:t>standard </a:t>
            </a:r>
            <a:r>
              <a:rPr lang="en-US" dirty="0"/>
              <a:t>rate turn (Full Deflection</a:t>
            </a:r>
            <a:r>
              <a:rPr lang="en-US" dirty="0" smtClean="0"/>
              <a:t>)</a:t>
            </a:r>
            <a:endParaRPr lang="en-US" dirty="0"/>
          </a:p>
        </p:txBody>
      </p:sp>
      <p:pic>
        <p:nvPicPr>
          <p:cNvPr id="1026" name="Picture 2" descr="http://www.faatest.com/books/ifrh/5-6_files/5-4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4343399"/>
            <a:ext cx="2438400" cy="2397857"/>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4191000" y="2514600"/>
            <a:ext cx="2362200" cy="2743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191000" y="2971800"/>
            <a:ext cx="3962400" cy="2286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200400" y="3429000"/>
            <a:ext cx="5181600" cy="2743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438400" y="4343399"/>
            <a:ext cx="5105400" cy="1066801"/>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943600" y="5410200"/>
            <a:ext cx="609600" cy="7620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fld id="{A52B1A7E-16D9-45B1-A93B-99876F822A19}" type="slidenum">
              <a:rPr lang="en-US" smtClean="0"/>
              <a:t>9</a:t>
            </a:fld>
            <a:endParaRPr lang="en-US"/>
          </a:p>
        </p:txBody>
      </p:sp>
    </p:spTree>
    <p:extLst>
      <p:ext uri="{BB962C8B-B14F-4D97-AF65-F5344CB8AC3E}">
        <p14:creationId xmlns:p14="http://schemas.microsoft.com/office/powerpoint/2010/main" val="2496959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1176</Words>
  <Application>Microsoft Office PowerPoint</Application>
  <PresentationFormat>On-screen Show (4:3)</PresentationFormat>
  <Paragraphs>140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Causes of Unusual Flight Attitudes</vt:lpstr>
      <vt:lpstr>Graveyard Spiral IMC Loss of Control</vt:lpstr>
      <vt:lpstr>Kennedy Crash</vt:lpstr>
      <vt:lpstr>Recognizing an Unusual Attitude</vt:lpstr>
      <vt:lpstr>Recovery</vt:lpstr>
      <vt:lpstr>Recovery</vt:lpstr>
      <vt:lpstr>Recovery</vt:lpstr>
      <vt:lpstr>Recognizing an Unusual  Nose High  Attitude</vt:lpstr>
      <vt:lpstr>Recovery Nose High  Attitude</vt:lpstr>
      <vt:lpstr>Recognizing an Unusual  Nose Low  Attitude</vt:lpstr>
      <vt:lpstr>Recovery Nose Low  Attitude</vt:lpstr>
      <vt:lpstr>Pitch</vt:lpstr>
      <vt:lpstr>Steep Bank Roll Recovery</vt:lpstr>
      <vt:lpstr>Spiral Dive</vt:lpstr>
      <vt:lpstr>Partial Panel</vt:lpstr>
      <vt:lpstr>Common Errors</vt:lpstr>
      <vt:lpstr>PowerPoint Presentation</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Wolin, Robert</cp:lastModifiedBy>
  <cp:revision>52</cp:revision>
  <dcterms:created xsi:type="dcterms:W3CDTF">2013-11-04T04:56:47Z</dcterms:created>
  <dcterms:modified xsi:type="dcterms:W3CDTF">2015-07-14T15:55:15Z</dcterms:modified>
</cp:coreProperties>
</file>