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5" r:id="rId3"/>
    <p:sldId id="257" r:id="rId4"/>
    <p:sldId id="258" r:id="rId5"/>
    <p:sldId id="267" r:id="rId6"/>
    <p:sldId id="259" r:id="rId7"/>
    <p:sldId id="261" r:id="rId8"/>
    <p:sldId id="268" r:id="rId9"/>
    <p:sldId id="260"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D7D7E1-90FF-4002-884F-E9D398ACDC41}" type="datetimeFigureOut">
              <a:rPr lang="en-US" smtClean="0"/>
              <a:t>3/14/2015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A7E077-ABE6-4CF8-A699-F3DC2322EF34}" type="slidenum">
              <a:rPr lang="en-US" smtClean="0"/>
              <a:t>‹#›</a:t>
            </a:fld>
            <a:endParaRPr lang="en-US"/>
          </a:p>
        </p:txBody>
      </p:sp>
    </p:spTree>
    <p:extLst>
      <p:ext uri="{BB962C8B-B14F-4D97-AF65-F5344CB8AC3E}">
        <p14:creationId xmlns:p14="http://schemas.microsoft.com/office/powerpoint/2010/main" val="5572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7E077-ABE6-4CF8-A699-F3DC2322EF34}" type="slidenum">
              <a:rPr lang="en-US" smtClean="0"/>
              <a:t>3</a:t>
            </a:fld>
            <a:endParaRPr lang="en-US"/>
          </a:p>
        </p:txBody>
      </p:sp>
    </p:spTree>
    <p:extLst>
      <p:ext uri="{BB962C8B-B14F-4D97-AF65-F5344CB8AC3E}">
        <p14:creationId xmlns:p14="http://schemas.microsoft.com/office/powerpoint/2010/main" val="1558953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7E077-ABE6-4CF8-A699-F3DC2322EF34}" type="slidenum">
              <a:rPr lang="en-US" smtClean="0"/>
              <a:t>6</a:t>
            </a:fld>
            <a:endParaRPr lang="en-US"/>
          </a:p>
        </p:txBody>
      </p:sp>
    </p:spTree>
    <p:extLst>
      <p:ext uri="{BB962C8B-B14F-4D97-AF65-F5344CB8AC3E}">
        <p14:creationId xmlns:p14="http://schemas.microsoft.com/office/powerpoint/2010/main" val="2579285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7E077-ABE6-4CF8-A699-F3DC2322EF34}" type="slidenum">
              <a:rPr lang="en-US" smtClean="0"/>
              <a:t>7</a:t>
            </a:fld>
            <a:endParaRPr lang="en-US"/>
          </a:p>
        </p:txBody>
      </p:sp>
    </p:spTree>
    <p:extLst>
      <p:ext uri="{BB962C8B-B14F-4D97-AF65-F5344CB8AC3E}">
        <p14:creationId xmlns:p14="http://schemas.microsoft.com/office/powerpoint/2010/main" val="531159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F1319E-6FB9-4674-981B-0371023331C8}" type="slidenum">
              <a:rPr lang="en-US" smtClean="0"/>
              <a:t>11</a:t>
            </a:fld>
            <a:endParaRPr lang="en-US"/>
          </a:p>
        </p:txBody>
      </p:sp>
    </p:spTree>
    <p:extLst>
      <p:ext uri="{BB962C8B-B14F-4D97-AF65-F5344CB8AC3E}">
        <p14:creationId xmlns:p14="http://schemas.microsoft.com/office/powerpoint/2010/main" val="200600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08F471-579B-4138-AFE9-BD31A3AA6DB2}" type="datetime1">
              <a:rPr lang="en-US" smtClean="0"/>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56711-53BF-4163-A3B3-0AFE751B70AC}" type="slidenum">
              <a:rPr lang="en-US" smtClean="0"/>
              <a:t>‹#›</a:t>
            </a:fld>
            <a:endParaRPr lang="en-US"/>
          </a:p>
        </p:txBody>
      </p:sp>
    </p:spTree>
    <p:extLst>
      <p:ext uri="{BB962C8B-B14F-4D97-AF65-F5344CB8AC3E}">
        <p14:creationId xmlns:p14="http://schemas.microsoft.com/office/powerpoint/2010/main" val="4129251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38C1E-444B-4F25-879F-773CCF5A7A49}" type="datetime1">
              <a:rPr lang="en-US" smtClean="0"/>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56711-53BF-4163-A3B3-0AFE751B70AC}" type="slidenum">
              <a:rPr lang="en-US" smtClean="0"/>
              <a:t>‹#›</a:t>
            </a:fld>
            <a:endParaRPr lang="en-US"/>
          </a:p>
        </p:txBody>
      </p:sp>
    </p:spTree>
    <p:extLst>
      <p:ext uri="{BB962C8B-B14F-4D97-AF65-F5344CB8AC3E}">
        <p14:creationId xmlns:p14="http://schemas.microsoft.com/office/powerpoint/2010/main" val="4257802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466073-89C0-414A-88CB-F606826FF690}" type="datetime1">
              <a:rPr lang="en-US" smtClean="0"/>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56711-53BF-4163-A3B3-0AFE751B70AC}" type="slidenum">
              <a:rPr lang="en-US" smtClean="0"/>
              <a:t>‹#›</a:t>
            </a:fld>
            <a:endParaRPr lang="en-US"/>
          </a:p>
        </p:txBody>
      </p:sp>
    </p:spTree>
    <p:extLst>
      <p:ext uri="{BB962C8B-B14F-4D97-AF65-F5344CB8AC3E}">
        <p14:creationId xmlns:p14="http://schemas.microsoft.com/office/powerpoint/2010/main" val="3574339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3E9B0A-6063-4EE9-9921-09665DC3F85E}" type="datetime1">
              <a:rPr lang="en-US" smtClean="0"/>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56711-53BF-4163-A3B3-0AFE751B70AC}" type="slidenum">
              <a:rPr lang="en-US" smtClean="0"/>
              <a:t>‹#›</a:t>
            </a:fld>
            <a:endParaRPr lang="en-US"/>
          </a:p>
        </p:txBody>
      </p:sp>
    </p:spTree>
    <p:extLst>
      <p:ext uri="{BB962C8B-B14F-4D97-AF65-F5344CB8AC3E}">
        <p14:creationId xmlns:p14="http://schemas.microsoft.com/office/powerpoint/2010/main" val="4147953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5AEA30-6A4C-4A35-A50C-CEB54B01C5B9}" type="datetime1">
              <a:rPr lang="en-US" smtClean="0"/>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56711-53BF-4163-A3B3-0AFE751B70AC}" type="slidenum">
              <a:rPr lang="en-US" smtClean="0"/>
              <a:t>‹#›</a:t>
            </a:fld>
            <a:endParaRPr lang="en-US"/>
          </a:p>
        </p:txBody>
      </p:sp>
    </p:spTree>
    <p:extLst>
      <p:ext uri="{BB962C8B-B14F-4D97-AF65-F5344CB8AC3E}">
        <p14:creationId xmlns:p14="http://schemas.microsoft.com/office/powerpoint/2010/main" val="3115345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576633-25BF-42F9-9B56-9327FD63D862}" type="datetime1">
              <a:rPr lang="en-US" smtClean="0"/>
              <a:t>3/14/2015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56711-53BF-4163-A3B3-0AFE751B70AC}" type="slidenum">
              <a:rPr lang="en-US" smtClean="0"/>
              <a:t>‹#›</a:t>
            </a:fld>
            <a:endParaRPr lang="en-US"/>
          </a:p>
        </p:txBody>
      </p:sp>
    </p:spTree>
    <p:extLst>
      <p:ext uri="{BB962C8B-B14F-4D97-AF65-F5344CB8AC3E}">
        <p14:creationId xmlns:p14="http://schemas.microsoft.com/office/powerpoint/2010/main" val="1357323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3C9CCD-5177-4F25-8369-40151E1EF26E}" type="datetime1">
              <a:rPr lang="en-US" smtClean="0"/>
              <a:t>3/14/2015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856711-53BF-4163-A3B3-0AFE751B70AC}" type="slidenum">
              <a:rPr lang="en-US" smtClean="0"/>
              <a:t>‹#›</a:t>
            </a:fld>
            <a:endParaRPr lang="en-US"/>
          </a:p>
        </p:txBody>
      </p:sp>
    </p:spTree>
    <p:extLst>
      <p:ext uri="{BB962C8B-B14F-4D97-AF65-F5344CB8AC3E}">
        <p14:creationId xmlns:p14="http://schemas.microsoft.com/office/powerpoint/2010/main" val="3423175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F5EA44-C40E-4741-9A4D-E35B483FD55F}" type="datetime1">
              <a:rPr lang="en-US" smtClean="0"/>
              <a:t>3/14/2015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856711-53BF-4163-A3B3-0AFE751B70AC}" type="slidenum">
              <a:rPr lang="en-US" smtClean="0"/>
              <a:t>‹#›</a:t>
            </a:fld>
            <a:endParaRPr lang="en-US"/>
          </a:p>
        </p:txBody>
      </p:sp>
    </p:spTree>
    <p:extLst>
      <p:ext uri="{BB962C8B-B14F-4D97-AF65-F5344CB8AC3E}">
        <p14:creationId xmlns:p14="http://schemas.microsoft.com/office/powerpoint/2010/main" val="199776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61EFD-B0C0-429C-9AF3-9C307CE54355}" type="datetime1">
              <a:rPr lang="en-US" smtClean="0"/>
              <a:t>3/14/2015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856711-53BF-4163-A3B3-0AFE751B70AC}" type="slidenum">
              <a:rPr lang="en-US" smtClean="0"/>
              <a:t>‹#›</a:t>
            </a:fld>
            <a:endParaRPr lang="en-US"/>
          </a:p>
        </p:txBody>
      </p:sp>
    </p:spTree>
    <p:extLst>
      <p:ext uri="{BB962C8B-B14F-4D97-AF65-F5344CB8AC3E}">
        <p14:creationId xmlns:p14="http://schemas.microsoft.com/office/powerpoint/2010/main" val="2168346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089495-29C0-4981-98E9-2BF1CE505E4B}" type="datetime1">
              <a:rPr lang="en-US" smtClean="0"/>
              <a:t>3/14/2015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56711-53BF-4163-A3B3-0AFE751B70AC}" type="slidenum">
              <a:rPr lang="en-US" smtClean="0"/>
              <a:t>‹#›</a:t>
            </a:fld>
            <a:endParaRPr lang="en-US"/>
          </a:p>
        </p:txBody>
      </p:sp>
    </p:spTree>
    <p:extLst>
      <p:ext uri="{BB962C8B-B14F-4D97-AF65-F5344CB8AC3E}">
        <p14:creationId xmlns:p14="http://schemas.microsoft.com/office/powerpoint/2010/main" val="314630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5DA534-8B57-4616-B4E5-205E473AB127}" type="datetime1">
              <a:rPr lang="en-US" smtClean="0"/>
              <a:t>3/14/2015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56711-53BF-4163-A3B3-0AFE751B70AC}" type="slidenum">
              <a:rPr lang="en-US" smtClean="0"/>
              <a:t>‹#›</a:t>
            </a:fld>
            <a:endParaRPr lang="en-US"/>
          </a:p>
        </p:txBody>
      </p:sp>
    </p:spTree>
    <p:extLst>
      <p:ext uri="{BB962C8B-B14F-4D97-AF65-F5344CB8AC3E}">
        <p14:creationId xmlns:p14="http://schemas.microsoft.com/office/powerpoint/2010/main" val="3919788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CADBF3-2456-4001-AED8-46B6A08C705A}" type="datetime1">
              <a:rPr lang="en-US" smtClean="0"/>
              <a:t>3/14/2015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56711-53BF-4163-A3B3-0AFE751B70AC}" type="slidenum">
              <a:rPr lang="en-US" smtClean="0"/>
              <a:t>‹#›</a:t>
            </a:fld>
            <a:endParaRPr lang="en-US"/>
          </a:p>
        </p:txBody>
      </p:sp>
    </p:spTree>
    <p:extLst>
      <p:ext uri="{BB962C8B-B14F-4D97-AF65-F5344CB8AC3E}">
        <p14:creationId xmlns:p14="http://schemas.microsoft.com/office/powerpoint/2010/main" val="2327029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a:t>
            </a:r>
            <a:r>
              <a:rPr lang="en-US" dirty="0" smtClean="0"/>
              <a:t>ower </a:t>
            </a:r>
            <a:r>
              <a:rPr lang="en-US" dirty="0" err="1" smtClean="0"/>
              <a:t>Enroute</a:t>
            </a:r>
            <a:r>
              <a:rPr lang="en-US" dirty="0" smtClean="0"/>
              <a:t> Control Procedures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9182" y="3429000"/>
            <a:ext cx="2391918"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4" descr="data:image/jpeg;base64,/9j/4AAQSkZJRgABAQAAAQABAAD/2wCEAAkGBhQSERUSEhQUFBQVFBUUFRQUFBQUFRUVFBcVFBUUFRYXHCYeFxkkGRQUHy8gJCcpLCwsFR4xNTAqNSYrLCkBCQoKDgwOGg8PGikcHCQsKSkpLCkpKSkpKSkpKSkpLCkpKSksLCksKSkpKSkpKSwsLSksLCwpLCwpLCksLCwsKf/AABEIAQoAvQMBIgACEQEDEQH/xAAbAAABBQEBAAAAAAAAAAAAAAADAQIEBQYAB//EAEUQAAEDAgIFCAYIBAYCAwAAAAEAAhEDIRIxBAVBUWEGInGBkaGxwRMyM0Jy8BQjUmKCstHhBySi8RU0Q1NzwoPSRGOS/8QAGQEAAwEBAQAAAAAAAAAAAAAAAAECAwQF/8QAJhEBAAIBBAICAwADAQAAAAAAAAERAgMSITEEMhMiQVGBM0JhI//aAAwDAQACEQMRAD8A3GiVC2xCSrphMwJI2IzK0xEKdQ1e3PevVmYjtw0pKOjl5OKR0KRX0Xm8w3Gw7VbnQw1RdK0cEWMHejdYpS08XR83VnR0WyhHRHB+yM53ngpga4XmyqSg7StVtcwgAYoseKqTopZlJgwR0q5OkWzuowq3uQlEzAkzRwYhzYO5PqE5d6mMqA5KNpWjO2WCLMJnHJPNNkKsrl4eIuB2IlHSy8x2qtqbQNaaKP8ATN5ylA0OthMHMbCtD/hjTzpuqTW+jNaYHz0LXHKJ+qcorlNo60bmTwUTT9Yj3VUuJCYbrSNKLtE5SLU0xx2qRS1gQLnJRBRum1GEGFc4xPCblb09cmMlHr6QXbRZVwcuDlPxxHR7hKpkXKHSpF3kmlWWhtJaMgBdVl9YKOZDGhEZXPR5qM4A55hWdfTmtaWtzVUyNqnG55lU02tOkGdSstH0oRMqtJ3qO/S8PQuTbba6X9TSlFqElQdH0kuNuClCuQp20LtXVS9pkgmMoPirFukAiyi1a5Juh0KDi4kGyuuCSfQnMhI5rRG9TKNG2ZQKuj3xZ7lFqN0So0XOZUqpWxCAoRYDmLpjaker0cE6skGtRfjIsRv4FRXEh0DerLTXHDchsXPVmq3RNHxESTintHBaY/8AUym09JItmmtIeZcJjIKbTa0Awbix78+xVWsHFhlsC2e+JMJRzPAnhI0ukHsIDQDvyWdrUcJI3KW7WTslEc+8rp08ZxZ5TbqVbCkdW4JqRwWlIs0psJ8LiFRGtCMyuRtQ4T2NUycCOoSJ7U6joOLaiUmky3ZElTNGBw2sNyyyymFxFrZ9Ig5yNyj19DOcqZpLzn4KGajjaI4rHG2klo1Q3bdTWPtmolOnfJGwjODfZdKRBdJbaxum6GTF7FELMIuIHG6X6Q2EvwEhlchDq6egsaerdtWS5dadXoej9G8sa8OBLQMUtIsHRIs7ZBsoyrGLk4uV/puv6VL2z2sH3jB6hmeoLN6d/EVokUKZedj6ksb1N9Y9eFYSvWuXuNzm5xJJ6XG5USrrID1QT/SO+/csJ1ZnppGFdr/TeUWkVntNSqYxDms5jYnhc9ZKstC5TV6WTw8fZqDF/VZ3esTo+lOdUaCYGIWFu/NXlag9m2RxEz1iD2rOYzvs/rTYM/iA2AK1MtJMA0zjEneDBCONd06phr53NNnXBGTo3hYVuknItP4ecPI7dyeKrXWkHgc+w3WmOrnh3BThjl1LbFiTCq3k41xDrmABmSQJJyB6FdNZf5C9PT1N+O5y5Y1NI2FJCkPpphatLTQJCSEWEmFMqDhPY6DIS4UrUjOZWMqV9MLbDrFu5QgERtSP3UTjEqiWvpb5sn1MG4KudVGUkJvp7QL8Vz7Gm5IJwk2t4KRTrhV4eMibRfNHAaRYiyJgWmseCd6V+iA3OahscRAgnozRn1nC0FRMKsNrcJ61nv4maN6TQsTTBp1Gu2eq6WO73N7Fe6RlIVbrXR/SaPVp5l9NwtviW/1QjLG4KJqXiJN527zc9qS235snVW849vbddTpFx5oJNrATvXPxC6mRdFaMbYG0TPSto1sCInesroOqn4mkwBiGUuNzHu2F4sVes0xw2A9oPYb9yxyyiZVsmk3QNCYahkWwZEZSR+hT9L1NTcDhHVs7Ch6FrEBzi6WkhouDsL58QpmlacMDiIJgxEZkGPFVGUomORuQVOWVoyD2t6oxf9lf6VoJnMqDyIYKdB7iPXrPjoZFMHrwlX79ILoltgc9nSu/C8YRlUqL0RmIMpPRq7qObHz4qPWLc4lbRnP6RtVb6d0whS6hbNk00+xaWlHLUg6EdwtZBKAb3JIlOhdCYXTqRmQZ6UVjxl5QpvomkRbqUd+i/wB1z7r7XRW0m2AHdKJT0eNoI6FGYS3PtiyedI2X8EpiTtO9Ig19ItkmAYhuQn0SJgqYxg5kN7y43NuCp2ae5/qOIgkYaYxuBBIhz3cxptke1W1ClJvv2ryfXXK6tSqVaLAaYFWpia50w4vOIACBE7DKnV1Y0uzwwnM92qmGo+QbPcCDzy2HHMNsOkyLIlKpTxxTh5a1xwNiofdMw0hgPN3g3WR0jWVSqQxzi6TZuTeposOxbDkhqp1OoCYgjrcSJJO4DIDpXk5ZTLuiKV2k8pyDAZEHKpi2fdbhA7SlPKYFsejANsnEtib81wnL7y1eseTzKkmAs9pnIzPDboWVroSlp9B1m1AODwafjLO9SRoZMEDE37Qu3MRzmS3sWDo6LVxBuckC43qwbo9akZAcDvYSD3LSMpiUzjEvTqFUsojDMWjC5tRkucJmecLu2K3ZWjavLNSa1rNfTpAWL2gB1MHNw2gTnfNepigZiD0L2fH1o1Yninn6unOEkqVS75hc5vDPcZS1KUbCEwsK6WRtRo3JmIp5SQmkNdCfCTCmDIXQn4UmFBr0PRWVick9mjj5KR9DcVz8NOTalS4xeEo4cCoxnIm/QuphwRXAs9zs4lIa1ucl+k3uE1hE2BlFCzC3cCvJv4nalczTA9rbV2h3DE2Gv/6n8S9la/gshy+Zi9EDGbyP6FzeRF4NdLjJ5VqnVmHSac54Se5y3uqm/WN6/ArOtp/zjQAbUpO4TiAk8StLqz2g6/ArzcodkLgtTHssehFKdhWS3nmrqQ9LT2nE3hfZfdK2VXVrDsCZV1HQp/WepgIdOIxYyJmVLoaZTfOB7XEZgESOkZjrCczYgLQNXNZUa4D3h4rTMde9lTMFx0jxVk9gK9LwuYlx+T3B2kmVDcEUNSOYvSiKck8gwkhGgJkKkhwuwomFdhQA4SYUSEkINZNrFGGkwo0JwCmoESlCs0ptQDeoxalxFLae494TqLzsQw/elxDYnQsV1UlZvlcDipzuf/1V76QrP8p3kvZOxp8f2XN5MVpy10ZvJlBUjSS2M6bb7sOI+autWe0HQfAqi/8Amf8Aj8le6s9oOg+C8nLp3YrWvpLGRic1oJiXODRO6Tt/RdW0xrWh0zJhobzi87GtAzKj61B9HIJEG8Oc22RnC1xIythOSo6VVskSwEgh3P0VhI2h72tp1Q3fDCTELFomV9Ic9wJzkhgYQ6HDNtKbOqD3qp5rLwh0a72kOGNzRudpTqZG4Pc2qC3ZiGAGJSOGcxGETiGEYPdxtF2Uvs0Rzn7VJZqUv57oa7YX02uqHi4ggs4MYQGjigLejUDgHAyDBBVu8yVSaJSLWgOMkTfn9Xruce0lXAcvT8H/AG/jj8n8OLR1phanykevScdkcBCFCfC6EyNCWV0LkGYWpIRUmFATEkJ8JIQk0hJCJC6EwHC6E+F2FBhws/yk9dvw+ZWkhZvlL7RvwDxcuXyv8bbQ92Up0idKe60NY0cSXDuAjvV5qz2g6D4Kko1T9Ke3ZgB6wGgeJV5qz2nUV5OfTvxW7mSINwqWtodRrg0OJFsBdXfc7oqsqMxdk7OF3CR1MGxAINiDcEdCwaIug6ug4ni4JIbOLC45vc736h+1syEbZ73CFhmaxqscQ2q8NDiIJDgBOQxgwtk2lG0k7yZ/t1JzFEeFcNYI6gqhW1M80dA8F3+FczLm8nqDC1dgT4Sr1Jtw8B+iSejRVxKVydQAWpMKMQmlqpIaSETCuwoNLwrsKJhXYUrSHhXYUUMXFqLMKF0ImFdhRYCwrL8pvaj4B4uWtwrJcp/b/gb5rm8qf/Nvoe7J6Of5ypwYPBi0GrPadRVJoVD6+s8nItYBsjCxxPEyrvVntOory84p3Yyt0oXYVwWDR5/Wdz3fEfErfArA6UPrH/E7xK3zcleRQcCregOa3oHgqdXOijmN6F2+DP2lzeV6wdC6E+F2Feo4A4SQiQuhMBwmkIpCSEAOEkIhCTCkE6EkI2FJhWVmFhXYUUNXYUWKCwrsKLhSYU7FBYVj+U5+vPwt8FtYWJ5T/wCYd0N/KFzeTP0b6EfZltCqH6TVEmM42TzBPYFfar9p1HyVBoH+ZrfO0LQaqH1n4T5Lzs3biuCuC4rgsWjz/TfaP+N/iVvqZsOgeCwWn+0qfG/xK3dA81vwt8AryTAiutB9m3o8yqVXerh9W3r8Surw/f8AjDyfUWF0IuBJhXq28+goXEIuFJhRYCwppajQkwp2AYXYUXCuwos0xcSlXQsDJC6E/CkhFg2F0JVyAaQsNym/zD/w/kat1CwnKQ/zFTpb+Vqw8j1b6Hszur6Ax1n3xGqW8A0BpAjpJurjVXtPwnyWf1bVPp67Z5ocTGySYJ7gtBqv1/wnyXBnLsxXJKSVy5YtGB1ifranxv8AzFbnRTzGfA38oWG1l7ap8b/zFbfQvZs+Bv5QqkoHV7qo/VDpPiqIFXmqPZ/iPkunxPdh5HomwkhLC4heo4DSkhLCSEyJCQpySEwRclISQgJkLoTkqwszIXQnJYRZmQuhOhcQixRkLz/lGf5mr8Q/K1ehLzvlCf5mr8fkFh5HUN9D2ZfVR/mK/T/2K0WqvX/CfJUeqtFg1akmXVqjYtADDbrurzVPr/hPkuLN2YrhKkC5YrYPWntqn/I/8xW01f7Kn8DPyhYzWp+vqf8AI7xK2WrPY0/+Nv5QqnooSle6m9mfiPgFQq91GeYfi8gt/Gn7sdf0WEJCE5cvUt55hCSE8pEWDYSQnJsos6dhXOZCRxR2UJEkrPLOl44WKuUHTNZhlN1SCcLC7L7heJ6gjfSxhxGwiTY25uPwCVltSFyA3S2kTNoJkXFm4j3JaelNIBBs4NIsRZwLh3AosUMmGoEw6Q3fx7g7wMpHFpOfeN4HiQOtLcqMRSvOdf8A+Yq/8jl6Caw+0D19P6HsXnOvK49PVJIHPeTfcVhrzcQ10YqZZ/VVY46zT6rXuI6XOJPkr3VTufwwmTwsszodctdWgSMc9pM9WxT9XNNR3PJAIBwgGdmZMAdMrgzzm3Vi2UriVF0UNGTY+9LXT157FJlJbC629vU+N3itjql31FP4G+Cx2ufb1fjPetFqao59BgEtgRMWMZAcE5koXQVhomsm0aTnOmMQsLzb9AexVdMEC5k74iepUXLGqRRzcIM2aC1x5oDCTkTJI+Eq9LKsrRqReLR6y5cNZSbUAbeCWlwkNLg3E2Yx3DxbdKutTa8ZpNP0jDYkibxwz2xC8A0nT3PdiqOkxhaRlGYEbLlavkLyu9A4tquc6kRYA2a6QZjZK6cPI+3PTly0+HsQfKTGs1q3l1Qq1MEhoJhpJ4AgOEc05iJ2K+raYxoxOc1rZw4nEATe0m2wrqjO+mW0YuXFD9MIxSIzmbRvlV2mco6FMNJqNdiMAMIcd2w8U7Olk9d6chQ6etabnupte0vaASAftZdP7hHLlE1JxcPHtI5YVa/1RbSDSZOCmAYawjDI2Rn0dKF/jz/o/oSRhPOJjnm1gXG8GclW6DooY6cTDDXkkYsUYYjOBcjYmVtBeATLSL3xbh4wuCdSZ/Lo2rnVXK6pQY6mWse0tcBixSwuGG0HuUnS/wCIFQthgFOA0AtLpGFpZmTG0nJYk1jvSseeIVfJlXZbWqr8vNIIjGW2jml95AaczuCZrDl3XqxLi0tcXWe+CZxCxcZgiVlnPvdIXJfJl+1bW90X+IdUUsLgXP8Atl74jC8XaCL87NM06salN9Ql0ua5xuc3YCczxWJwuA27+5bAn+X/APEPCkic5y7k8caB1VTDnVPWBxxnnFQKw1e04jznGx90EThE3PCcv2Vfq9/OqZwH7QJP1gJ6rq41VOImPcIF4sGjgspawt30jNnOjnT6v/3fdTnUzfnO2/Y3u+6lc7ObetbPbXSk+PmVKmH1xIr1Ln2nCbhh3LVao0UmlT+sd6rbDCB/p7QJ71l9cO+uq5+v2c1hWu1KfqaXwN7g39FUpjsdlA2GM5DY3dS4LIcuKr2mnDiZbUByH2Tsz9ZbSnmOrwpLEcuW4zTbIBAJE5HE2nt2RHekJ6ZRvOb1fujUmwM8tij05w8bx0bUei3m8Z+SmyPc8zIzuey6OdYvdha5ziGiACZAEzAG6ZQMR6pg5ZkOCSpALQCJMnfsMX6kRlMHtWbdcVDT9GatTDYYS6W7xb9FBDyHWO3560Ku4XwTF5nfFojYotCoZEz3p7pnuS2rnR9Zvo1WvY7nNmJg5gxZTqnL3SrRUjP3WbTO0KmdQmCRnbM7im/QW8eoox1Zgpxie06oWmec73vd6EmIRBcbYo5vEAdynnUH3zt2cVz+TrtlQdYO0zuRGWn+1Ur6zm4XX2OiW9W5PcW3uNvuD7PQpdTk66D9YMjsO0yp7tQ0otimDcu4AZAb5ROeBxipXAZcwi+bBHu/dTaOhjfRN/eD98f7auDqNhykZ+847RHh3rm6hbvOf3pzJ2HqS+TA6VVLVu99AiLAucI5pO1o/urmvApOGKnZsc2ow5GmLJjeTzIuTuzduI3ptXkywgwXDrO8Hb0FL5MPwIhJ1dqwio9xwkl3Nwuaf9RvkVY6K7B60jmRkT7g3KndybZvees7wfKEalqNgyJFt7t0bHJTniteVtaU784+97rt9bhxCb/jFPec/sOO3oUJujgZF1/vuP2t7vvFc/RmnMT0z+qjfA3KLWNYPqVHCYLhm1w/06fBX+qtdUmU2MJPNaAeadkoDdWU780XM/0hvkmv1VTn1B8z+qN5XCxPKCkCDLsxk07DT/RZHlPp/pnN9GHQ2LkRmxgMdYWhGh09jG9g/RL9Eb9kdg4cOARvG6Hn1Kk6OMmdkcB2qRo9Bx4DPft/YrbDQ2tuGi8nZnb9AnYIzHcEfIm4Yevoj7FsngBPFMZotSW8x2ceqdrcu9bskbu5JbcM920I3lcMlomgvxy+mSL2IcR2WVl9E3Umi/8At8I2vV5iCXGp+Q7Z92gvt9WPWZ7rdrhnzjZHOgO/2mf/AJZ5BXXpE11WP7H9UfILAZTiOaB+JEff9o8QmimP0KJh6fBZr4M9E4ZcdpRGuOXUkYI/v+yY+mD/AHhL+gZtIbz2oZ0bM4zc8LIRonME9E/t8yli2d+rjwTA7aPSRwKcKfxdoUdtTp6LJzj09o80xxAnoTsce5PFM7T12QXOPEdhXXyme7wQXAp0Z2x56wCnHR37HA/h/dCLTOfYTHBd6S1r9ZHztTsCmm/hKC8P3DsMcck5zQdruGf6WTmUx9p271j+iLMBzqmwtjjilOl+2OolGnYHdvyOKY8H7Q6CErhPBDj2EfMJgqP4dyVgPvdUHNOB3Exx/slYMdUfsLfBN9I83GEo0gbfnqTTUCJygcBgv+72keSQY9gaelP9MFznbbZ7uxTugOAduA7U1wfub2keSd6TZaexLj+blHAqEVpMWsZ7fmCmmqRE5buKM7Pqb5oFYW6/NI3HSDsm5jtnvRKdU3EG189n6Jgb9Wev8yIDn0f+36BXEcKonppEjqG0/PehUqxJg7L9UEiew9yPUFh0H8yE3yPkpvlMwUVpHz0FN9I4RJz22j5hB0dtu3zXNMi90xSUw/PXCUvjOfkSm0xzW9HmU9wy60phNGenPn2J2KYj5vHn4KPph5x+E+Sbo5sPiHglMEkmuRl87Ldi6npMwOkW+d64DPoPiUMZDr8EoVRfS5Z+HX3pSZMiepMqDL4j5JzPV6/IIKhRTM5zuAtbcnTBvOQnLs8ULb1jzXVsh1eaALbZN+jov3rrTIjimU9vT5FPfbu8UTJxyYaQzaBe8T3omLIRPkmsPgU8m/b5pGHT0kEmxEWuOtF9POTuxJPggtpjE+wz3KqE8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hQSERUSEhQUFBQVFBUUFRQUFBQUFRUVFBcVFBUUFRYXHCYeFxkkGRQUHy8gJCcpLCwsFR4xNTAqNSYrLCkBCQoKDgwOGg8PGikcHCQsKSkpLCkpKSkpKSkpKSkpLCkpKSksLCksKSkpKSkpKSwsLSksLCwpLCwpLCksLCwsKf/AABEIAQoAvQMBIgACEQEDEQH/xAAbAAABBQEBAAAAAAAAAAAAAAADAQIEBQYAB//EAEUQAAEDAgIFCAYIBAYCAwAAAAEAAhEDIRIxBAVBUWEGInGBkaGxwRMyM0Jy8BQjUmKCstHhBySi8RU0Q1NzwoPSRGOS/8QAGQEAAwEBAQAAAAAAAAAAAAAAAAECAwQF/8QAJhEBAAIBBAICAwADAQAAAAAAAAERAgMSITEEMhMiQVGBM0JhI//aAAwDAQACEQMRAD8A3GiVC2xCSrphMwJI2IzK0xEKdQ1e3PevVmYjtw0pKOjl5OKR0KRX0Xm8w3Gw7VbnQw1RdK0cEWMHejdYpS08XR83VnR0WyhHRHB+yM53ngpga4XmyqSg7StVtcwgAYoseKqTopZlJgwR0q5OkWzuowq3uQlEzAkzRwYhzYO5PqE5d6mMqA5KNpWjO2WCLMJnHJPNNkKsrl4eIuB2IlHSy8x2qtqbQNaaKP8ATN5ylA0OthMHMbCtD/hjTzpuqTW+jNaYHz0LXHKJ+qcorlNo60bmTwUTT9Yj3VUuJCYbrSNKLtE5SLU0xx2qRS1gQLnJRBRum1GEGFc4xPCblb09cmMlHr6QXbRZVwcuDlPxxHR7hKpkXKHSpF3kmlWWhtJaMgBdVl9YKOZDGhEZXPR5qM4A55hWdfTmtaWtzVUyNqnG55lU02tOkGdSstH0oRMqtJ3qO/S8PQuTbba6X9TSlFqElQdH0kuNuClCuQp20LtXVS9pkgmMoPirFukAiyi1a5Juh0KDi4kGyuuCSfQnMhI5rRG9TKNG2ZQKuj3xZ7lFqN0So0XOZUqpWxCAoRYDmLpjaker0cE6skGtRfjIsRv4FRXEh0DerLTXHDchsXPVmq3RNHxESTintHBaY/8AUym09JItmmtIeZcJjIKbTa0Awbix78+xVWsHFhlsC2e+JMJRzPAnhI0ukHsIDQDvyWdrUcJI3KW7WTslEc+8rp08ZxZ5TbqVbCkdW4JqRwWlIs0psJ8LiFRGtCMyuRtQ4T2NUycCOoSJ7U6joOLaiUmky3ZElTNGBw2sNyyyymFxFrZ9Ig5yNyj19DOcqZpLzn4KGajjaI4rHG2klo1Q3bdTWPtmolOnfJGwjODfZdKRBdJbaxum6GTF7FELMIuIHG6X6Q2EvwEhlchDq6egsaerdtWS5dadXoej9G8sa8OBLQMUtIsHRIs7ZBsoyrGLk4uV/puv6VL2z2sH3jB6hmeoLN6d/EVokUKZedj6ksb1N9Y9eFYSvWuXuNzm5xJJ6XG5USrrID1QT/SO+/csJ1ZnppGFdr/TeUWkVntNSqYxDms5jYnhc9ZKstC5TV6WTw8fZqDF/VZ3esTo+lOdUaCYGIWFu/NXlag9m2RxEz1iD2rOYzvs/rTYM/iA2AK1MtJMA0zjEneDBCONd06phr53NNnXBGTo3hYVuknItP4ecPI7dyeKrXWkHgc+w3WmOrnh3BThjl1LbFiTCq3k41xDrmABmSQJJyB6FdNZf5C9PT1N+O5y5Y1NI2FJCkPpphatLTQJCSEWEmFMqDhPY6DIS4UrUjOZWMqV9MLbDrFu5QgERtSP3UTjEqiWvpb5sn1MG4KudVGUkJvp7QL8Vz7Gm5IJwk2t4KRTrhV4eMibRfNHAaRYiyJgWmseCd6V+iA3OahscRAgnozRn1nC0FRMKsNrcJ61nv4maN6TQsTTBp1Gu2eq6WO73N7Fe6RlIVbrXR/SaPVp5l9NwtviW/1QjLG4KJqXiJN527zc9qS235snVW849vbddTpFx5oJNrATvXPxC6mRdFaMbYG0TPSto1sCInesroOqn4mkwBiGUuNzHu2F4sVes0xw2A9oPYb9yxyyiZVsmk3QNCYahkWwZEZSR+hT9L1NTcDhHVs7Ch6FrEBzi6WkhouDsL58QpmlacMDiIJgxEZkGPFVGUomORuQVOWVoyD2t6oxf9lf6VoJnMqDyIYKdB7iPXrPjoZFMHrwlX79ILoltgc9nSu/C8YRlUqL0RmIMpPRq7qObHz4qPWLc4lbRnP6RtVb6d0whS6hbNk00+xaWlHLUg6EdwtZBKAb3JIlOhdCYXTqRmQZ6UVjxl5QpvomkRbqUd+i/wB1z7r7XRW0m2AHdKJT0eNoI6FGYS3PtiyedI2X8EpiTtO9Ig19ItkmAYhuQn0SJgqYxg5kN7y43NuCp2ae5/qOIgkYaYxuBBIhz3cxptke1W1ClJvv2ryfXXK6tSqVaLAaYFWpia50w4vOIACBE7DKnV1Y0uzwwnM92qmGo+QbPcCDzy2HHMNsOkyLIlKpTxxTh5a1xwNiofdMw0hgPN3g3WR0jWVSqQxzi6TZuTeposOxbDkhqp1OoCYgjrcSJJO4DIDpXk5ZTLuiKV2k8pyDAZEHKpi2fdbhA7SlPKYFsejANsnEtib81wnL7y1eseTzKkmAs9pnIzPDboWVroSlp9B1m1AODwafjLO9SRoZMEDE37Qu3MRzmS3sWDo6LVxBuckC43qwbo9akZAcDvYSD3LSMpiUzjEvTqFUsojDMWjC5tRkucJmecLu2K3ZWjavLNSa1rNfTpAWL2gB1MHNw2gTnfNepigZiD0L2fH1o1Yninn6unOEkqVS75hc5vDPcZS1KUbCEwsK6WRtRo3JmIp5SQmkNdCfCTCmDIXQn4UmFBr0PRWVick9mjj5KR9DcVz8NOTalS4xeEo4cCoxnIm/QuphwRXAs9zs4lIa1ucl+k3uE1hE2BlFCzC3cCvJv4nalczTA9rbV2h3DE2Gv/6n8S9la/gshy+Zi9EDGbyP6FzeRF4NdLjJ5VqnVmHSac54Se5y3uqm/WN6/ArOtp/zjQAbUpO4TiAk8StLqz2g6/ArzcodkLgtTHssehFKdhWS3nmrqQ9LT2nE3hfZfdK2VXVrDsCZV1HQp/WepgIdOIxYyJmVLoaZTfOB7XEZgESOkZjrCczYgLQNXNZUa4D3h4rTMde9lTMFx0jxVk9gK9LwuYlx+T3B2kmVDcEUNSOYvSiKck8gwkhGgJkKkhwuwomFdhQA4SYUSEkINZNrFGGkwo0JwCmoESlCs0ptQDeoxalxFLae494TqLzsQw/elxDYnQsV1UlZvlcDipzuf/1V76QrP8p3kvZOxp8f2XN5MVpy10ZvJlBUjSS2M6bb7sOI+autWe0HQfAqi/8Amf8Aj8le6s9oOg+C8nLp3YrWvpLGRic1oJiXODRO6Tt/RdW0xrWh0zJhobzi87GtAzKj61B9HIJEG8Oc22RnC1xIythOSo6VVskSwEgh3P0VhI2h72tp1Q3fDCTELFomV9Ic9wJzkhgYQ6HDNtKbOqD3qp5rLwh0a72kOGNzRudpTqZG4Pc2qC3ZiGAGJSOGcxGETiGEYPdxtF2Uvs0Rzn7VJZqUv57oa7YX02uqHi4ggs4MYQGjigLejUDgHAyDBBVu8yVSaJSLWgOMkTfn9Xruce0lXAcvT8H/AG/jj8n8OLR1phanykevScdkcBCFCfC6EyNCWV0LkGYWpIRUmFATEkJ8JIQk0hJCJC6EwHC6E+F2FBhws/yk9dvw+ZWkhZvlL7RvwDxcuXyv8bbQ92Up0idKe60NY0cSXDuAjvV5qz2g6D4Kko1T9Ke3ZgB6wGgeJV5qz2nUV5OfTvxW7mSINwqWtodRrg0OJFsBdXfc7oqsqMxdk7OF3CR1MGxAINiDcEdCwaIug6ug4ni4JIbOLC45vc736h+1syEbZ73CFhmaxqscQ2q8NDiIJDgBOQxgwtk2lG0k7yZ/t1JzFEeFcNYI6gqhW1M80dA8F3+FczLm8nqDC1dgT4Sr1Jtw8B+iSejRVxKVydQAWpMKMQmlqpIaSETCuwoNLwrsKJhXYUrSHhXYUUMXFqLMKF0ImFdhRYCwrL8pvaj4B4uWtwrJcp/b/gb5rm8qf/Nvoe7J6Of5ypwYPBi0GrPadRVJoVD6+s8nItYBsjCxxPEyrvVntOory84p3Yyt0oXYVwWDR5/Wdz3fEfErfArA6UPrH/E7xK3zcleRQcCregOa3oHgqdXOijmN6F2+DP2lzeV6wdC6E+F2Feo4A4SQiQuhMBwmkIpCSEAOEkIhCTCkE6EkI2FJhWVmFhXYUUNXYUWKCwrsKLhSYU7FBYVj+U5+vPwt8FtYWJ5T/wCYd0N/KFzeTP0b6EfZltCqH6TVEmM42TzBPYFfar9p1HyVBoH+ZrfO0LQaqH1n4T5Lzs3biuCuC4rgsWjz/TfaP+N/iVvqZsOgeCwWn+0qfG/xK3dA81vwt8AryTAiutB9m3o8yqVXerh9W3r8Surw/f8AjDyfUWF0IuBJhXq28+goXEIuFJhRYCwppajQkwp2AYXYUXCuwos0xcSlXQsDJC6E/CkhFg2F0JVyAaQsNym/zD/w/kat1CwnKQ/zFTpb+Vqw8j1b6Hszur6Ax1n3xGqW8A0BpAjpJurjVXtPwnyWf1bVPp67Z5ocTGySYJ7gtBqv1/wnyXBnLsxXJKSVy5YtGB1ifranxv8AzFbnRTzGfA38oWG1l7ap8b/zFbfQvZs+Bv5QqkoHV7qo/VDpPiqIFXmqPZ/iPkunxPdh5HomwkhLC4heo4DSkhLCSEyJCQpySEwRclISQgJkLoTkqwszIXQnJYRZmQuhOhcQixRkLz/lGf5mr8Q/K1ehLzvlCf5mr8fkFh5HUN9D2ZfVR/mK/T/2K0WqvX/CfJUeqtFg1akmXVqjYtADDbrurzVPr/hPkuLN2YrhKkC5YrYPWntqn/I/8xW01f7Kn8DPyhYzWp+vqf8AI7xK2WrPY0/+Nv5QqnooSle6m9mfiPgFQq91GeYfi8gt/Gn7sdf0WEJCE5cvUt55hCSE8pEWDYSQnJsos6dhXOZCRxR2UJEkrPLOl44WKuUHTNZhlN1SCcLC7L7heJ6gjfSxhxGwiTY25uPwCVltSFyA3S2kTNoJkXFm4j3JaelNIBBs4NIsRZwLh3AosUMmGoEw6Q3fx7g7wMpHFpOfeN4HiQOtLcqMRSvOdf8A+Yq/8jl6Caw+0D19P6HsXnOvK49PVJIHPeTfcVhrzcQ10YqZZ/VVY46zT6rXuI6XOJPkr3VTufwwmTwsszodctdWgSMc9pM9WxT9XNNR3PJAIBwgGdmZMAdMrgzzm3Vi2UriVF0UNGTY+9LXT157FJlJbC629vU+N3itjql31FP4G+Cx2ufb1fjPetFqao59BgEtgRMWMZAcE5koXQVhomsm0aTnOmMQsLzb9AexVdMEC5k74iepUXLGqRRzcIM2aC1x5oDCTkTJI+Eq9LKsrRqReLR6y5cNZSbUAbeCWlwkNLg3E2Yx3DxbdKutTa8ZpNP0jDYkibxwz2xC8A0nT3PdiqOkxhaRlGYEbLlavkLyu9A4tquc6kRYA2a6QZjZK6cPI+3PTly0+HsQfKTGs1q3l1Qq1MEhoJhpJ4AgOEc05iJ2K+raYxoxOc1rZw4nEATe0m2wrqjO+mW0YuXFD9MIxSIzmbRvlV2mco6FMNJqNdiMAMIcd2w8U7Olk9d6chQ6etabnupte0vaASAftZdP7hHLlE1JxcPHtI5YVa/1RbSDSZOCmAYawjDI2Rn0dKF/jz/o/oSRhPOJjnm1gXG8GclW6DooY6cTDDXkkYsUYYjOBcjYmVtBeATLSL3xbh4wuCdSZ/Lo2rnVXK6pQY6mWse0tcBixSwuGG0HuUnS/wCIFQthgFOA0AtLpGFpZmTG0nJYk1jvSseeIVfJlXZbWqr8vNIIjGW2jml95AaczuCZrDl3XqxLi0tcXWe+CZxCxcZgiVlnPvdIXJfJl+1bW90X+IdUUsLgXP8Atl74jC8XaCL87NM06salN9Ql0ua5xuc3YCczxWJwuA27+5bAn+X/APEPCkic5y7k8caB1VTDnVPWBxxnnFQKw1e04jznGx90EThE3PCcv2Vfq9/OqZwH7QJP1gJ6rq41VOImPcIF4sGjgspawt30jNnOjnT6v/3fdTnUzfnO2/Y3u+6lc7ObetbPbXSk+PmVKmH1xIr1Ln2nCbhh3LVao0UmlT+sd6rbDCB/p7QJ71l9cO+uq5+v2c1hWu1KfqaXwN7g39FUpjsdlA2GM5DY3dS4LIcuKr2mnDiZbUByH2Tsz9ZbSnmOrwpLEcuW4zTbIBAJE5HE2nt2RHekJ6ZRvOb1fujUmwM8tij05w8bx0bUei3m8Z+SmyPc8zIzuey6OdYvdha5ziGiACZAEzAG6ZQMR6pg5ZkOCSpALQCJMnfsMX6kRlMHtWbdcVDT9GatTDYYS6W7xb9FBDyHWO3560Ku4XwTF5nfFojYotCoZEz3p7pnuS2rnR9Zvo1WvY7nNmJg5gxZTqnL3SrRUjP3WbTO0KmdQmCRnbM7im/QW8eoox1Zgpxie06oWmec73vd6EmIRBcbYo5vEAdynnUH3zt2cVz+TrtlQdYO0zuRGWn+1Ur6zm4XX2OiW9W5PcW3uNvuD7PQpdTk66D9YMjsO0yp7tQ0otimDcu4AZAb5ROeBxipXAZcwi+bBHu/dTaOhjfRN/eD98f7auDqNhykZ+847RHh3rm6hbvOf3pzJ2HqS+TA6VVLVu99AiLAucI5pO1o/urmvApOGKnZsc2ow5GmLJjeTzIuTuzduI3ptXkywgwXDrO8Hb0FL5MPwIhJ1dqwio9xwkl3Nwuaf9RvkVY6K7B60jmRkT7g3KndybZvees7wfKEalqNgyJFt7t0bHJTniteVtaU784+97rt9bhxCb/jFPec/sOO3oUJujgZF1/vuP2t7vvFc/RmnMT0z+qjfA3KLWNYPqVHCYLhm1w/06fBX+qtdUmU2MJPNaAeadkoDdWU780XM/0hvkmv1VTn1B8z+qN5XCxPKCkCDLsxk07DT/RZHlPp/pnN9GHQ2LkRmxgMdYWhGh09jG9g/RL9Eb9kdg4cOARvG6Hn1Kk6OMmdkcB2qRo9Bx4DPft/YrbDQ2tuGi8nZnb9AnYIzHcEfIm4Yevoj7FsngBPFMZotSW8x2ceqdrcu9bskbu5JbcM920I3lcMlomgvxy+mSL2IcR2WVl9E3Umi/8At8I2vV5iCXGp+Q7Z92gvt9WPWZ7rdrhnzjZHOgO/2mf/AJZ5BXXpE11WP7H9UfILAZTiOaB+JEff9o8QmimP0KJh6fBZr4M9E4ZcdpRGuOXUkYI/v+yY+mD/AHhL+gZtIbz2oZ0bM4zc8LIRonME9E/t8yli2d+rjwTA7aPSRwKcKfxdoUdtTp6LJzj09o80xxAnoTsce5PFM7T12QXOPEdhXXyme7wQXAp0Z2x56wCnHR37HA/h/dCLTOfYTHBd6S1r9ZHztTsCmm/hKC8P3DsMcck5zQdruGf6WTmUx9p271j+iLMBzqmwtjjilOl+2OolGnYHdvyOKY8H7Q6CErhPBDj2EfMJgqP4dyVgPvdUHNOB3Exx/slYMdUfsLfBN9I83GEo0gbfnqTTUCJygcBgv+72keSQY9gaelP9MFznbbZ7uxTugOAduA7U1wfub2keSd6TZaexLj+blHAqEVpMWsZ7fmCmmqRE5buKM7Pqb5oFYW6/NI3HSDsm5jtnvRKdU3EG189n6Jgb9Wev8yIDn0f+36BXEcKonppEjqG0/PehUqxJg7L9UEiew9yPUFh0H8yE3yPkpvlMwUVpHz0FN9I4RJz22j5hB0dtu3zXNMi90xSUw/PXCUvjOfkSm0xzW9HmU9wy60phNGenPn2J2KYj5vHn4KPph5x+E+Sbo5sPiHglMEkmuRl87Ldi6npMwOkW+d64DPoPiUMZDr8EoVRfS5Z+HX3pSZMiepMqDL4j5JzPV6/IIKhRTM5zuAtbcnTBvOQnLs8ULb1jzXVsh1eaALbZN+jov3rrTIjimU9vT5FPfbu8UTJxyYaQzaBe8T3omLIRPkmsPgU8m/b5pGHT0kEmxEWuOtF9POTuxJPggtpjE+wz3KqE8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4038600"/>
            <a:ext cx="3838575" cy="2343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12"/>
          </p:nvPr>
        </p:nvSpPr>
        <p:spPr/>
        <p:txBody>
          <a:bodyPr/>
          <a:lstStyle/>
          <a:p>
            <a:fld id="{65856711-53BF-4163-A3B3-0AFE751B70AC}" type="slidenum">
              <a:rPr lang="en-US" smtClean="0"/>
              <a:t>1</a:t>
            </a:fld>
            <a:endParaRPr lang="en-US"/>
          </a:p>
        </p:txBody>
      </p:sp>
    </p:spTree>
    <p:extLst>
      <p:ext uri="{BB962C8B-B14F-4D97-AF65-F5344CB8AC3E}">
        <p14:creationId xmlns:p14="http://schemas.microsoft.com/office/powerpoint/2010/main" val="2483194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098" name="Picture 2" descr="http://www.learntofly.ca/wp-content/uploads/2011/09/Questions-and-Answers-Exam-Pre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194246"/>
            <a:ext cx="4800600" cy="5544692"/>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1867A1B4-137A-477A-91A2-29B7A5B02536}" type="slidenum">
              <a:rPr lang="en-US" smtClean="0"/>
              <a:t>10</a:t>
            </a:fld>
            <a:endParaRPr lang="en-US"/>
          </a:p>
        </p:txBody>
      </p:sp>
    </p:spTree>
    <p:extLst>
      <p:ext uri="{BB962C8B-B14F-4D97-AF65-F5344CB8AC3E}">
        <p14:creationId xmlns:p14="http://schemas.microsoft.com/office/powerpoint/2010/main" val="3608095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Instrument flight can be dangerous.  </a:t>
            </a:r>
            <a:r>
              <a:rPr lang="en-US" dirty="0" smtClean="0">
                <a:solidFill>
                  <a:srgbClr val="C00000"/>
                </a:solidFill>
              </a:rPr>
              <a:t>Do not rely solely on this presentation – PROFESSIONAL INSTRUCTION IS REQUIRED</a:t>
            </a:r>
          </a:p>
          <a:p>
            <a:r>
              <a:rPr lang="en-US" dirty="0" smtClean="0"/>
              <a:t>The foregoing material should not be relied upon for flight</a:t>
            </a:r>
          </a:p>
          <a:p>
            <a:r>
              <a:rPr lang="en-US" dirty="0" smtClean="0"/>
              <a:t>ALTHOUGH THE ABOVE INFORMATION IS FROM SOURCES BELIEVED TO BE RELIABLE SUCH INFORMATION HAS NOT BEEN VERIFIED, AND NO EXPRESS REPRESENTATION IS MADE NOR IS ANY TO BE IMPLIED AS TO THE ACCURACY THEREOF, AND IT IS SUBMITTED SUBJECT TO ERRORS, OMISSIONS, CHANGE</a:t>
            </a:r>
            <a:endParaRPr lang="en-US" dirty="0"/>
          </a:p>
        </p:txBody>
      </p:sp>
      <p:sp>
        <p:nvSpPr>
          <p:cNvPr id="4" name="Slide Number Placeholder 3"/>
          <p:cNvSpPr>
            <a:spLocks noGrp="1"/>
          </p:cNvSpPr>
          <p:nvPr>
            <p:ph type="sldNum" sz="quarter" idx="12"/>
          </p:nvPr>
        </p:nvSpPr>
        <p:spPr/>
        <p:txBody>
          <a:bodyPr/>
          <a:lstStyle/>
          <a:p>
            <a:fld id="{7CD4A239-989F-4D07-9067-CEA9D9C169B7}" type="slidenum">
              <a:rPr lang="en-US" smtClean="0"/>
              <a:t>11</a:t>
            </a:fld>
            <a:endParaRPr lang="en-US"/>
          </a:p>
        </p:txBody>
      </p:sp>
    </p:spTree>
    <p:extLst>
      <p:ext uri="{BB962C8B-B14F-4D97-AF65-F5344CB8AC3E}">
        <p14:creationId xmlns:p14="http://schemas.microsoft.com/office/powerpoint/2010/main" val="2509662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err="1" smtClean="0"/>
              <a:t>Enroute</a:t>
            </a:r>
            <a:r>
              <a:rPr lang="en-US" dirty="0" smtClean="0"/>
              <a:t> </a:t>
            </a:r>
            <a:r>
              <a:rPr lang="en-US" dirty="0" smtClean="0"/>
              <a:t>Control Procedure</a:t>
            </a:r>
            <a:endParaRPr lang="en-US" dirty="0"/>
          </a:p>
        </p:txBody>
      </p:sp>
      <p:sp>
        <p:nvSpPr>
          <p:cNvPr id="3" name="Content Placeholder 2"/>
          <p:cNvSpPr>
            <a:spLocks noGrp="1"/>
          </p:cNvSpPr>
          <p:nvPr>
            <p:ph idx="1"/>
          </p:nvPr>
        </p:nvSpPr>
        <p:spPr/>
        <p:txBody>
          <a:bodyPr>
            <a:normAutofit/>
          </a:bodyPr>
          <a:lstStyle/>
          <a:p>
            <a:pPr algn="just"/>
            <a:r>
              <a:rPr lang="en-US" dirty="0" smtClean="0"/>
              <a:t>Low </a:t>
            </a:r>
            <a:r>
              <a:rPr lang="en-US" dirty="0"/>
              <a:t>altitude system for aircraft </a:t>
            </a:r>
            <a:r>
              <a:rPr lang="en-US" dirty="0" smtClean="0"/>
              <a:t>going between adjacent metropolitan areas</a:t>
            </a:r>
            <a:endParaRPr lang="en-US" dirty="0"/>
          </a:p>
          <a:p>
            <a:pPr algn="just"/>
            <a:r>
              <a:rPr lang="en-US" dirty="0" smtClean="0"/>
              <a:t>Tower </a:t>
            </a:r>
            <a:r>
              <a:rPr lang="en-US" dirty="0" err="1"/>
              <a:t>Enroute</a:t>
            </a:r>
            <a:r>
              <a:rPr lang="en-US" dirty="0"/>
              <a:t> </a:t>
            </a:r>
            <a:r>
              <a:rPr lang="en-US" dirty="0" smtClean="0"/>
              <a:t>Control </a:t>
            </a:r>
            <a:r>
              <a:rPr lang="en-US" dirty="0"/>
              <a:t>does NOT mean you'll only be talking to </a:t>
            </a:r>
            <a:r>
              <a:rPr lang="en-US" dirty="0" smtClean="0"/>
              <a:t>towers </a:t>
            </a:r>
          </a:p>
          <a:p>
            <a:pPr algn="just"/>
            <a:r>
              <a:rPr lang="en-US" dirty="0" smtClean="0"/>
              <a:t>Can get </a:t>
            </a:r>
            <a:r>
              <a:rPr lang="en-US" dirty="0" smtClean="0"/>
              <a:t>TEC </a:t>
            </a:r>
            <a:r>
              <a:rPr lang="en-US" dirty="0"/>
              <a:t>clearances from non-towered </a:t>
            </a:r>
            <a:r>
              <a:rPr lang="en-US" dirty="0" smtClean="0"/>
              <a:t>airports</a:t>
            </a:r>
            <a:endParaRPr lang="en-US" dirty="0" smtClean="0"/>
          </a:p>
        </p:txBody>
      </p:sp>
      <p:pic>
        <p:nvPicPr>
          <p:cNvPr id="4" name="Picture 2" descr="http://www.cad.gov.hk/english/engimages/esd_eq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5649340"/>
            <a:ext cx="914400" cy="115307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static.progressivemediagroup.com/uploads/imagelibrary/nri/airport/news/Jersey_Airport_control_tow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5718194"/>
            <a:ext cx="1524000" cy="101536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avioners.net/wp-content/uploads/blogger/-OCJQ11baEEM/TvUmftpZmvI/AAAAAAAAHKc/8aGgPiSiEsc/s1600/cessna_172_skylan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7400" y="5772645"/>
            <a:ext cx="1281220" cy="906463"/>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654C691-AE66-4F77-B7BC-BD74BD5CFF1A}" type="slidenum">
              <a:rPr lang="en-US" smtClean="0"/>
              <a:t>2</a:t>
            </a:fld>
            <a:endParaRPr lang="en-US"/>
          </a:p>
        </p:txBody>
      </p:sp>
    </p:spTree>
    <p:extLst>
      <p:ext uri="{BB962C8B-B14F-4D97-AF65-F5344CB8AC3E}">
        <p14:creationId xmlns:p14="http://schemas.microsoft.com/office/powerpoint/2010/main" val="2816458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err="1" smtClean="0"/>
              <a:t>Enroute</a:t>
            </a:r>
            <a:r>
              <a:rPr lang="en-US" dirty="0" smtClean="0"/>
              <a:t> Control </a:t>
            </a:r>
            <a:r>
              <a:rPr lang="en-US" dirty="0" smtClean="0"/>
              <a:t>Procedure</a:t>
            </a:r>
            <a:endParaRPr lang="en-US" dirty="0"/>
          </a:p>
        </p:txBody>
      </p:sp>
      <p:sp>
        <p:nvSpPr>
          <p:cNvPr id="3" name="Content Placeholder 2"/>
          <p:cNvSpPr>
            <a:spLocks noGrp="1"/>
          </p:cNvSpPr>
          <p:nvPr>
            <p:ph idx="1"/>
          </p:nvPr>
        </p:nvSpPr>
        <p:spPr/>
        <p:txBody>
          <a:bodyPr>
            <a:normAutofit/>
          </a:bodyPr>
          <a:lstStyle/>
          <a:p>
            <a:r>
              <a:rPr lang="en-US" sz="2000" dirty="0" smtClean="0"/>
              <a:t>TEC routes are within </a:t>
            </a:r>
            <a:r>
              <a:rPr lang="en-US" sz="2000" dirty="0" smtClean="0"/>
              <a:t>delegated airspace between two or more adjacent approach control facilities</a:t>
            </a:r>
          </a:p>
          <a:p>
            <a:pPr lvl="1"/>
            <a:r>
              <a:rPr lang="en-US" sz="2000" dirty="0" smtClean="0"/>
              <a:t>Consists of published low-altitude routes &lt; 10,000’ – below </a:t>
            </a:r>
            <a:r>
              <a:rPr lang="en-US" sz="2000" dirty="0" err="1" smtClean="0"/>
              <a:t>enroute</a:t>
            </a:r>
            <a:r>
              <a:rPr lang="en-US" sz="2000" dirty="0" smtClean="0"/>
              <a:t> structure</a:t>
            </a:r>
          </a:p>
          <a:p>
            <a:pPr lvl="1"/>
            <a:r>
              <a:rPr lang="en-US" sz="2000" dirty="0" smtClean="0"/>
              <a:t>Short-distance IFR routes &lt; 2 </a:t>
            </a:r>
            <a:r>
              <a:rPr lang="en-US" sz="2000" dirty="0" smtClean="0"/>
              <a:t>hours</a:t>
            </a:r>
          </a:p>
          <a:p>
            <a:pPr lvl="1"/>
            <a:r>
              <a:rPr lang="en-US" sz="2000" dirty="0"/>
              <a:t>Expanded in some areas to allow flight planning between city </a:t>
            </a:r>
            <a:r>
              <a:rPr lang="en-US" sz="2000" dirty="0" smtClean="0"/>
              <a:t>pairs</a:t>
            </a:r>
            <a:endParaRPr lang="en-US" sz="2000" dirty="0"/>
          </a:p>
          <a:p>
            <a:pPr lvl="1"/>
            <a:r>
              <a:rPr lang="en-US" sz="2000" dirty="0" smtClean="0"/>
              <a:t>Require </a:t>
            </a:r>
            <a:r>
              <a:rPr lang="en-US" sz="2000" dirty="0" smtClean="0"/>
              <a:t>no level of air traffic control higher than approach-control facilities - Tower controllers and departure and approach controllers</a:t>
            </a:r>
          </a:p>
          <a:p>
            <a:pPr lvl="2"/>
            <a:r>
              <a:rPr lang="en-US" sz="2000" dirty="0" smtClean="0"/>
              <a:t>E.g., ARTCC is never involved</a:t>
            </a:r>
          </a:p>
          <a:p>
            <a:r>
              <a:rPr lang="en-US" sz="2000" dirty="0" smtClean="0"/>
              <a:t>TEC </a:t>
            </a:r>
            <a:r>
              <a:rPr lang="en-US" sz="2000" dirty="0" smtClean="0"/>
              <a:t>routes are generally more direct and have less stringent separation minimums – but routes can be complex to fly</a:t>
            </a:r>
          </a:p>
          <a:p>
            <a:r>
              <a:rPr lang="en-US" sz="2000" dirty="0" smtClean="0"/>
              <a:t>Availability is dependent on ATC workload</a:t>
            </a:r>
          </a:p>
        </p:txBody>
      </p:sp>
      <p:sp>
        <p:nvSpPr>
          <p:cNvPr id="4" name="Slide Number Placeholder 3"/>
          <p:cNvSpPr>
            <a:spLocks noGrp="1"/>
          </p:cNvSpPr>
          <p:nvPr>
            <p:ph type="sldNum" sz="quarter" idx="12"/>
          </p:nvPr>
        </p:nvSpPr>
        <p:spPr/>
        <p:txBody>
          <a:bodyPr/>
          <a:lstStyle/>
          <a:p>
            <a:fld id="{65856711-53BF-4163-A3B3-0AFE751B70AC}" type="slidenum">
              <a:rPr lang="en-US" smtClean="0"/>
              <a:t>3</a:t>
            </a:fld>
            <a:endParaRPr lang="en-US"/>
          </a:p>
        </p:txBody>
      </p:sp>
    </p:spTree>
    <p:extLst>
      <p:ext uri="{BB962C8B-B14F-4D97-AF65-F5344CB8AC3E}">
        <p14:creationId xmlns:p14="http://schemas.microsoft.com/office/powerpoint/2010/main" val="49382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Tower </a:t>
            </a:r>
            <a:r>
              <a:rPr lang="en-US" dirty="0" err="1" smtClean="0"/>
              <a:t>Enroute</a:t>
            </a:r>
            <a:r>
              <a:rPr lang="en-US" dirty="0" smtClean="0"/>
              <a:t> Control </a:t>
            </a:r>
            <a:r>
              <a:rPr lang="en-US" dirty="0" smtClean="0"/>
              <a:t/>
            </a:r>
            <a:br>
              <a:rPr lang="en-US" dirty="0" smtClean="0"/>
            </a:br>
            <a:r>
              <a:rPr lang="en-US" dirty="0" smtClean="0"/>
              <a:t>Flight Plan</a:t>
            </a:r>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No </a:t>
            </a:r>
            <a:r>
              <a:rPr lang="en-US" dirty="0" smtClean="0"/>
              <a:t>IFR flight plan needs to be </a:t>
            </a:r>
            <a:r>
              <a:rPr lang="en-US" dirty="0" smtClean="0"/>
              <a:t>filed</a:t>
            </a:r>
            <a:endParaRPr lang="en-US" dirty="0" smtClean="0"/>
          </a:p>
          <a:p>
            <a:pPr lvl="1"/>
            <a:r>
              <a:rPr lang="en-US" dirty="0" smtClean="0"/>
              <a:t>Call clearance delivery or, if clearance delivery is not available, ground control, and request a “tower en route” or “tower-to-tower” </a:t>
            </a:r>
            <a:r>
              <a:rPr lang="en-US" dirty="0" smtClean="0"/>
              <a:t>route to </a:t>
            </a:r>
            <a:r>
              <a:rPr lang="en-US" dirty="0" smtClean="0"/>
              <a:t>your destination </a:t>
            </a:r>
            <a:r>
              <a:rPr lang="en-US" dirty="0" smtClean="0"/>
              <a:t>airport</a:t>
            </a:r>
          </a:p>
          <a:p>
            <a:r>
              <a:rPr lang="en-US" dirty="0"/>
              <a:t>Since they are set routes, they can be issued very quickly</a:t>
            </a:r>
          </a:p>
          <a:p>
            <a:r>
              <a:rPr lang="en-US" dirty="0"/>
              <a:t>If you file a flight plan, </a:t>
            </a:r>
            <a:r>
              <a:rPr lang="en-US" dirty="0" smtClean="0"/>
              <a:t>enter </a:t>
            </a:r>
            <a:r>
              <a:rPr lang="en-US" dirty="0"/>
              <a:t>"TEC" in flight plan remarks </a:t>
            </a:r>
            <a:r>
              <a:rPr lang="en-US" dirty="0" smtClean="0"/>
              <a:t>section</a:t>
            </a:r>
          </a:p>
          <a:p>
            <a:r>
              <a:rPr lang="en-US" dirty="0" smtClean="0"/>
              <a:t>In flight plan route section use TEC’s “Route ID”</a:t>
            </a:r>
          </a:p>
        </p:txBody>
      </p:sp>
      <p:sp>
        <p:nvSpPr>
          <p:cNvPr id="5" name="Slide Number Placeholder 4"/>
          <p:cNvSpPr>
            <a:spLocks noGrp="1"/>
          </p:cNvSpPr>
          <p:nvPr>
            <p:ph type="sldNum" sz="quarter" idx="12"/>
          </p:nvPr>
        </p:nvSpPr>
        <p:spPr/>
        <p:txBody>
          <a:bodyPr/>
          <a:lstStyle/>
          <a:p>
            <a:fld id="{65856711-53BF-4163-A3B3-0AFE751B70AC}" type="slidenum">
              <a:rPr lang="en-US" smtClean="0"/>
              <a:t>4</a:t>
            </a:fld>
            <a:endParaRPr lang="en-US"/>
          </a:p>
        </p:txBody>
      </p:sp>
    </p:spTree>
    <p:extLst>
      <p:ext uri="{BB962C8B-B14F-4D97-AF65-F5344CB8AC3E}">
        <p14:creationId xmlns:p14="http://schemas.microsoft.com/office/powerpoint/2010/main" val="2397150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err="1" smtClean="0"/>
              <a:t>Enroute</a:t>
            </a:r>
            <a:r>
              <a:rPr lang="en-US" dirty="0" smtClean="0"/>
              <a:t> </a:t>
            </a:r>
            <a:r>
              <a:rPr lang="en-US" dirty="0" smtClean="0"/>
              <a:t>Control - AFD</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2057400"/>
            <a:ext cx="2895600" cy="4094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371600"/>
            <a:ext cx="3048000" cy="4805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Slide Number Placeholder 19"/>
          <p:cNvSpPr>
            <a:spLocks noGrp="1"/>
          </p:cNvSpPr>
          <p:nvPr>
            <p:ph type="sldNum" sz="quarter" idx="12"/>
          </p:nvPr>
        </p:nvSpPr>
        <p:spPr/>
        <p:txBody>
          <a:bodyPr/>
          <a:lstStyle/>
          <a:p>
            <a:fld id="{6654C691-AE66-4F77-B7BC-BD74BD5CFF1A}" type="slidenum">
              <a:rPr lang="en-US" smtClean="0"/>
              <a:t>5</a:t>
            </a:fld>
            <a:endParaRPr lang="en-US"/>
          </a:p>
        </p:txBody>
      </p:sp>
    </p:spTree>
    <p:extLst>
      <p:ext uri="{BB962C8B-B14F-4D97-AF65-F5344CB8AC3E}">
        <p14:creationId xmlns:p14="http://schemas.microsoft.com/office/powerpoint/2010/main" val="1545669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AFD </a:t>
            </a:r>
            <a:r>
              <a:rPr lang="en-US" dirty="0" smtClean="0"/>
              <a:t>TEC Route Listing</a:t>
            </a:r>
            <a:endParaRPr lang="en-US" dirty="0"/>
          </a:p>
        </p:txBody>
      </p:sp>
      <p:sp>
        <p:nvSpPr>
          <p:cNvPr id="3" name="Content Placeholder 2"/>
          <p:cNvSpPr>
            <a:spLocks noGrp="1"/>
          </p:cNvSpPr>
          <p:nvPr>
            <p:ph idx="1"/>
          </p:nvPr>
        </p:nvSpPr>
        <p:spPr/>
        <p:txBody>
          <a:bodyPr>
            <a:noAutofit/>
          </a:bodyPr>
          <a:lstStyle/>
          <a:p>
            <a:pPr>
              <a:spcBef>
                <a:spcPts val="0"/>
              </a:spcBef>
            </a:pPr>
            <a:r>
              <a:rPr lang="en-US" sz="1800" dirty="0" smtClean="0"/>
              <a:t>Aircraft </a:t>
            </a:r>
            <a:r>
              <a:rPr lang="en-US" sz="1800" dirty="0" smtClean="0"/>
              <a:t>type codes</a:t>
            </a:r>
            <a:endParaRPr lang="en-US" sz="1800" dirty="0" smtClean="0"/>
          </a:p>
          <a:p>
            <a:pPr lvl="1">
              <a:spcBef>
                <a:spcPts val="0"/>
              </a:spcBef>
            </a:pPr>
            <a:r>
              <a:rPr lang="en-US" sz="1500" dirty="0" smtClean="0"/>
              <a:t>Jet - J</a:t>
            </a:r>
          </a:p>
          <a:p>
            <a:pPr lvl="1">
              <a:spcBef>
                <a:spcPts val="0"/>
              </a:spcBef>
            </a:pPr>
            <a:r>
              <a:rPr lang="en-US" sz="1500" dirty="0" smtClean="0"/>
              <a:t>Turboprop/ Special &gt;190kts – M</a:t>
            </a:r>
          </a:p>
          <a:p>
            <a:pPr lvl="1">
              <a:spcBef>
                <a:spcPts val="0"/>
              </a:spcBef>
            </a:pPr>
            <a:r>
              <a:rPr lang="en-US" sz="1500" dirty="0" smtClean="0"/>
              <a:t>Non Jet with Cruise &gt; 190kts – P</a:t>
            </a:r>
          </a:p>
          <a:p>
            <a:pPr lvl="1">
              <a:spcBef>
                <a:spcPts val="0"/>
              </a:spcBef>
            </a:pPr>
            <a:r>
              <a:rPr lang="en-US" sz="1500" dirty="0" smtClean="0"/>
              <a:t>Non Jet with Cruise &lt; 190kts – Q</a:t>
            </a:r>
          </a:p>
          <a:p>
            <a:pPr>
              <a:spcBef>
                <a:spcPts val="0"/>
              </a:spcBef>
            </a:pPr>
            <a:endParaRPr lang="en-US" sz="1800" dirty="0" smtClean="0"/>
          </a:p>
          <a:p>
            <a:pPr marL="0" indent="0">
              <a:spcBef>
                <a:spcPts val="0"/>
              </a:spcBef>
              <a:buNone/>
            </a:pPr>
            <a:endParaRPr lang="en-US" sz="1800" dirty="0"/>
          </a:p>
          <a:p>
            <a:pPr>
              <a:spcBef>
                <a:spcPts val="0"/>
              </a:spcBef>
            </a:pPr>
            <a:endParaRPr lang="en-US" sz="1800" dirty="0" smtClean="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r>
              <a:rPr lang="en-US" sz="1800" dirty="0" smtClean="0"/>
              <a:t>The route description contains four columns of information after the geographic area listed in the heading, where the departure airport is located</a:t>
            </a:r>
          </a:p>
          <a:p>
            <a:pPr>
              <a:spcBef>
                <a:spcPts val="0"/>
              </a:spcBef>
            </a:pPr>
            <a:r>
              <a:rPr lang="en-US" sz="1800" dirty="0" smtClean="0"/>
              <a:t>The coded route </a:t>
            </a:r>
            <a:r>
              <a:rPr lang="en-US" sz="1800" dirty="0" smtClean="0"/>
              <a:t>ID should </a:t>
            </a:r>
            <a:r>
              <a:rPr lang="en-US" sz="1800" dirty="0" smtClean="0"/>
              <a:t>be used when filing a flight plan and will be used by ATC in lieu of reading the full route </a:t>
            </a:r>
            <a:r>
              <a:rPr lang="en-US" sz="1800" dirty="0" smtClean="0"/>
              <a:t>description</a:t>
            </a:r>
          </a:p>
          <a:p>
            <a:pPr>
              <a:spcBef>
                <a:spcPts val="0"/>
              </a:spcBef>
            </a:pPr>
            <a:r>
              <a:rPr lang="en-US" sz="1800" dirty="0"/>
              <a:t>IFR flight may be planned to satellite airports in </a:t>
            </a:r>
            <a:r>
              <a:rPr lang="en-US" sz="1800" dirty="0" smtClean="0"/>
              <a:t>the proximity </a:t>
            </a:r>
            <a:r>
              <a:rPr lang="en-US" sz="1800" dirty="0"/>
              <a:t>of major airports via the same </a:t>
            </a:r>
            <a:r>
              <a:rPr lang="en-US" sz="1800" dirty="0" smtClean="0"/>
              <a:t>routing</a:t>
            </a:r>
            <a:endParaRPr lang="en-US" sz="1800" dirty="0"/>
          </a:p>
          <a:p>
            <a:pPr>
              <a:spcBef>
                <a:spcPts val="0"/>
              </a:spcBef>
            </a:pPr>
            <a:endParaRPr lang="en-US" sz="18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3210910"/>
            <a:ext cx="5943600" cy="1127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52400" y="3352800"/>
            <a:ext cx="1219200" cy="323165"/>
          </a:xfrm>
          <a:prstGeom prst="rect">
            <a:avLst/>
          </a:prstGeom>
          <a:noFill/>
          <a:ln>
            <a:solidFill>
              <a:srgbClr val="C00000"/>
            </a:solidFill>
          </a:ln>
        </p:spPr>
        <p:txBody>
          <a:bodyPr wrap="square" rtlCol="0">
            <a:spAutoFit/>
          </a:bodyPr>
          <a:lstStyle/>
          <a:p>
            <a:r>
              <a:rPr lang="en-US" sz="1500" dirty="0" smtClean="0"/>
              <a:t>Destination</a:t>
            </a:r>
            <a:endParaRPr lang="en-US" sz="1500" dirty="0"/>
          </a:p>
        </p:txBody>
      </p:sp>
      <p:cxnSp>
        <p:nvCxnSpPr>
          <p:cNvPr id="6" name="Straight Arrow Connector 5"/>
          <p:cNvCxnSpPr/>
          <p:nvPr/>
        </p:nvCxnSpPr>
        <p:spPr>
          <a:xfrm>
            <a:off x="1371600" y="3547891"/>
            <a:ext cx="304800" cy="33509"/>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800601" y="2286000"/>
            <a:ext cx="1295400" cy="553998"/>
          </a:xfrm>
          <a:prstGeom prst="rect">
            <a:avLst/>
          </a:prstGeom>
          <a:noFill/>
          <a:ln>
            <a:solidFill>
              <a:srgbClr val="C00000"/>
            </a:solidFill>
          </a:ln>
        </p:spPr>
        <p:txBody>
          <a:bodyPr wrap="square" rtlCol="0">
            <a:spAutoFit/>
          </a:bodyPr>
          <a:lstStyle/>
          <a:p>
            <a:r>
              <a:rPr lang="en-US" sz="1500" dirty="0"/>
              <a:t>C</a:t>
            </a:r>
            <a:r>
              <a:rPr lang="en-US" sz="1500" dirty="0" smtClean="0"/>
              <a:t>oded route </a:t>
            </a:r>
            <a:r>
              <a:rPr lang="en-US" sz="1500" dirty="0" smtClean="0"/>
              <a:t>ID </a:t>
            </a:r>
            <a:endParaRPr lang="en-US" sz="1500" dirty="0"/>
          </a:p>
        </p:txBody>
      </p:sp>
      <p:cxnSp>
        <p:nvCxnSpPr>
          <p:cNvPr id="11" name="Straight Arrow Connector 10"/>
          <p:cNvCxnSpPr/>
          <p:nvPr/>
        </p:nvCxnSpPr>
        <p:spPr>
          <a:xfrm flipH="1">
            <a:off x="4191000" y="2839998"/>
            <a:ext cx="609601" cy="67438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327716" y="1828800"/>
            <a:ext cx="1063684" cy="1015663"/>
          </a:xfrm>
          <a:prstGeom prst="rect">
            <a:avLst/>
          </a:prstGeom>
          <a:noFill/>
          <a:ln>
            <a:solidFill>
              <a:srgbClr val="C00000"/>
            </a:solidFill>
          </a:ln>
        </p:spPr>
        <p:txBody>
          <a:bodyPr wrap="square" rtlCol="0">
            <a:spAutoFit/>
          </a:bodyPr>
          <a:lstStyle/>
          <a:p>
            <a:r>
              <a:rPr lang="en-US" sz="1500" dirty="0"/>
              <a:t>S</a:t>
            </a:r>
            <a:r>
              <a:rPr lang="en-US" sz="1500" dirty="0" smtClean="0"/>
              <a:t>pecific route (airway, radial, etc.)</a:t>
            </a:r>
            <a:endParaRPr lang="en-US" sz="1500" dirty="0"/>
          </a:p>
        </p:txBody>
      </p:sp>
      <p:cxnSp>
        <p:nvCxnSpPr>
          <p:cNvPr id="14" name="Straight Arrow Connector 13"/>
          <p:cNvCxnSpPr/>
          <p:nvPr/>
        </p:nvCxnSpPr>
        <p:spPr>
          <a:xfrm flipH="1">
            <a:off x="5029200" y="2839998"/>
            <a:ext cx="1298516" cy="67438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696200" y="1662752"/>
            <a:ext cx="1142999" cy="1246495"/>
          </a:xfrm>
          <a:prstGeom prst="rect">
            <a:avLst/>
          </a:prstGeom>
          <a:noFill/>
          <a:ln>
            <a:solidFill>
              <a:srgbClr val="C00000"/>
            </a:solidFill>
          </a:ln>
        </p:spPr>
        <p:txBody>
          <a:bodyPr wrap="square" rtlCol="0">
            <a:spAutoFit/>
          </a:bodyPr>
          <a:lstStyle/>
          <a:p>
            <a:r>
              <a:rPr lang="en-US" sz="1500" dirty="0" smtClean="0"/>
              <a:t>Approved aircraft types and designated altitude</a:t>
            </a:r>
            <a:endParaRPr lang="en-US" sz="1500" dirty="0"/>
          </a:p>
        </p:txBody>
      </p:sp>
      <p:cxnSp>
        <p:nvCxnSpPr>
          <p:cNvPr id="17" name="Straight Arrow Connector 16"/>
          <p:cNvCxnSpPr/>
          <p:nvPr/>
        </p:nvCxnSpPr>
        <p:spPr>
          <a:xfrm flipH="1">
            <a:off x="7467600" y="2909247"/>
            <a:ext cx="228600" cy="60513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Slide Number Placeholder 17"/>
          <p:cNvSpPr>
            <a:spLocks noGrp="1"/>
          </p:cNvSpPr>
          <p:nvPr>
            <p:ph type="sldNum" sz="quarter" idx="12"/>
          </p:nvPr>
        </p:nvSpPr>
        <p:spPr/>
        <p:txBody>
          <a:bodyPr/>
          <a:lstStyle/>
          <a:p>
            <a:fld id="{65856711-53BF-4163-A3B3-0AFE751B70AC}" type="slidenum">
              <a:rPr lang="en-US" smtClean="0"/>
              <a:t>6</a:t>
            </a:fld>
            <a:endParaRPr lang="en-US"/>
          </a:p>
        </p:txBody>
      </p:sp>
    </p:spTree>
    <p:extLst>
      <p:ext uri="{BB962C8B-B14F-4D97-AF65-F5344CB8AC3E}">
        <p14:creationId xmlns:p14="http://schemas.microsoft.com/office/powerpoint/2010/main" val="672118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AFD </a:t>
            </a:r>
            <a:r>
              <a:rPr lang="en-US" dirty="0" smtClean="0"/>
              <a:t>TEC Route Listing</a:t>
            </a:r>
            <a:endParaRPr lang="en-US" dirty="0"/>
          </a:p>
        </p:txBody>
      </p:sp>
      <p:sp>
        <p:nvSpPr>
          <p:cNvPr id="3" name="Content Placeholder 2"/>
          <p:cNvSpPr>
            <a:spLocks noGrp="1"/>
          </p:cNvSpPr>
          <p:nvPr>
            <p:ph idx="1"/>
          </p:nvPr>
        </p:nvSpPr>
        <p:spPr/>
        <p:txBody>
          <a:bodyPr/>
          <a:lstStyle/>
          <a:p>
            <a:r>
              <a:rPr lang="en-US" dirty="0" smtClean="0"/>
              <a:t>Different geographic areas may split traffic using different criteria – e.g., single, twin, different speeds, etc</a:t>
            </a:r>
            <a:r>
              <a:rPr lang="en-US" dirty="0" smtClean="0"/>
              <a:t>.</a:t>
            </a:r>
          </a:p>
        </p:txBody>
      </p:sp>
      <p:sp>
        <p:nvSpPr>
          <p:cNvPr id="4" name="Slide Number Placeholder 3"/>
          <p:cNvSpPr>
            <a:spLocks noGrp="1"/>
          </p:cNvSpPr>
          <p:nvPr>
            <p:ph type="sldNum" sz="quarter" idx="12"/>
          </p:nvPr>
        </p:nvSpPr>
        <p:spPr/>
        <p:txBody>
          <a:bodyPr/>
          <a:lstStyle/>
          <a:p>
            <a:fld id="{65856711-53BF-4163-A3B3-0AFE751B70AC}" type="slidenum">
              <a:rPr lang="en-US" smtClean="0"/>
              <a:t>7</a:t>
            </a:fld>
            <a:endParaRPr lang="en-US"/>
          </a:p>
        </p:txBody>
      </p:sp>
    </p:spTree>
    <p:extLst>
      <p:ext uri="{BB962C8B-B14F-4D97-AF65-F5344CB8AC3E}">
        <p14:creationId xmlns:p14="http://schemas.microsoft.com/office/powerpoint/2010/main" val="311144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Tower </a:t>
            </a:r>
            <a:r>
              <a:rPr lang="en-US" dirty="0" err="1" smtClean="0"/>
              <a:t>Enroute</a:t>
            </a:r>
            <a:r>
              <a:rPr lang="en-US" dirty="0" smtClean="0"/>
              <a:t> </a:t>
            </a:r>
            <a:r>
              <a:rPr lang="en-US" dirty="0" smtClean="0"/>
              <a:t>Control – </a:t>
            </a:r>
            <a:br>
              <a:rPr lang="en-US" dirty="0" smtClean="0"/>
            </a:br>
            <a:r>
              <a:rPr lang="en-US" dirty="0" smtClean="0"/>
              <a:t>Electronic AFD</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TEC </a:t>
            </a:r>
            <a:r>
              <a:rPr lang="en-US" dirty="0"/>
              <a:t>routes </a:t>
            </a:r>
            <a:r>
              <a:rPr lang="en-US" dirty="0" smtClean="0"/>
              <a:t>are </a:t>
            </a:r>
            <a:r>
              <a:rPr lang="en-US" dirty="0"/>
              <a:t>published in the Airport/Facility Directory </a:t>
            </a:r>
          </a:p>
          <a:p>
            <a:pPr lvl="1" algn="just"/>
            <a:r>
              <a:rPr lang="en-US" dirty="0" smtClean="0"/>
              <a:t>For </a:t>
            </a:r>
            <a:r>
              <a:rPr lang="en-US" dirty="0" smtClean="0"/>
              <a:t>an online list </a:t>
            </a:r>
            <a:r>
              <a:rPr lang="en-US" dirty="0"/>
              <a:t>of TEC routes go </a:t>
            </a:r>
            <a:r>
              <a:rPr lang="en-US" dirty="0" smtClean="0"/>
              <a:t>to http</a:t>
            </a:r>
            <a:r>
              <a:rPr lang="en-US" dirty="0"/>
              <a:t>://aeronav.faa.gov/index.asp?xml=ae ... ions/</a:t>
            </a:r>
            <a:r>
              <a:rPr lang="en-US" dirty="0" err="1"/>
              <a:t>d_afd</a:t>
            </a:r>
            <a:endParaRPr lang="en-US" dirty="0"/>
          </a:p>
          <a:p>
            <a:pPr algn="just"/>
            <a:r>
              <a:rPr lang="en-US" dirty="0" smtClean="0"/>
              <a:t>Select </a:t>
            </a:r>
            <a:r>
              <a:rPr lang="en-US" dirty="0"/>
              <a:t>the link for the current </a:t>
            </a:r>
            <a:r>
              <a:rPr lang="en-US" dirty="0" smtClean="0"/>
              <a:t>digital AFD</a:t>
            </a:r>
            <a:endParaRPr lang="en-US" dirty="0"/>
          </a:p>
          <a:p>
            <a:pPr algn="just"/>
            <a:r>
              <a:rPr lang="en-US" dirty="0"/>
              <a:t>Then select </a:t>
            </a:r>
            <a:r>
              <a:rPr lang="en-US" dirty="0" smtClean="0"/>
              <a:t>the applicable state and then click "search</a:t>
            </a:r>
            <a:r>
              <a:rPr lang="en-US" dirty="0"/>
              <a:t>"</a:t>
            </a:r>
          </a:p>
          <a:p>
            <a:pPr algn="just"/>
            <a:r>
              <a:rPr lang="en-US" dirty="0"/>
              <a:t>Click the "Supplemental" link (located just above the table showing </a:t>
            </a:r>
            <a:r>
              <a:rPr lang="en-US" dirty="0" smtClean="0"/>
              <a:t>the search </a:t>
            </a:r>
            <a:r>
              <a:rPr lang="en-US" dirty="0"/>
              <a:t>results)</a:t>
            </a:r>
          </a:p>
          <a:p>
            <a:pPr algn="just"/>
            <a:r>
              <a:rPr lang="en-US" dirty="0" smtClean="0"/>
              <a:t>Search for tower </a:t>
            </a:r>
            <a:r>
              <a:rPr lang="en-US" dirty="0" err="1" smtClean="0"/>
              <a:t>enroute</a:t>
            </a:r>
            <a:endParaRPr lang="en-US" dirty="0"/>
          </a:p>
          <a:p>
            <a:pPr algn="just"/>
            <a:r>
              <a:rPr lang="en-US" dirty="0" smtClean="0"/>
              <a:t>Then </a:t>
            </a:r>
            <a:r>
              <a:rPr lang="en-US" dirty="0" smtClean="0"/>
              <a:t>look up the applicable TEC </a:t>
            </a:r>
            <a:r>
              <a:rPr lang="en-US" dirty="0" smtClean="0"/>
              <a:t>route</a:t>
            </a:r>
            <a:endParaRPr lang="en-US" dirty="0" smtClean="0"/>
          </a:p>
        </p:txBody>
      </p:sp>
      <p:sp>
        <p:nvSpPr>
          <p:cNvPr id="5" name="Slide Number Placeholder 4"/>
          <p:cNvSpPr>
            <a:spLocks noGrp="1"/>
          </p:cNvSpPr>
          <p:nvPr>
            <p:ph type="sldNum" sz="quarter" idx="12"/>
          </p:nvPr>
        </p:nvSpPr>
        <p:spPr/>
        <p:txBody>
          <a:bodyPr/>
          <a:lstStyle/>
          <a:p>
            <a:fld id="{6654C691-AE66-4F77-B7BC-BD74BD5CFF1A}" type="slidenum">
              <a:rPr lang="en-US" smtClean="0"/>
              <a:t>8</a:t>
            </a:fld>
            <a:endParaRPr lang="en-US"/>
          </a:p>
        </p:txBody>
      </p:sp>
    </p:spTree>
    <p:extLst>
      <p:ext uri="{BB962C8B-B14F-4D97-AF65-F5344CB8AC3E}">
        <p14:creationId xmlns:p14="http://schemas.microsoft.com/office/powerpoint/2010/main" val="3747300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 </a:t>
            </a:r>
            <a:r>
              <a:rPr lang="en-US" dirty="0" smtClean="0"/>
              <a:t>Route Nomenclature</a:t>
            </a:r>
            <a:endParaRPr lang="en-US" dirty="0"/>
          </a:p>
        </p:txBody>
      </p:sp>
      <p:sp>
        <p:nvSpPr>
          <p:cNvPr id="3" name="Content Placeholder 2"/>
          <p:cNvSpPr>
            <a:spLocks noGrp="1"/>
          </p:cNvSpPr>
          <p:nvPr>
            <p:ph idx="1"/>
          </p:nvPr>
        </p:nvSpPr>
        <p:spPr/>
        <p:txBody>
          <a:bodyPr>
            <a:noAutofit/>
          </a:bodyPr>
          <a:lstStyle/>
          <a:p>
            <a:r>
              <a:rPr lang="en-US" sz="1600" dirty="0" smtClean="0"/>
              <a:t>“DIRECT” will appear as the route when radar vectors will be used or no airway exists. </a:t>
            </a:r>
            <a:r>
              <a:rPr lang="en-US" sz="1600" dirty="0" smtClean="0"/>
              <a:t> Also </a:t>
            </a:r>
            <a:r>
              <a:rPr lang="en-US" sz="1600" dirty="0" smtClean="0"/>
              <a:t>indicates that a Standard Instrument Departure (SID) or Standard Terminal Arrival (STAR) may be used</a:t>
            </a:r>
          </a:p>
          <a:p>
            <a:r>
              <a:rPr lang="en-US" sz="1600" dirty="0" smtClean="0"/>
              <a:t>When a NAVAID or intersection identifier appears with no airway immediately preceding or following the identifier, the routing is understood to be DIRECT to or from that point unless otherwise cleared by ATC or radials are listed</a:t>
            </a:r>
          </a:p>
          <a:p>
            <a:r>
              <a:rPr lang="en-US" sz="1600" dirty="0" smtClean="0"/>
              <a:t>Routes beginning and ending with an airway indicate that the airway essentially overflies the airport or radar vectors will be applied</a:t>
            </a:r>
          </a:p>
          <a:p>
            <a:r>
              <a:rPr lang="en-US" sz="1600" dirty="0" smtClean="0"/>
              <a:t>Where more than one route is listed to the same destination, ensure you file correct route for type of aircraft which is denoted after the route in the altitude column using J,M,P, or Q</a:t>
            </a:r>
          </a:p>
          <a:p>
            <a:r>
              <a:rPr lang="en-US" sz="1600" dirty="0" smtClean="0"/>
              <a:t>Although all airports are not listed under the destination column, IFR flight may be planned to satellite airports in the proximity of major airports via the same routing</a:t>
            </a:r>
          </a:p>
          <a:p>
            <a:r>
              <a:rPr lang="en-US" sz="1600" dirty="0" smtClean="0"/>
              <a:t>When filing flight plans, the coded route identifier, i.e. SANL2, VTUL4, POML3 should be used in lieu of the route of flight</a:t>
            </a:r>
          </a:p>
          <a:p>
            <a:r>
              <a:rPr lang="en-US" sz="1600" dirty="0" smtClean="0"/>
              <a:t>The altitudes shown are to be used for the route. This allows for separation of various arrival routes, departure routes, and </a:t>
            </a:r>
            <a:r>
              <a:rPr lang="en-US" sz="1600" dirty="0" smtClean="0"/>
              <a:t>over-flights</a:t>
            </a:r>
            <a:endParaRPr lang="en-US" sz="1600" dirty="0"/>
          </a:p>
        </p:txBody>
      </p:sp>
      <p:sp>
        <p:nvSpPr>
          <p:cNvPr id="4" name="Slide Number Placeholder 3"/>
          <p:cNvSpPr>
            <a:spLocks noGrp="1"/>
          </p:cNvSpPr>
          <p:nvPr>
            <p:ph type="sldNum" sz="quarter" idx="12"/>
          </p:nvPr>
        </p:nvSpPr>
        <p:spPr/>
        <p:txBody>
          <a:bodyPr/>
          <a:lstStyle/>
          <a:p>
            <a:fld id="{65856711-53BF-4163-A3B3-0AFE751B70AC}" type="slidenum">
              <a:rPr lang="en-US" smtClean="0"/>
              <a:t>9</a:t>
            </a:fld>
            <a:endParaRPr lang="en-US"/>
          </a:p>
        </p:txBody>
      </p:sp>
    </p:spTree>
    <p:extLst>
      <p:ext uri="{BB962C8B-B14F-4D97-AF65-F5344CB8AC3E}">
        <p14:creationId xmlns:p14="http://schemas.microsoft.com/office/powerpoint/2010/main" val="2605374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749</Words>
  <Application>Microsoft Office PowerPoint</Application>
  <PresentationFormat>On-screen Show (4:3)</PresentationFormat>
  <Paragraphs>78</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Tower Enroute Control Procedures</vt:lpstr>
      <vt:lpstr>Tower Enroute Control Procedure</vt:lpstr>
      <vt:lpstr>Tower Enroute Control Procedure</vt:lpstr>
      <vt:lpstr>Tower Enroute Control  Flight Plan</vt:lpstr>
      <vt:lpstr>Tower Enroute Control - AFD</vt:lpstr>
      <vt:lpstr>AFD TEC Route Listing</vt:lpstr>
      <vt:lpstr>AFD TEC Route Listing</vt:lpstr>
      <vt:lpstr>Tower Enroute Control –  Electronic AFD</vt:lpstr>
      <vt:lpstr>TEC Route Nomenclature</vt:lpstr>
      <vt:lpstr>Questions</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Tower Enroute Control Procedures</dc:title>
  <dc:creator>Bob</dc:creator>
  <cp:lastModifiedBy>Bob</cp:lastModifiedBy>
  <cp:revision>19</cp:revision>
  <dcterms:created xsi:type="dcterms:W3CDTF">2013-07-07T16:03:52Z</dcterms:created>
  <dcterms:modified xsi:type="dcterms:W3CDTF">2015-03-14T14:11:32Z</dcterms:modified>
</cp:coreProperties>
</file>