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66" r:id="rId3"/>
    <p:sldId id="268" r:id="rId4"/>
    <p:sldId id="276" r:id="rId5"/>
    <p:sldId id="290" r:id="rId6"/>
    <p:sldId id="307" r:id="rId7"/>
    <p:sldId id="308" r:id="rId8"/>
    <p:sldId id="316" r:id="rId9"/>
    <p:sldId id="321" r:id="rId10"/>
    <p:sldId id="323" r:id="rId11"/>
    <p:sldId id="324" r:id="rId12"/>
    <p:sldId id="333" r:id="rId13"/>
    <p:sldId id="291" r:id="rId14"/>
    <p:sldId id="300" r:id="rId15"/>
    <p:sldId id="302" r:id="rId16"/>
    <p:sldId id="301" r:id="rId17"/>
    <p:sldId id="318" r:id="rId18"/>
    <p:sldId id="303" r:id="rId19"/>
    <p:sldId id="292" r:id="rId20"/>
    <p:sldId id="282" r:id="rId21"/>
    <p:sldId id="310" r:id="rId22"/>
    <p:sldId id="299" r:id="rId23"/>
    <p:sldId id="257" r:id="rId24"/>
    <p:sldId id="317" r:id="rId25"/>
    <p:sldId id="273" r:id="rId26"/>
    <p:sldId id="272" r:id="rId27"/>
    <p:sldId id="269" r:id="rId28"/>
    <p:sldId id="270" r:id="rId29"/>
    <p:sldId id="304" r:id="rId30"/>
    <p:sldId id="311" r:id="rId31"/>
    <p:sldId id="312" r:id="rId32"/>
    <p:sldId id="325" r:id="rId33"/>
    <p:sldId id="320" r:id="rId34"/>
    <p:sldId id="313" r:id="rId35"/>
    <p:sldId id="295" r:id="rId36"/>
    <p:sldId id="340" r:id="rId37"/>
    <p:sldId id="326" r:id="rId38"/>
    <p:sldId id="336" r:id="rId39"/>
    <p:sldId id="296" r:id="rId40"/>
    <p:sldId id="341" r:id="rId41"/>
    <p:sldId id="322" r:id="rId42"/>
    <p:sldId id="327" r:id="rId43"/>
    <p:sldId id="297" r:id="rId44"/>
    <p:sldId id="330" r:id="rId45"/>
    <p:sldId id="335" r:id="rId46"/>
    <p:sldId id="331" r:id="rId47"/>
    <p:sldId id="342" r:id="rId48"/>
    <p:sldId id="332" r:id="rId49"/>
    <p:sldId id="274" r:id="rId50"/>
    <p:sldId id="315" r:id="rId51"/>
    <p:sldId id="259" r:id="rId52"/>
    <p:sldId id="328" r:id="rId53"/>
    <p:sldId id="334" r:id="rId54"/>
    <p:sldId id="261" r:id="rId55"/>
    <p:sldId id="298" r:id="rId56"/>
    <p:sldId id="337" r:id="rId57"/>
    <p:sldId id="338" r:id="rId58"/>
    <p:sldId id="339" r:id="rId59"/>
    <p:sldId id="263" r:id="rId60"/>
    <p:sldId id="264" r:id="rId61"/>
    <p:sldId id="26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57" autoAdjust="0"/>
  </p:normalViewPr>
  <p:slideViewPr>
    <p:cSldViewPr>
      <p:cViewPr varScale="1">
        <p:scale>
          <a:sx n="106" d="100"/>
          <a:sy n="106" d="100"/>
        </p:scale>
        <p:origin x="-16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22EA80-E74B-4F49-B6E5-D26A5A48AA5D}" type="datetimeFigureOut">
              <a:rPr lang="en-US" smtClean="0"/>
              <a:t>12/30/2014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12D99E-F68A-4F5D-8702-A46CD20398A1}" type="slidenum">
              <a:rPr lang="en-US" smtClean="0"/>
              <a:t>‹#›</a:t>
            </a:fld>
            <a:endParaRPr lang="en-US"/>
          </a:p>
        </p:txBody>
      </p:sp>
    </p:spTree>
    <p:extLst>
      <p:ext uri="{BB962C8B-B14F-4D97-AF65-F5344CB8AC3E}">
        <p14:creationId xmlns:p14="http://schemas.microsoft.com/office/powerpoint/2010/main" val="1011199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2D99E-F68A-4F5D-8702-A46CD20398A1}" type="slidenum">
              <a:rPr lang="en-US" smtClean="0"/>
              <a:t>4</a:t>
            </a:fld>
            <a:endParaRPr lang="en-US"/>
          </a:p>
        </p:txBody>
      </p:sp>
    </p:spTree>
    <p:extLst>
      <p:ext uri="{BB962C8B-B14F-4D97-AF65-F5344CB8AC3E}">
        <p14:creationId xmlns:p14="http://schemas.microsoft.com/office/powerpoint/2010/main" val="193649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2D99E-F68A-4F5D-8702-A46CD20398A1}" type="slidenum">
              <a:rPr lang="en-US" smtClean="0"/>
              <a:t>7</a:t>
            </a:fld>
            <a:endParaRPr lang="en-US"/>
          </a:p>
        </p:txBody>
      </p:sp>
    </p:spTree>
    <p:extLst>
      <p:ext uri="{BB962C8B-B14F-4D97-AF65-F5344CB8AC3E}">
        <p14:creationId xmlns:p14="http://schemas.microsoft.com/office/powerpoint/2010/main" val="417146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2D99E-F68A-4F5D-8702-A46CD20398A1}" type="slidenum">
              <a:rPr lang="en-US" smtClean="0"/>
              <a:t>41</a:t>
            </a:fld>
            <a:endParaRPr lang="en-US"/>
          </a:p>
        </p:txBody>
      </p:sp>
    </p:spTree>
    <p:extLst>
      <p:ext uri="{BB962C8B-B14F-4D97-AF65-F5344CB8AC3E}">
        <p14:creationId xmlns:p14="http://schemas.microsoft.com/office/powerpoint/2010/main" val="2057892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1319E-6FB9-4674-981B-0371023331C8}" type="slidenum">
              <a:rPr lang="en-US" smtClean="0"/>
              <a:t>61</a:t>
            </a:fld>
            <a:endParaRPr lang="en-US"/>
          </a:p>
        </p:txBody>
      </p:sp>
    </p:spTree>
    <p:extLst>
      <p:ext uri="{BB962C8B-B14F-4D97-AF65-F5344CB8AC3E}">
        <p14:creationId xmlns:p14="http://schemas.microsoft.com/office/powerpoint/2010/main" val="200600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DE8E7D-CE89-40CC-A720-C4F9A5876C9F}" type="datetime1">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3D193-5598-4DFD-93AF-A61051A35C48}" type="slidenum">
              <a:rPr lang="en-US" smtClean="0"/>
              <a:t>‹#›</a:t>
            </a:fld>
            <a:endParaRPr lang="en-US"/>
          </a:p>
        </p:txBody>
      </p:sp>
    </p:spTree>
    <p:extLst>
      <p:ext uri="{BB962C8B-B14F-4D97-AF65-F5344CB8AC3E}">
        <p14:creationId xmlns:p14="http://schemas.microsoft.com/office/powerpoint/2010/main" val="248367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3BEEE3-A400-4978-B18C-E6DC23A85584}" type="datetime1">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3D193-5598-4DFD-93AF-A61051A35C48}" type="slidenum">
              <a:rPr lang="en-US" smtClean="0"/>
              <a:t>‹#›</a:t>
            </a:fld>
            <a:endParaRPr lang="en-US"/>
          </a:p>
        </p:txBody>
      </p:sp>
    </p:spTree>
    <p:extLst>
      <p:ext uri="{BB962C8B-B14F-4D97-AF65-F5344CB8AC3E}">
        <p14:creationId xmlns:p14="http://schemas.microsoft.com/office/powerpoint/2010/main" val="316609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800E5-0B96-4C01-A1A8-3224A7CEC1A4}" type="datetime1">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3D193-5598-4DFD-93AF-A61051A35C48}" type="slidenum">
              <a:rPr lang="en-US" smtClean="0"/>
              <a:t>‹#›</a:t>
            </a:fld>
            <a:endParaRPr lang="en-US"/>
          </a:p>
        </p:txBody>
      </p:sp>
    </p:spTree>
    <p:extLst>
      <p:ext uri="{BB962C8B-B14F-4D97-AF65-F5344CB8AC3E}">
        <p14:creationId xmlns:p14="http://schemas.microsoft.com/office/powerpoint/2010/main" val="352590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943D1-ADDB-4451-900F-C54B7A432832}" type="datetime1">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3D193-5598-4DFD-93AF-A61051A35C48}" type="slidenum">
              <a:rPr lang="en-US" smtClean="0"/>
              <a:t>‹#›</a:t>
            </a:fld>
            <a:endParaRPr lang="en-US"/>
          </a:p>
        </p:txBody>
      </p:sp>
    </p:spTree>
    <p:extLst>
      <p:ext uri="{BB962C8B-B14F-4D97-AF65-F5344CB8AC3E}">
        <p14:creationId xmlns:p14="http://schemas.microsoft.com/office/powerpoint/2010/main" val="2953778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9E3333-C730-4AA7-BFC3-397AE04C3329}" type="datetime1">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3D193-5598-4DFD-93AF-A61051A35C48}" type="slidenum">
              <a:rPr lang="en-US" smtClean="0"/>
              <a:t>‹#›</a:t>
            </a:fld>
            <a:endParaRPr lang="en-US"/>
          </a:p>
        </p:txBody>
      </p:sp>
    </p:spTree>
    <p:extLst>
      <p:ext uri="{BB962C8B-B14F-4D97-AF65-F5344CB8AC3E}">
        <p14:creationId xmlns:p14="http://schemas.microsoft.com/office/powerpoint/2010/main" val="2956117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EF14E8-92F7-4594-A2DA-1340FC121B9F}" type="datetime1">
              <a:rPr lang="en-US" smtClean="0"/>
              <a:t>12/30/2014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3D193-5598-4DFD-93AF-A61051A35C48}" type="slidenum">
              <a:rPr lang="en-US" smtClean="0"/>
              <a:t>‹#›</a:t>
            </a:fld>
            <a:endParaRPr lang="en-US"/>
          </a:p>
        </p:txBody>
      </p:sp>
    </p:spTree>
    <p:extLst>
      <p:ext uri="{BB962C8B-B14F-4D97-AF65-F5344CB8AC3E}">
        <p14:creationId xmlns:p14="http://schemas.microsoft.com/office/powerpoint/2010/main" val="1511926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07B511-5157-449B-BB07-4B71BBAA8940}" type="datetime1">
              <a:rPr lang="en-US" smtClean="0"/>
              <a:t>12/30/2014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33D193-5598-4DFD-93AF-A61051A35C48}" type="slidenum">
              <a:rPr lang="en-US" smtClean="0"/>
              <a:t>‹#›</a:t>
            </a:fld>
            <a:endParaRPr lang="en-US"/>
          </a:p>
        </p:txBody>
      </p:sp>
    </p:spTree>
    <p:extLst>
      <p:ext uri="{BB962C8B-B14F-4D97-AF65-F5344CB8AC3E}">
        <p14:creationId xmlns:p14="http://schemas.microsoft.com/office/powerpoint/2010/main" val="152733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C12313-438F-472D-BC31-7F9CD974DA33}" type="datetime1">
              <a:rPr lang="en-US" smtClean="0"/>
              <a:t>12/30/2014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33D193-5598-4DFD-93AF-A61051A35C48}" type="slidenum">
              <a:rPr lang="en-US" smtClean="0"/>
              <a:t>‹#›</a:t>
            </a:fld>
            <a:endParaRPr lang="en-US"/>
          </a:p>
        </p:txBody>
      </p:sp>
    </p:spTree>
    <p:extLst>
      <p:ext uri="{BB962C8B-B14F-4D97-AF65-F5344CB8AC3E}">
        <p14:creationId xmlns:p14="http://schemas.microsoft.com/office/powerpoint/2010/main" val="317321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DE888-128B-44A2-9633-81ED106A59A2}" type="datetime1">
              <a:rPr lang="en-US" smtClean="0"/>
              <a:t>12/30/2014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33D193-5598-4DFD-93AF-A61051A35C48}" type="slidenum">
              <a:rPr lang="en-US" smtClean="0"/>
              <a:t>‹#›</a:t>
            </a:fld>
            <a:endParaRPr lang="en-US"/>
          </a:p>
        </p:txBody>
      </p:sp>
    </p:spTree>
    <p:extLst>
      <p:ext uri="{BB962C8B-B14F-4D97-AF65-F5344CB8AC3E}">
        <p14:creationId xmlns:p14="http://schemas.microsoft.com/office/powerpoint/2010/main" val="129456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F3870-9D09-4411-B179-706520EAED21}" type="datetime1">
              <a:rPr lang="en-US" smtClean="0"/>
              <a:t>12/30/2014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3D193-5598-4DFD-93AF-A61051A35C48}" type="slidenum">
              <a:rPr lang="en-US" smtClean="0"/>
              <a:t>‹#›</a:t>
            </a:fld>
            <a:endParaRPr lang="en-US"/>
          </a:p>
        </p:txBody>
      </p:sp>
    </p:spTree>
    <p:extLst>
      <p:ext uri="{BB962C8B-B14F-4D97-AF65-F5344CB8AC3E}">
        <p14:creationId xmlns:p14="http://schemas.microsoft.com/office/powerpoint/2010/main" val="71736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B44A98-E22D-45D2-8A5E-17246DFA881C}" type="datetime1">
              <a:rPr lang="en-US" smtClean="0"/>
              <a:t>12/30/2014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3D193-5598-4DFD-93AF-A61051A35C48}" type="slidenum">
              <a:rPr lang="en-US" smtClean="0"/>
              <a:t>‹#›</a:t>
            </a:fld>
            <a:endParaRPr lang="en-US"/>
          </a:p>
        </p:txBody>
      </p:sp>
    </p:spTree>
    <p:extLst>
      <p:ext uri="{BB962C8B-B14F-4D97-AF65-F5344CB8AC3E}">
        <p14:creationId xmlns:p14="http://schemas.microsoft.com/office/powerpoint/2010/main" val="37911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8E1BA-2557-49ED-9C40-3EC01A3E543C}" type="datetime1">
              <a:rPr lang="en-US" smtClean="0"/>
              <a:t>12/30/2014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3D193-5598-4DFD-93AF-A61051A35C48}" type="slidenum">
              <a:rPr lang="en-US" smtClean="0"/>
              <a:t>‹#›</a:t>
            </a:fld>
            <a:endParaRPr lang="en-US"/>
          </a:p>
        </p:txBody>
      </p:sp>
    </p:spTree>
    <p:extLst>
      <p:ext uri="{BB962C8B-B14F-4D97-AF65-F5344CB8AC3E}">
        <p14:creationId xmlns:p14="http://schemas.microsoft.com/office/powerpoint/2010/main" val="2412785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faa.gov/training_testing/training/media/cfit/volume1/titlepg.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33D193-5598-4DFD-93AF-A61051A35C48}" type="slidenum">
              <a:rPr lang="en-US" smtClean="0"/>
              <a:t>1</a:t>
            </a:fld>
            <a:endParaRPr lang="en-US"/>
          </a:p>
        </p:txBody>
      </p:sp>
      <p:pic>
        <p:nvPicPr>
          <p:cNvPr id="1026" name="Picture 2" descr="http://www.tc.gc.ca/media/images/ca-publications/asl4_imag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07" y="3352800"/>
            <a:ext cx="5619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79635" y="2136338"/>
            <a:ext cx="18473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Rectangle 5"/>
          <p:cNvSpPr/>
          <p:nvPr/>
        </p:nvSpPr>
        <p:spPr>
          <a:xfrm>
            <a:off x="685800" y="228600"/>
            <a:ext cx="7848600" cy="317009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Single Pilot Resource </a:t>
            </a:r>
          </a:p>
          <a:p>
            <a:pPr algn="ctr"/>
            <a:r>
              <a:rPr 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Management </a:t>
            </a:r>
          </a:p>
          <a:p>
            <a:pPr algn="ctr"/>
            <a:r>
              <a:rPr 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&amp; </a:t>
            </a:r>
          </a:p>
          <a:p>
            <a:pPr algn="ctr"/>
            <a:r>
              <a:rPr 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Aeronautical </a:t>
            </a:r>
          </a:p>
          <a:p>
            <a:pPr algn="ctr"/>
            <a:r>
              <a:rPr 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decision Making</a:t>
            </a:r>
            <a:endPar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Rectangle 9"/>
          <p:cNvSpPr/>
          <p:nvPr/>
        </p:nvSpPr>
        <p:spPr>
          <a:xfrm>
            <a:off x="6019800" y="3865513"/>
            <a:ext cx="2743200" cy="2308324"/>
          </a:xfrm>
          <a:prstGeom prst="rect">
            <a:avLst/>
          </a:prstGeom>
          <a:noFill/>
          <a:ln w="38100">
            <a:solidFill>
              <a:schemeClr val="accent1"/>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Superior aviation knowledge and decision skills precludes the need to demonstrate superior pilot skills</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82491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Single Pilot Resource Management </a:t>
            </a:r>
            <a:br>
              <a:rPr lang="en-US" dirty="0" smtClean="0"/>
            </a:br>
            <a:r>
              <a:rPr lang="en-US" dirty="0" smtClean="0"/>
              <a:t>Internal Resources</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a:t>A</a:t>
            </a:r>
            <a:r>
              <a:rPr lang="en-US" dirty="0" smtClean="0"/>
              <a:t>bility to manage workload is the most valuable resource a pilot has</a:t>
            </a:r>
          </a:p>
          <a:p>
            <a:pPr algn="just"/>
            <a:r>
              <a:rPr lang="en-US" dirty="0" smtClean="0"/>
              <a:t>Passengers even those with no flying experience can help (verbal help, help reading charts, </a:t>
            </a:r>
            <a:r>
              <a:rPr lang="en-US" dirty="0" err="1" smtClean="0"/>
              <a:t>etc</a:t>
            </a:r>
            <a:r>
              <a:rPr lang="en-US" dirty="0" smtClean="0"/>
              <a:t>)</a:t>
            </a:r>
          </a:p>
          <a:p>
            <a:pPr algn="just"/>
            <a:r>
              <a:rPr lang="en-US" dirty="0" smtClean="0"/>
              <a:t>Verbal communication reinforces an activity - even if talking to yourself.  Touching also helps!</a:t>
            </a:r>
          </a:p>
          <a:p>
            <a:pPr algn="just"/>
            <a:r>
              <a:rPr lang="en-US" dirty="0" smtClean="0"/>
              <a:t>Pilots should have a thorough understanding of aircraft equipment and systems to help make good decisions</a:t>
            </a:r>
          </a:p>
          <a:p>
            <a:pPr algn="just"/>
            <a:r>
              <a:rPr lang="en-US" dirty="0" smtClean="0"/>
              <a:t>Checklists</a:t>
            </a:r>
          </a:p>
          <a:p>
            <a:pPr algn="just"/>
            <a:r>
              <a:rPr lang="en-US" dirty="0"/>
              <a:t>P</a:t>
            </a:r>
            <a:r>
              <a:rPr lang="en-US" dirty="0" smtClean="0"/>
              <a:t>ilot’s operating handbook (POH)</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10</a:t>
            </a:fld>
            <a:endParaRPr lang="en-US"/>
          </a:p>
        </p:txBody>
      </p:sp>
    </p:spTree>
    <p:extLst>
      <p:ext uri="{BB962C8B-B14F-4D97-AF65-F5344CB8AC3E}">
        <p14:creationId xmlns:p14="http://schemas.microsoft.com/office/powerpoint/2010/main" val="298669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Single Pilot Resource Management</a:t>
            </a:r>
            <a:br>
              <a:rPr lang="en-US" dirty="0" smtClean="0"/>
            </a:br>
            <a:r>
              <a:rPr lang="en-US" dirty="0" smtClean="0"/>
              <a:t>External Resources</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ATC – assistance not only decreases pilot workload, but also helps pilots make informed inflight decisions.  ATC can provide:</a:t>
            </a:r>
          </a:p>
          <a:p>
            <a:pPr lvl="1" algn="just"/>
            <a:r>
              <a:rPr lang="en-US" dirty="0" smtClean="0"/>
              <a:t>Traffic advisories</a:t>
            </a:r>
          </a:p>
          <a:p>
            <a:pPr lvl="1" algn="just"/>
            <a:r>
              <a:rPr lang="en-US" dirty="0" smtClean="0"/>
              <a:t>Radar vectors</a:t>
            </a:r>
          </a:p>
          <a:p>
            <a:pPr lvl="1" algn="just"/>
            <a:r>
              <a:rPr lang="en-US" dirty="0" smtClean="0"/>
              <a:t>Assistance in emergency situations</a:t>
            </a:r>
          </a:p>
          <a:p>
            <a:pPr lvl="1" algn="just"/>
            <a:r>
              <a:rPr lang="en-US" dirty="0" smtClean="0"/>
              <a:t>Direction finding equipment </a:t>
            </a:r>
          </a:p>
          <a:p>
            <a:pPr lvl="1" algn="just"/>
            <a:r>
              <a:rPr lang="en-US" dirty="0" smtClean="0"/>
              <a:t>Ground speed</a:t>
            </a:r>
          </a:p>
          <a:p>
            <a:pPr algn="just"/>
            <a:r>
              <a:rPr lang="en-US" dirty="0" smtClean="0"/>
              <a:t>Flight Service</a:t>
            </a:r>
          </a:p>
          <a:p>
            <a:pPr lvl="1" algn="just"/>
            <a:r>
              <a:rPr lang="en-US" dirty="0" smtClean="0"/>
              <a:t>En Route Flight Advisory Service (Flight Watch)</a:t>
            </a:r>
          </a:p>
          <a:p>
            <a:pPr lvl="1" algn="just"/>
            <a:r>
              <a:rPr lang="en-US" dirty="0"/>
              <a:t>A</a:t>
            </a:r>
            <a:r>
              <a:rPr lang="en-US" dirty="0" smtClean="0"/>
              <a:t>ssist lost aircraft and aircraft in emergency situations - DF</a:t>
            </a:r>
          </a:p>
        </p:txBody>
      </p:sp>
      <p:sp>
        <p:nvSpPr>
          <p:cNvPr id="4" name="Slide Number Placeholder 3"/>
          <p:cNvSpPr>
            <a:spLocks noGrp="1"/>
          </p:cNvSpPr>
          <p:nvPr>
            <p:ph type="sldNum" sz="quarter" idx="12"/>
          </p:nvPr>
        </p:nvSpPr>
        <p:spPr/>
        <p:txBody>
          <a:bodyPr/>
          <a:lstStyle/>
          <a:p>
            <a:fld id="{EBC0E896-F936-402A-BDD9-724F776791B9}" type="slidenum">
              <a:rPr lang="en-US" smtClean="0"/>
              <a:t>11</a:t>
            </a:fld>
            <a:endParaRPr lang="en-US" dirty="0"/>
          </a:p>
        </p:txBody>
      </p:sp>
    </p:spTree>
    <p:extLst>
      <p:ext uri="{BB962C8B-B14F-4D97-AF65-F5344CB8AC3E}">
        <p14:creationId xmlns:p14="http://schemas.microsoft.com/office/powerpoint/2010/main" val="616240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Management</a:t>
            </a:r>
            <a:br>
              <a:rPr lang="en-US" dirty="0" smtClean="0"/>
            </a:br>
            <a:r>
              <a:rPr lang="en-US" dirty="0" smtClean="0">
                <a:solidFill>
                  <a:srgbClr val="FF0000"/>
                </a:solidFill>
              </a:rPr>
              <a:t>PTS Requirements</a:t>
            </a:r>
            <a:endParaRPr lang="en-US"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algn="just"/>
            <a:r>
              <a:rPr lang="en-US" dirty="0" smtClean="0"/>
              <a:t>Four fundamental risk elements associated with flight (</a:t>
            </a:r>
            <a:r>
              <a:rPr lang="en-US" dirty="0" smtClean="0">
                <a:solidFill>
                  <a:srgbClr val="FF0000"/>
                </a:solidFill>
              </a:rPr>
              <a:t>PAVE</a:t>
            </a:r>
            <a:r>
              <a:rPr lang="en-US" dirty="0" smtClean="0"/>
              <a:t>)</a:t>
            </a:r>
          </a:p>
          <a:p>
            <a:pPr lvl="1" algn="just"/>
            <a:r>
              <a:rPr lang="en-US" dirty="0" smtClean="0"/>
              <a:t>Pilot</a:t>
            </a:r>
          </a:p>
          <a:p>
            <a:pPr lvl="1" algn="just"/>
            <a:r>
              <a:rPr lang="en-US" dirty="0" smtClean="0"/>
              <a:t>Aircraft</a:t>
            </a:r>
          </a:p>
          <a:p>
            <a:pPr lvl="1" algn="just"/>
            <a:r>
              <a:rPr lang="en-US" dirty="0" smtClean="0"/>
              <a:t>Environment</a:t>
            </a:r>
          </a:p>
          <a:p>
            <a:pPr lvl="1" algn="just"/>
            <a:r>
              <a:rPr lang="en-US" dirty="0" smtClean="0"/>
              <a:t>The operation (the purpose of the flight) or external pressures</a:t>
            </a:r>
            <a:endParaRPr lang="en-US" dirty="0"/>
          </a:p>
          <a:p>
            <a:pPr algn="just"/>
            <a:r>
              <a:rPr lang="en-US" dirty="0" smtClean="0"/>
              <a:t>Use a tool, such as the PAVE or 5P checklist, to help assess the four risk elements</a:t>
            </a:r>
          </a:p>
          <a:p>
            <a:pPr algn="just"/>
            <a:r>
              <a:rPr lang="en-US" dirty="0" smtClean="0"/>
              <a:t>Use a personal checklist, such as the I’MSAFE checklist, to determine personal risks</a:t>
            </a:r>
          </a:p>
          <a:p>
            <a:pPr algn="just"/>
            <a:r>
              <a:rPr lang="en-US" dirty="0" smtClean="0"/>
              <a:t>Use weather reports and forecasts to determine weather risks associated with the flight</a:t>
            </a:r>
          </a:p>
          <a:p>
            <a:pPr algn="just"/>
            <a:r>
              <a:rPr lang="en-US" dirty="0" smtClean="0"/>
              <a:t>Recognize risks and mitigate those risks throughout the flight</a:t>
            </a:r>
          </a:p>
          <a:p>
            <a:pPr marL="0" indent="0" algn="just">
              <a:buNone/>
            </a:pP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12</a:t>
            </a:fld>
            <a:endParaRPr lang="en-US"/>
          </a:p>
        </p:txBody>
      </p:sp>
    </p:spTree>
    <p:extLst>
      <p:ext uri="{BB962C8B-B14F-4D97-AF65-F5344CB8AC3E}">
        <p14:creationId xmlns:p14="http://schemas.microsoft.com/office/powerpoint/2010/main" val="2442393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Single-Pilot Resource Management</a:t>
            </a:r>
            <a:br>
              <a:rPr lang="en-US" dirty="0"/>
            </a:br>
            <a:r>
              <a:rPr lang="en-US" dirty="0"/>
              <a:t>Risk Evaluation</a:t>
            </a:r>
          </a:p>
        </p:txBody>
      </p:sp>
      <p:sp>
        <p:nvSpPr>
          <p:cNvPr id="3" name="Content Placeholder 2"/>
          <p:cNvSpPr>
            <a:spLocks noGrp="1"/>
          </p:cNvSpPr>
          <p:nvPr>
            <p:ph idx="1"/>
          </p:nvPr>
        </p:nvSpPr>
        <p:spPr>
          <a:xfrm>
            <a:off x="2286000" y="1600200"/>
            <a:ext cx="6400800" cy="4525963"/>
          </a:xfrm>
        </p:spPr>
        <p:txBody>
          <a:bodyPr>
            <a:normAutofit fontScale="62500" lnSpcReduction="20000"/>
          </a:bodyPr>
          <a:lstStyle/>
          <a:p>
            <a:pPr algn="just"/>
            <a:r>
              <a:rPr lang="en-US" dirty="0"/>
              <a:t>Two defining elements of ADM are </a:t>
            </a:r>
            <a:r>
              <a:rPr lang="en-US" dirty="0">
                <a:solidFill>
                  <a:srgbClr val="FF0000"/>
                </a:solidFill>
              </a:rPr>
              <a:t>hazard</a:t>
            </a:r>
            <a:r>
              <a:rPr lang="en-US" dirty="0"/>
              <a:t> and </a:t>
            </a:r>
            <a:r>
              <a:rPr lang="en-US" dirty="0" smtClean="0">
                <a:solidFill>
                  <a:srgbClr val="FF0000"/>
                </a:solidFill>
              </a:rPr>
              <a:t>risk</a:t>
            </a:r>
            <a:r>
              <a:rPr lang="en-US" dirty="0" smtClean="0"/>
              <a:t> </a:t>
            </a:r>
          </a:p>
          <a:p>
            <a:pPr algn="just"/>
            <a:r>
              <a:rPr lang="en-US" dirty="0"/>
              <a:t>A hazard is any source of potential damage, harm or adverse health effects on something or </a:t>
            </a:r>
            <a:r>
              <a:rPr lang="en-US" dirty="0" smtClean="0"/>
              <a:t>someone</a:t>
            </a:r>
          </a:p>
          <a:p>
            <a:pPr lvl="1" algn="just"/>
            <a:r>
              <a:rPr lang="en-US" dirty="0" smtClean="0"/>
              <a:t>A hazard </a:t>
            </a:r>
            <a:r>
              <a:rPr lang="en-US" dirty="0"/>
              <a:t>is a real or perceived condition, event, or circumstance that a pilot </a:t>
            </a:r>
            <a:r>
              <a:rPr lang="en-US" dirty="0" smtClean="0"/>
              <a:t>encounters</a:t>
            </a:r>
          </a:p>
          <a:p>
            <a:pPr lvl="1" algn="just"/>
            <a:r>
              <a:rPr lang="en-US" dirty="0" smtClean="0"/>
              <a:t>Detected through monitoring</a:t>
            </a:r>
          </a:p>
          <a:p>
            <a:pPr algn="just"/>
            <a:r>
              <a:rPr lang="en-US" dirty="0"/>
              <a:t>Risk is </a:t>
            </a:r>
            <a:r>
              <a:rPr lang="en-US" dirty="0" smtClean="0"/>
              <a:t>the probability </a:t>
            </a:r>
            <a:r>
              <a:rPr lang="en-US" dirty="0"/>
              <a:t>that a person will be harmed or experience an adverse </a:t>
            </a:r>
            <a:r>
              <a:rPr lang="en-US" dirty="0" smtClean="0"/>
              <a:t>effect </a:t>
            </a:r>
            <a:r>
              <a:rPr lang="en-US" dirty="0"/>
              <a:t>if exposed to a hazard. </a:t>
            </a:r>
          </a:p>
          <a:p>
            <a:pPr algn="just"/>
            <a:r>
              <a:rPr lang="en-US" dirty="0" smtClean="0"/>
              <a:t>When </a:t>
            </a:r>
            <a:r>
              <a:rPr lang="en-US" dirty="0"/>
              <a:t>faced with a hazard, </a:t>
            </a:r>
            <a:r>
              <a:rPr lang="en-US" dirty="0" smtClean="0"/>
              <a:t>make </a:t>
            </a:r>
            <a:r>
              <a:rPr lang="en-US" dirty="0"/>
              <a:t>an assessment of that </a:t>
            </a:r>
            <a:r>
              <a:rPr lang="en-US" dirty="0" smtClean="0"/>
              <a:t>hazard’s potential to impact the flight</a:t>
            </a:r>
          </a:p>
          <a:p>
            <a:pPr algn="just"/>
            <a:r>
              <a:rPr lang="en-US" dirty="0" smtClean="0"/>
              <a:t>Then assign </a:t>
            </a:r>
            <a:r>
              <a:rPr lang="en-US" dirty="0"/>
              <a:t>a </a:t>
            </a:r>
            <a:r>
              <a:rPr lang="en-US" dirty="0" smtClean="0"/>
              <a:t>risk value </a:t>
            </a:r>
            <a:r>
              <a:rPr lang="en-US" dirty="0"/>
              <a:t>to the potential </a:t>
            </a:r>
            <a:r>
              <a:rPr lang="en-US" dirty="0" smtClean="0"/>
              <a:t>hazard.  </a:t>
            </a:r>
          </a:p>
          <a:p>
            <a:pPr algn="just"/>
            <a:r>
              <a:rPr lang="en-US" dirty="0" smtClean="0"/>
              <a:t>The result is the </a:t>
            </a:r>
            <a:r>
              <a:rPr lang="en-US" dirty="0"/>
              <a:t>pilot’s assessment of the </a:t>
            </a:r>
            <a:r>
              <a:rPr lang="en-US" dirty="0" smtClean="0"/>
              <a:t>hazard and risk</a:t>
            </a:r>
          </a:p>
          <a:p>
            <a:pPr algn="just"/>
            <a:r>
              <a:rPr lang="en-US" dirty="0" smtClean="0"/>
              <a:t>Different </a:t>
            </a:r>
            <a:r>
              <a:rPr lang="en-US" dirty="0"/>
              <a:t>pilots see </a:t>
            </a:r>
            <a:r>
              <a:rPr lang="en-US" dirty="0" smtClean="0"/>
              <a:t>the same hazard differently based upon skill, knowledge, experience and other factors</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13</a:t>
            </a:fld>
            <a:endParaRPr lang="en-US"/>
          </a:p>
        </p:txBody>
      </p:sp>
      <p:sp>
        <p:nvSpPr>
          <p:cNvPr id="5" name="TextBox 4"/>
          <p:cNvSpPr txBox="1"/>
          <p:nvPr/>
        </p:nvSpPr>
        <p:spPr>
          <a:xfrm>
            <a:off x="228600" y="1676400"/>
            <a:ext cx="1981200" cy="1923604"/>
          </a:xfrm>
          <a:prstGeom prst="rect">
            <a:avLst/>
          </a:prstGeom>
          <a:noFill/>
          <a:ln>
            <a:solidFill>
              <a:schemeClr val="accent1"/>
            </a:solidFill>
          </a:ln>
        </p:spPr>
        <p:txBody>
          <a:bodyPr wrap="square" rtlCol="0">
            <a:spAutoFit/>
          </a:bodyPr>
          <a:lstStyle/>
          <a:p>
            <a:r>
              <a:rPr lang="en-US" sz="1700" dirty="0" smtClean="0"/>
              <a:t>Use </a:t>
            </a:r>
            <a:r>
              <a:rPr lang="en-US" sz="1700" dirty="0" smtClean="0">
                <a:solidFill>
                  <a:srgbClr val="FF0000"/>
                </a:solidFill>
              </a:rPr>
              <a:t>all available resources </a:t>
            </a:r>
            <a:r>
              <a:rPr lang="en-US" sz="1700" dirty="0" smtClean="0"/>
              <a:t>to detect changes or expected changes not occurring – provides </a:t>
            </a:r>
            <a:r>
              <a:rPr lang="en-US" sz="1700" dirty="0" smtClean="0">
                <a:solidFill>
                  <a:srgbClr val="FF0000"/>
                </a:solidFill>
              </a:rPr>
              <a:t>situational awareness</a:t>
            </a:r>
            <a:endParaRPr lang="en-US" sz="1700" dirty="0">
              <a:solidFill>
                <a:srgbClr val="FF0000"/>
              </a:solidFill>
            </a:endParaRPr>
          </a:p>
        </p:txBody>
      </p:sp>
      <p:sp>
        <p:nvSpPr>
          <p:cNvPr id="6" name="TextBox 5"/>
          <p:cNvSpPr txBox="1"/>
          <p:nvPr/>
        </p:nvSpPr>
        <p:spPr>
          <a:xfrm>
            <a:off x="609600" y="4191000"/>
            <a:ext cx="990600" cy="646331"/>
          </a:xfrm>
          <a:prstGeom prst="rect">
            <a:avLst/>
          </a:prstGeom>
          <a:noFill/>
          <a:ln>
            <a:solidFill>
              <a:schemeClr val="tx2"/>
            </a:solidFill>
          </a:ln>
        </p:spPr>
        <p:txBody>
          <a:bodyPr wrap="square" rtlCol="0">
            <a:spAutoFit/>
          </a:bodyPr>
          <a:lstStyle/>
          <a:p>
            <a:r>
              <a:rPr lang="en-US" dirty="0" smtClean="0"/>
              <a:t>Evaluate the risk</a:t>
            </a:r>
            <a:endParaRPr lang="en-US" dirty="0"/>
          </a:p>
        </p:txBody>
      </p:sp>
      <p:cxnSp>
        <p:nvCxnSpPr>
          <p:cNvPr id="8" name="Straight Arrow Connector 7"/>
          <p:cNvCxnSpPr>
            <a:stCxn id="5" idx="2"/>
          </p:cNvCxnSpPr>
          <p:nvPr/>
        </p:nvCxnSpPr>
        <p:spPr>
          <a:xfrm>
            <a:off x="1219200" y="3600004"/>
            <a:ext cx="0" cy="5909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853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Single-Pilot Resource Management</a:t>
            </a:r>
            <a:br>
              <a:rPr lang="en-US" dirty="0"/>
            </a:br>
            <a:r>
              <a:rPr lang="en-US" dirty="0"/>
              <a:t>Risk Evaluation</a:t>
            </a:r>
          </a:p>
        </p:txBody>
      </p:sp>
      <p:sp>
        <p:nvSpPr>
          <p:cNvPr id="3" name="Content Placeholder 2"/>
          <p:cNvSpPr>
            <a:spLocks noGrp="1"/>
          </p:cNvSpPr>
          <p:nvPr>
            <p:ph idx="1"/>
          </p:nvPr>
        </p:nvSpPr>
        <p:spPr>
          <a:xfrm>
            <a:off x="457200" y="1600200"/>
            <a:ext cx="3352800" cy="4525963"/>
          </a:xfrm>
        </p:spPr>
        <p:txBody>
          <a:bodyPr>
            <a:normAutofit fontScale="92500" lnSpcReduction="20000"/>
          </a:bodyPr>
          <a:lstStyle/>
          <a:p>
            <a:r>
              <a:rPr lang="en-US" dirty="0" smtClean="0"/>
              <a:t>Most </a:t>
            </a:r>
            <a:r>
              <a:rPr lang="en-US" dirty="0"/>
              <a:t>basic </a:t>
            </a:r>
            <a:r>
              <a:rPr lang="en-US" dirty="0" smtClean="0"/>
              <a:t>risk hazard assessment tool </a:t>
            </a:r>
            <a:r>
              <a:rPr lang="en-US" dirty="0"/>
              <a:t>is the risk </a:t>
            </a:r>
            <a:r>
              <a:rPr lang="en-US" dirty="0" smtClean="0"/>
              <a:t>matrix.  </a:t>
            </a:r>
          </a:p>
          <a:p>
            <a:r>
              <a:rPr lang="en-US" dirty="0" smtClean="0"/>
              <a:t>It assesses </a:t>
            </a:r>
            <a:r>
              <a:rPr lang="en-US" dirty="0"/>
              <a:t>two items</a:t>
            </a:r>
            <a:r>
              <a:rPr lang="en-US" dirty="0" smtClean="0"/>
              <a:t>:</a:t>
            </a:r>
          </a:p>
          <a:p>
            <a:pPr lvl="1" algn="just"/>
            <a:r>
              <a:rPr lang="en-US" dirty="0" smtClean="0"/>
              <a:t>likelihood </a:t>
            </a:r>
            <a:r>
              <a:rPr lang="en-US" dirty="0"/>
              <a:t>of </a:t>
            </a:r>
            <a:r>
              <a:rPr lang="en-US" dirty="0" smtClean="0"/>
              <a:t>a hazard’s occurrence and</a:t>
            </a:r>
          </a:p>
          <a:p>
            <a:pPr lvl="1" algn="just"/>
            <a:r>
              <a:rPr lang="en-US" dirty="0"/>
              <a:t>t</a:t>
            </a:r>
            <a:r>
              <a:rPr lang="en-US" dirty="0" smtClean="0"/>
              <a:t>he consequence of the hazard’s occurrence</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14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3767138" cy="2063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14800" y="3962400"/>
            <a:ext cx="4648200" cy="2400657"/>
          </a:xfrm>
          <a:prstGeom prst="rect">
            <a:avLst/>
          </a:prstGeom>
          <a:noFill/>
          <a:ln>
            <a:solidFill>
              <a:schemeClr val="tx2"/>
            </a:solidFill>
          </a:ln>
        </p:spPr>
        <p:txBody>
          <a:bodyPr wrap="square" rtlCol="0">
            <a:spAutoFit/>
          </a:bodyPr>
          <a:lstStyle/>
          <a:p>
            <a:pPr marL="285750" indent="-285750">
              <a:buFont typeface="Arial" panose="020B0604020202020204" pitchFamily="34" charset="0"/>
              <a:buChar char="•"/>
            </a:pPr>
            <a:r>
              <a:rPr lang="en-US" sz="1500" dirty="0"/>
              <a:t>Probable—an event will occur several </a:t>
            </a:r>
            <a:r>
              <a:rPr lang="en-US" sz="1500" dirty="0" smtClean="0"/>
              <a:t>times</a:t>
            </a:r>
          </a:p>
          <a:p>
            <a:pPr marL="285750" indent="-285750">
              <a:buFont typeface="Arial" panose="020B0604020202020204" pitchFamily="34" charset="0"/>
              <a:buChar char="•"/>
            </a:pPr>
            <a:r>
              <a:rPr lang="en-US" sz="1500" dirty="0" smtClean="0"/>
              <a:t>Occasional—an </a:t>
            </a:r>
            <a:r>
              <a:rPr lang="en-US" sz="1500" dirty="0"/>
              <a:t>event will probably occur </a:t>
            </a:r>
            <a:r>
              <a:rPr lang="en-US" sz="1500" dirty="0" smtClean="0"/>
              <a:t>sometime</a:t>
            </a:r>
          </a:p>
          <a:p>
            <a:pPr marL="285750" indent="-285750">
              <a:buFont typeface="Arial" panose="020B0604020202020204" pitchFamily="34" charset="0"/>
              <a:buChar char="•"/>
            </a:pPr>
            <a:r>
              <a:rPr lang="en-US" sz="1500" dirty="0" smtClean="0"/>
              <a:t>Remote—an </a:t>
            </a:r>
            <a:r>
              <a:rPr lang="en-US" sz="1500" dirty="0"/>
              <a:t>event is unlikely to occur, but is </a:t>
            </a:r>
            <a:r>
              <a:rPr lang="en-US" sz="1500" dirty="0" smtClean="0"/>
              <a:t>possible</a:t>
            </a:r>
          </a:p>
          <a:p>
            <a:pPr marL="285750" indent="-285750">
              <a:buFont typeface="Arial" panose="020B0604020202020204" pitchFamily="34" charset="0"/>
              <a:buChar char="•"/>
            </a:pPr>
            <a:r>
              <a:rPr lang="en-US" sz="1500" dirty="0" smtClean="0"/>
              <a:t>Improbable—an </a:t>
            </a:r>
            <a:r>
              <a:rPr lang="en-US" sz="1500" dirty="0"/>
              <a:t>event is highly unlikely to </a:t>
            </a:r>
            <a:r>
              <a:rPr lang="en-US" sz="1500" dirty="0" smtClean="0"/>
              <a:t>occur</a:t>
            </a:r>
          </a:p>
          <a:p>
            <a:r>
              <a:rPr lang="en-US" sz="1500" dirty="0" smtClean="0"/>
              <a:t>----------------------------------------------</a:t>
            </a:r>
          </a:p>
          <a:p>
            <a:pPr marL="285750" indent="-285750">
              <a:buFont typeface="Arial" panose="020B0604020202020204" pitchFamily="34" charset="0"/>
              <a:buChar char="•"/>
            </a:pPr>
            <a:r>
              <a:rPr lang="en-US" sz="1500" dirty="0"/>
              <a:t>Catastrophic—results in fatalities, total loss</a:t>
            </a:r>
          </a:p>
          <a:p>
            <a:pPr marL="285750" indent="-285750">
              <a:buFont typeface="Arial" panose="020B0604020202020204" pitchFamily="34" charset="0"/>
              <a:buChar char="•"/>
            </a:pPr>
            <a:r>
              <a:rPr lang="en-US" sz="1500" dirty="0" smtClean="0"/>
              <a:t>Critical—severe </a:t>
            </a:r>
            <a:r>
              <a:rPr lang="en-US" sz="1500" dirty="0"/>
              <a:t>injury, major damage</a:t>
            </a:r>
          </a:p>
          <a:p>
            <a:pPr marL="285750" indent="-285750">
              <a:buFont typeface="Arial" panose="020B0604020202020204" pitchFamily="34" charset="0"/>
              <a:buChar char="•"/>
            </a:pPr>
            <a:r>
              <a:rPr lang="en-US" sz="1500" dirty="0" smtClean="0"/>
              <a:t>Marginal—minor </a:t>
            </a:r>
            <a:r>
              <a:rPr lang="en-US" sz="1500" dirty="0"/>
              <a:t>injury, minor damage</a:t>
            </a:r>
          </a:p>
          <a:p>
            <a:pPr marL="285750" indent="-285750">
              <a:buFont typeface="Arial" panose="020B0604020202020204" pitchFamily="34" charset="0"/>
              <a:buChar char="•"/>
            </a:pPr>
            <a:r>
              <a:rPr lang="en-US" sz="1500" dirty="0" smtClean="0"/>
              <a:t>Negligible—less </a:t>
            </a:r>
            <a:r>
              <a:rPr lang="en-US" sz="1500" dirty="0"/>
              <a:t>than minor injury, less than minor system damage</a:t>
            </a:r>
          </a:p>
        </p:txBody>
      </p:sp>
    </p:spTree>
    <p:extLst>
      <p:ext uri="{BB962C8B-B14F-4D97-AF65-F5344CB8AC3E}">
        <p14:creationId xmlns:p14="http://schemas.microsoft.com/office/powerpoint/2010/main" val="1489539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Single-Pilot Resource Management</a:t>
            </a:r>
            <a:br>
              <a:rPr lang="en-US" dirty="0"/>
            </a:br>
            <a:r>
              <a:rPr lang="en-US" dirty="0"/>
              <a:t>Risk Evaluation</a:t>
            </a:r>
          </a:p>
        </p:txBody>
      </p:sp>
      <p:sp>
        <p:nvSpPr>
          <p:cNvPr id="3" name="Content Placeholder 2"/>
          <p:cNvSpPr>
            <a:spLocks noGrp="1"/>
          </p:cNvSpPr>
          <p:nvPr>
            <p:ph idx="1"/>
          </p:nvPr>
        </p:nvSpPr>
        <p:spPr>
          <a:xfrm>
            <a:off x="457200" y="1600200"/>
            <a:ext cx="3657600" cy="4525963"/>
          </a:xfrm>
        </p:spPr>
        <p:txBody>
          <a:bodyPr>
            <a:normAutofit fontScale="70000" lnSpcReduction="20000"/>
          </a:bodyPr>
          <a:lstStyle/>
          <a:p>
            <a:r>
              <a:rPr lang="en-US" dirty="0" smtClean="0"/>
              <a:t>A more aviation specific risk assessment matrix can be used that </a:t>
            </a:r>
            <a:r>
              <a:rPr lang="en-US" dirty="0"/>
              <a:t>is tailored to </a:t>
            </a:r>
            <a:r>
              <a:rPr lang="en-US" dirty="0" smtClean="0"/>
              <a:t>your flying</a:t>
            </a:r>
          </a:p>
          <a:p>
            <a:r>
              <a:rPr lang="en-US" dirty="0" smtClean="0"/>
              <a:t>Includes </a:t>
            </a:r>
            <a:r>
              <a:rPr lang="en-US" dirty="0"/>
              <a:t>a wide array of aviation related activities specific to the pilot and assesses health, fatigue, weather, capabilities, etc. </a:t>
            </a:r>
            <a:endParaRPr lang="en-US" dirty="0" smtClean="0"/>
          </a:p>
          <a:p>
            <a:r>
              <a:rPr lang="en-US" dirty="0" smtClean="0"/>
              <a:t>The </a:t>
            </a:r>
            <a:r>
              <a:rPr lang="en-US" dirty="0"/>
              <a:t>scores are added and the overall score falls into </a:t>
            </a:r>
            <a:r>
              <a:rPr lang="en-US" dirty="0" smtClean="0"/>
              <a:t>a range that assists with the evaluation of the risk</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15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00200"/>
            <a:ext cx="4419600" cy="4827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410200"/>
            <a:ext cx="3505200" cy="1248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32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Single-Pilot Resource Management</a:t>
            </a:r>
            <a:br>
              <a:rPr lang="en-US" dirty="0"/>
            </a:br>
            <a:r>
              <a:rPr lang="en-US" dirty="0"/>
              <a:t>Risk Evaluation</a:t>
            </a:r>
          </a:p>
        </p:txBody>
      </p:sp>
      <p:sp>
        <p:nvSpPr>
          <p:cNvPr id="3" name="Content Placeholder 2"/>
          <p:cNvSpPr>
            <a:spLocks noGrp="1"/>
          </p:cNvSpPr>
          <p:nvPr>
            <p:ph idx="1"/>
          </p:nvPr>
        </p:nvSpPr>
        <p:spPr>
          <a:xfrm>
            <a:off x="457200" y="1600200"/>
            <a:ext cx="5638800" cy="4525963"/>
          </a:xfrm>
        </p:spPr>
        <p:txBody>
          <a:bodyPr/>
          <a:lstStyle/>
          <a:p>
            <a:r>
              <a:rPr lang="en-US" dirty="0"/>
              <a:t>PAVE </a:t>
            </a:r>
            <a:r>
              <a:rPr lang="en-US" dirty="0" smtClean="0"/>
              <a:t>checklist</a:t>
            </a:r>
          </a:p>
          <a:p>
            <a:pPr lvl="1"/>
            <a:r>
              <a:rPr lang="en-US" dirty="0"/>
              <a:t>simple way to remember each category to examine for risk prior to each flight</a:t>
            </a:r>
          </a:p>
        </p:txBody>
      </p:sp>
      <p:sp>
        <p:nvSpPr>
          <p:cNvPr id="4" name="Slide Number Placeholder 3"/>
          <p:cNvSpPr>
            <a:spLocks noGrp="1"/>
          </p:cNvSpPr>
          <p:nvPr>
            <p:ph type="sldNum" sz="quarter" idx="12"/>
          </p:nvPr>
        </p:nvSpPr>
        <p:spPr/>
        <p:txBody>
          <a:bodyPr/>
          <a:lstStyle/>
          <a:p>
            <a:fld id="{9B33D193-5598-4DFD-93AF-A61051A35C48}" type="slidenum">
              <a:rPr lang="en-US" smtClean="0"/>
              <a:t>16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447800"/>
            <a:ext cx="2157413" cy="2212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 y="3505200"/>
            <a:ext cx="4936219" cy="3198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638800" y="3799344"/>
            <a:ext cx="3064782" cy="2677656"/>
          </a:xfrm>
          <a:prstGeom prst="rect">
            <a:avLst/>
          </a:prstGeom>
          <a:noFill/>
        </p:spPr>
        <p:txBody>
          <a:bodyPr wrap="square" rtlCol="0">
            <a:spAutoFit/>
          </a:bodyPr>
          <a:lstStyle/>
          <a:p>
            <a:r>
              <a:rPr lang="en-US" sz="1200" dirty="0"/>
              <a:t>E = External </a:t>
            </a:r>
            <a:r>
              <a:rPr lang="en-US" sz="1200" dirty="0" smtClean="0"/>
              <a:t>Pressures - influences </a:t>
            </a:r>
            <a:r>
              <a:rPr lang="en-US" sz="1200" dirty="0"/>
              <a:t>external to the flight that create a sense of pressure to complete a flight—often at the expense of safety. Factors that can be external pressures include the following:</a:t>
            </a:r>
          </a:p>
          <a:p>
            <a:r>
              <a:rPr lang="en-US" sz="1200" dirty="0"/>
              <a:t>• Someone waiting </a:t>
            </a:r>
            <a:r>
              <a:rPr lang="en-US" sz="1200" dirty="0" smtClean="0"/>
              <a:t>for </a:t>
            </a:r>
            <a:r>
              <a:rPr lang="en-US" sz="1200" dirty="0"/>
              <a:t>the flight’s </a:t>
            </a:r>
            <a:r>
              <a:rPr lang="en-US" sz="1200" dirty="0" smtClean="0"/>
              <a:t>arrival</a:t>
            </a:r>
            <a:endParaRPr lang="en-US" sz="1200" dirty="0"/>
          </a:p>
          <a:p>
            <a:r>
              <a:rPr lang="en-US" sz="1200" dirty="0"/>
              <a:t>• </a:t>
            </a:r>
            <a:r>
              <a:rPr lang="en-US" sz="1200" dirty="0" smtClean="0"/>
              <a:t>Not disappointing a passenger</a:t>
            </a:r>
            <a:endParaRPr lang="en-US" sz="1200" dirty="0"/>
          </a:p>
          <a:p>
            <a:r>
              <a:rPr lang="en-US" sz="1200" dirty="0"/>
              <a:t>• </a:t>
            </a:r>
            <a:r>
              <a:rPr lang="en-US" sz="1200" dirty="0" smtClean="0"/>
              <a:t>Desire </a:t>
            </a:r>
            <a:r>
              <a:rPr lang="en-US" sz="1200" dirty="0"/>
              <a:t>to demonstrate pilot </a:t>
            </a:r>
            <a:r>
              <a:rPr lang="en-US" sz="1200" dirty="0" smtClean="0"/>
              <a:t>qualifications</a:t>
            </a:r>
          </a:p>
          <a:p>
            <a:r>
              <a:rPr lang="en-US" sz="1200" dirty="0"/>
              <a:t>• Desire to impress someone. (Probably the two most dangerous words in aviation are “Watch this!”)</a:t>
            </a:r>
          </a:p>
          <a:p>
            <a:r>
              <a:rPr lang="en-US" sz="1200" dirty="0"/>
              <a:t>• </a:t>
            </a:r>
            <a:r>
              <a:rPr lang="en-US" sz="1200" dirty="0" err="1" smtClean="0"/>
              <a:t>Dsire</a:t>
            </a:r>
            <a:r>
              <a:rPr lang="en-US" sz="1200" dirty="0" smtClean="0"/>
              <a:t> </a:t>
            </a:r>
            <a:r>
              <a:rPr lang="en-US" sz="1200" dirty="0"/>
              <a:t>to satisfy a specific personal goal (“get-home-</a:t>
            </a:r>
            <a:r>
              <a:rPr lang="en-US" sz="1200" dirty="0" err="1"/>
              <a:t>itis</a:t>
            </a:r>
            <a:r>
              <a:rPr lang="en-US" sz="1200" dirty="0"/>
              <a:t>,” “get-there-</a:t>
            </a:r>
            <a:r>
              <a:rPr lang="en-US" sz="1200" dirty="0" err="1"/>
              <a:t>itis</a:t>
            </a:r>
            <a:r>
              <a:rPr lang="en-US" sz="1200" dirty="0"/>
              <a:t>,” and “let’s-go-</a:t>
            </a:r>
            <a:r>
              <a:rPr lang="en-US" sz="1200" dirty="0" err="1"/>
              <a:t>itis</a:t>
            </a:r>
            <a:r>
              <a:rPr lang="en-US" sz="1200" dirty="0"/>
              <a:t>”).</a:t>
            </a:r>
          </a:p>
          <a:p>
            <a:r>
              <a:rPr lang="en-US" sz="1200" dirty="0"/>
              <a:t>• </a:t>
            </a:r>
            <a:r>
              <a:rPr lang="en-US" sz="1200" dirty="0" smtClean="0"/>
              <a:t>Pilot’s </a:t>
            </a:r>
            <a:r>
              <a:rPr lang="en-US" sz="1200" dirty="0"/>
              <a:t>general goal-completion orientation.</a:t>
            </a:r>
          </a:p>
        </p:txBody>
      </p:sp>
    </p:spTree>
    <p:extLst>
      <p:ext uri="{BB962C8B-B14F-4D97-AF65-F5344CB8AC3E}">
        <p14:creationId xmlns:p14="http://schemas.microsoft.com/office/powerpoint/2010/main" val="1553681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Single-Pilot Resource Management</a:t>
            </a:r>
            <a:br>
              <a:rPr lang="en-US" dirty="0"/>
            </a:br>
            <a:r>
              <a:rPr lang="en-US" dirty="0"/>
              <a:t>Risk Evaluation</a:t>
            </a:r>
          </a:p>
        </p:txBody>
      </p:sp>
      <p:sp>
        <p:nvSpPr>
          <p:cNvPr id="3" name="Content Placeholder 2"/>
          <p:cNvSpPr>
            <a:spLocks noGrp="1"/>
          </p:cNvSpPr>
          <p:nvPr>
            <p:ph idx="1"/>
          </p:nvPr>
        </p:nvSpPr>
        <p:spPr/>
        <p:txBody>
          <a:bodyPr/>
          <a:lstStyle/>
          <a:p>
            <a:pPr algn="just"/>
            <a:r>
              <a:rPr lang="en-US" dirty="0"/>
              <a:t>Develop a clear and comprehensive awareness of your particular situation - For each element, ask “what could hurt me, my passengers, or my aircraft”</a:t>
            </a:r>
          </a:p>
          <a:p>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17</a:t>
            </a:fld>
            <a:endParaRPr lang="en-US"/>
          </a:p>
        </p:txBody>
      </p:sp>
    </p:spTree>
    <p:extLst>
      <p:ext uri="{BB962C8B-B14F-4D97-AF65-F5344CB8AC3E}">
        <p14:creationId xmlns:p14="http://schemas.microsoft.com/office/powerpoint/2010/main" val="1482202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Single-Pilot Resource Management</a:t>
            </a:r>
            <a:br>
              <a:rPr lang="en-US" dirty="0"/>
            </a:br>
            <a:r>
              <a:rPr lang="en-US" dirty="0"/>
              <a:t>Risk Evaluation</a:t>
            </a:r>
          </a:p>
        </p:txBody>
      </p:sp>
      <p:sp>
        <p:nvSpPr>
          <p:cNvPr id="3" name="Content Placeholder 2"/>
          <p:cNvSpPr>
            <a:spLocks noGrp="1"/>
          </p:cNvSpPr>
          <p:nvPr>
            <p:ph idx="1"/>
          </p:nvPr>
        </p:nvSpPr>
        <p:spPr>
          <a:xfrm>
            <a:off x="457200" y="1600200"/>
            <a:ext cx="3352800" cy="4525963"/>
          </a:xfrm>
        </p:spPr>
        <p:txBody>
          <a:bodyPr/>
          <a:lstStyle/>
          <a:p>
            <a:r>
              <a:rPr lang="en-US" dirty="0" smtClean="0"/>
              <a:t>I’M SAFE – Personal fitness for flight risk analysis</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18</a:t>
            </a:fld>
            <a:endParaRPr lang="en-US"/>
          </a:p>
        </p:txBody>
      </p:sp>
      <p:pic>
        <p:nvPicPr>
          <p:cNvPr id="4100" name="Picture 4" descr="http://www.aerothur.com/Safe_Checklis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76400"/>
            <a:ext cx="4345102" cy="44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615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Single-Pilot Resource Management</a:t>
            </a:r>
            <a:br>
              <a:rPr lang="en-US" dirty="0"/>
            </a:br>
            <a:r>
              <a:rPr lang="en-US" dirty="0"/>
              <a:t>Personal Risk Attitudes</a:t>
            </a:r>
          </a:p>
        </p:txBody>
      </p:sp>
      <p:sp>
        <p:nvSpPr>
          <p:cNvPr id="3" name="Content Placeholder 2"/>
          <p:cNvSpPr>
            <a:spLocks noGrp="1"/>
          </p:cNvSpPr>
          <p:nvPr>
            <p:ph idx="1"/>
          </p:nvPr>
        </p:nvSpPr>
        <p:spPr>
          <a:xfrm>
            <a:off x="1828800" y="1600200"/>
            <a:ext cx="6858000" cy="4525963"/>
          </a:xfrm>
        </p:spPr>
        <p:txBody>
          <a:bodyPr>
            <a:normAutofit fontScale="62500" lnSpcReduction="20000"/>
          </a:bodyPr>
          <a:lstStyle/>
          <a:p>
            <a:pPr algn="just"/>
            <a:r>
              <a:rPr lang="en-US" dirty="0" smtClean="0"/>
              <a:t>Attitude </a:t>
            </a:r>
            <a:r>
              <a:rPr lang="en-US" dirty="0"/>
              <a:t>is a </a:t>
            </a:r>
            <a:r>
              <a:rPr lang="en-US" dirty="0" smtClean="0"/>
              <a:t>predisposition </a:t>
            </a:r>
            <a:r>
              <a:rPr lang="en-US" dirty="0"/>
              <a:t>to respond to people, situations, or events in a given </a:t>
            </a:r>
            <a:r>
              <a:rPr lang="en-US" dirty="0" smtClean="0"/>
              <a:t>manner</a:t>
            </a:r>
          </a:p>
          <a:p>
            <a:pPr algn="just"/>
            <a:r>
              <a:rPr lang="en-US" dirty="0"/>
              <a:t>Attitude affects the quality of </a:t>
            </a:r>
            <a:r>
              <a:rPr lang="en-US" dirty="0" smtClean="0"/>
              <a:t>your decisions</a:t>
            </a:r>
          </a:p>
          <a:p>
            <a:pPr lvl="1" algn="just"/>
            <a:r>
              <a:rPr lang="en-US" dirty="0" smtClean="0"/>
              <a:t>Limits freedom of decision</a:t>
            </a:r>
          </a:p>
          <a:p>
            <a:pPr lvl="1" algn="just"/>
            <a:r>
              <a:rPr lang="en-US" dirty="0" smtClean="0"/>
              <a:t>Impacts risk assessment</a:t>
            </a:r>
            <a:endParaRPr lang="en-US" dirty="0"/>
          </a:p>
          <a:p>
            <a:pPr algn="just"/>
            <a:r>
              <a:rPr lang="en-US" dirty="0" smtClean="0"/>
              <a:t>Studies </a:t>
            </a:r>
            <a:r>
              <a:rPr lang="en-US" dirty="0"/>
              <a:t>have identified five hazardous attitudes that can interfere with </a:t>
            </a:r>
            <a:r>
              <a:rPr lang="en-US" dirty="0" smtClean="0"/>
              <a:t>your </a:t>
            </a:r>
            <a:r>
              <a:rPr lang="en-US" dirty="0"/>
              <a:t>ability to make sound decisions and exercise authority </a:t>
            </a:r>
            <a:r>
              <a:rPr lang="en-US" dirty="0" smtClean="0"/>
              <a:t>properly</a:t>
            </a:r>
          </a:p>
          <a:p>
            <a:pPr lvl="1" algn="just"/>
            <a:r>
              <a:rPr lang="en-US" dirty="0" smtClean="0">
                <a:solidFill>
                  <a:srgbClr val="FF0000"/>
                </a:solidFill>
              </a:rPr>
              <a:t>anti-authority</a:t>
            </a:r>
            <a:r>
              <a:rPr lang="en-US" dirty="0">
                <a:solidFill>
                  <a:srgbClr val="FF0000"/>
                </a:solidFill>
              </a:rPr>
              <a:t>, impulsivity, invulnerability, macho, and </a:t>
            </a:r>
            <a:r>
              <a:rPr lang="en-US" dirty="0" smtClean="0">
                <a:solidFill>
                  <a:srgbClr val="FF0000"/>
                </a:solidFill>
              </a:rPr>
              <a:t>resignation</a:t>
            </a:r>
          </a:p>
          <a:p>
            <a:pPr algn="just"/>
            <a:r>
              <a:rPr lang="en-US" dirty="0"/>
              <a:t>Recognition of hazardous thoughts is the first step toward neutralizing </a:t>
            </a:r>
            <a:r>
              <a:rPr lang="en-US" dirty="0" smtClean="0"/>
              <a:t>them</a:t>
            </a:r>
          </a:p>
          <a:p>
            <a:pPr algn="just"/>
            <a:r>
              <a:rPr lang="en-US" dirty="0" smtClean="0"/>
              <a:t>After </a:t>
            </a:r>
            <a:r>
              <a:rPr lang="en-US" dirty="0"/>
              <a:t>recognizing a thought as hazardous, </a:t>
            </a:r>
            <a:r>
              <a:rPr lang="en-US" dirty="0" smtClean="0"/>
              <a:t>you must </a:t>
            </a:r>
            <a:r>
              <a:rPr lang="en-US" dirty="0"/>
              <a:t>label </a:t>
            </a:r>
            <a:r>
              <a:rPr lang="en-US" dirty="0" smtClean="0"/>
              <a:t>the thought as hazardous</a:t>
            </a:r>
          </a:p>
          <a:p>
            <a:pPr algn="just"/>
            <a:r>
              <a:rPr lang="en-US" dirty="0" smtClean="0"/>
              <a:t>The final step is to state </a:t>
            </a:r>
            <a:r>
              <a:rPr lang="en-US" dirty="0"/>
              <a:t>the corresponding antidote</a:t>
            </a:r>
          </a:p>
        </p:txBody>
      </p:sp>
      <p:sp>
        <p:nvSpPr>
          <p:cNvPr id="4" name="Slide Number Placeholder 3"/>
          <p:cNvSpPr>
            <a:spLocks noGrp="1"/>
          </p:cNvSpPr>
          <p:nvPr>
            <p:ph type="sldNum" sz="quarter" idx="12"/>
          </p:nvPr>
        </p:nvSpPr>
        <p:spPr/>
        <p:txBody>
          <a:bodyPr/>
          <a:lstStyle/>
          <a:p>
            <a:fld id="{9B33D193-5598-4DFD-93AF-A61051A35C48}" type="slidenum">
              <a:rPr lang="en-US" smtClean="0"/>
              <a:t>19</a:t>
            </a:fld>
            <a:endParaRPr lang="en-US"/>
          </a:p>
        </p:txBody>
      </p:sp>
      <p:sp>
        <p:nvSpPr>
          <p:cNvPr id="5" name="TextBox 4"/>
          <p:cNvSpPr txBox="1"/>
          <p:nvPr/>
        </p:nvSpPr>
        <p:spPr>
          <a:xfrm>
            <a:off x="381000" y="1581834"/>
            <a:ext cx="990600" cy="646331"/>
          </a:xfrm>
          <a:prstGeom prst="rect">
            <a:avLst/>
          </a:prstGeom>
          <a:noFill/>
          <a:ln>
            <a:solidFill>
              <a:schemeClr val="tx2"/>
            </a:solidFill>
          </a:ln>
        </p:spPr>
        <p:txBody>
          <a:bodyPr wrap="square" rtlCol="0">
            <a:spAutoFit/>
          </a:bodyPr>
          <a:lstStyle/>
          <a:p>
            <a:r>
              <a:rPr lang="en-US" dirty="0" smtClean="0"/>
              <a:t>Evaluate the risk</a:t>
            </a:r>
            <a:endParaRPr lang="en-US" dirty="0"/>
          </a:p>
        </p:txBody>
      </p:sp>
      <p:sp>
        <p:nvSpPr>
          <p:cNvPr id="6" name="TextBox 5"/>
          <p:cNvSpPr txBox="1"/>
          <p:nvPr/>
        </p:nvSpPr>
        <p:spPr>
          <a:xfrm>
            <a:off x="228600" y="2667000"/>
            <a:ext cx="1371600" cy="877163"/>
          </a:xfrm>
          <a:prstGeom prst="rect">
            <a:avLst/>
          </a:prstGeom>
          <a:noFill/>
          <a:ln>
            <a:solidFill>
              <a:schemeClr val="accent2"/>
            </a:solidFill>
          </a:ln>
        </p:spPr>
        <p:txBody>
          <a:bodyPr wrap="square" rtlCol="0">
            <a:spAutoFit/>
          </a:bodyPr>
          <a:lstStyle/>
          <a:p>
            <a:r>
              <a:rPr lang="en-US" sz="1700" dirty="0" smtClean="0"/>
              <a:t>Personal risk attitude evaluation</a:t>
            </a:r>
            <a:endParaRPr lang="en-US" sz="1700" dirty="0"/>
          </a:p>
        </p:txBody>
      </p:sp>
      <p:cxnSp>
        <p:nvCxnSpPr>
          <p:cNvPr id="8" name="Straight Arrow Connector 7"/>
          <p:cNvCxnSpPr>
            <a:stCxn id="5" idx="2"/>
            <a:endCxn id="6" idx="0"/>
          </p:cNvCxnSpPr>
          <p:nvPr/>
        </p:nvCxnSpPr>
        <p:spPr>
          <a:xfrm>
            <a:off x="876300" y="2228165"/>
            <a:ext cx="38100" cy="4388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40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Single-Pilot Resource Management</a:t>
            </a:r>
          </a:p>
        </p:txBody>
      </p:sp>
      <p:sp>
        <p:nvSpPr>
          <p:cNvPr id="3" name="Content Placeholder 2"/>
          <p:cNvSpPr>
            <a:spLocks noGrp="1"/>
          </p:cNvSpPr>
          <p:nvPr>
            <p:ph idx="1"/>
          </p:nvPr>
        </p:nvSpPr>
        <p:spPr/>
        <p:txBody>
          <a:bodyPr>
            <a:noAutofit/>
          </a:bodyPr>
          <a:lstStyle/>
          <a:p>
            <a:pPr algn="just"/>
            <a:r>
              <a:rPr lang="en-US" sz="1700" dirty="0"/>
              <a:t>Single-Pilot Resource Management (SRM) is defined </a:t>
            </a:r>
            <a:r>
              <a:rPr lang="en-US" sz="1700" dirty="0" smtClean="0"/>
              <a:t>as </a:t>
            </a:r>
            <a:r>
              <a:rPr lang="en-US" sz="1700" dirty="0"/>
              <a:t>managing all the resources (both on-board </a:t>
            </a:r>
            <a:r>
              <a:rPr lang="en-US" sz="1700" dirty="0" smtClean="0"/>
              <a:t>and outside the aircraft) </a:t>
            </a:r>
            <a:r>
              <a:rPr lang="en-US" sz="1700" dirty="0"/>
              <a:t>available to a single-pilot (prior and during flight</a:t>
            </a:r>
            <a:r>
              <a:rPr lang="en-US" sz="1700" dirty="0" smtClean="0"/>
              <a:t>) to </a:t>
            </a:r>
            <a:r>
              <a:rPr lang="en-US" sz="1700" dirty="0"/>
              <a:t>ensure that the successful outcome of the flight is never in </a:t>
            </a:r>
            <a:r>
              <a:rPr lang="en-US" sz="1700" dirty="0" smtClean="0"/>
              <a:t>doubt</a:t>
            </a:r>
          </a:p>
          <a:p>
            <a:pPr lvl="1" algn="just"/>
            <a:r>
              <a:rPr lang="en-US" sz="1700" dirty="0"/>
              <a:t>SRM is all about helping pilots learn how to gather information, analyze it, and make decisions</a:t>
            </a:r>
            <a:endParaRPr lang="en-US" sz="1700" dirty="0" smtClean="0"/>
          </a:p>
          <a:p>
            <a:pPr lvl="1" algn="just"/>
            <a:r>
              <a:rPr lang="en-US" sz="1700" dirty="0"/>
              <a:t>SRM is a set of skill competencies that must be evident </a:t>
            </a:r>
            <a:r>
              <a:rPr lang="en-US" sz="1700" dirty="0" smtClean="0"/>
              <a:t>in all PTS tasks</a:t>
            </a:r>
            <a:endParaRPr lang="en-US" sz="1700" dirty="0"/>
          </a:p>
          <a:p>
            <a:pPr algn="just"/>
            <a:r>
              <a:rPr lang="en-US" sz="1700" dirty="0" smtClean="0"/>
              <a:t>A DPE is required to evaluate your ability </a:t>
            </a:r>
            <a:r>
              <a:rPr lang="en-US" sz="1700" dirty="0"/>
              <a:t>to use good aeronautical decision-making procedures </a:t>
            </a:r>
            <a:r>
              <a:rPr lang="en-US" sz="1700" dirty="0" smtClean="0"/>
              <a:t>in order </a:t>
            </a:r>
            <a:r>
              <a:rPr lang="en-US" sz="1700" dirty="0"/>
              <a:t>to evaluate risks in </a:t>
            </a:r>
            <a:r>
              <a:rPr lang="en-US" sz="1700" dirty="0" smtClean="0"/>
              <a:t>scenarios </a:t>
            </a:r>
            <a:r>
              <a:rPr lang="en-US" sz="1700" dirty="0"/>
              <a:t>that incorporate as many </a:t>
            </a:r>
            <a:r>
              <a:rPr lang="en-US" sz="1700" dirty="0" smtClean="0"/>
              <a:t>tasks </a:t>
            </a:r>
            <a:r>
              <a:rPr lang="en-US" sz="1700" dirty="0"/>
              <a:t>as </a:t>
            </a:r>
            <a:r>
              <a:rPr lang="en-US" sz="1700" dirty="0" smtClean="0"/>
              <a:t>possible</a:t>
            </a:r>
          </a:p>
          <a:p>
            <a:pPr lvl="1" algn="just"/>
            <a:r>
              <a:rPr lang="en-US" sz="1700" dirty="0"/>
              <a:t>Task saturation </a:t>
            </a:r>
            <a:r>
              <a:rPr lang="en-US" sz="1700" dirty="0" smtClean="0"/>
              <a:t>is often used to </a:t>
            </a:r>
            <a:r>
              <a:rPr lang="en-US" sz="1700" dirty="0"/>
              <a:t>evaluate </a:t>
            </a:r>
            <a:r>
              <a:rPr lang="en-US" sz="1700" dirty="0" smtClean="0"/>
              <a:t>your (</a:t>
            </a:r>
            <a:r>
              <a:rPr lang="en-US" sz="1700" dirty="0" err="1" smtClean="0"/>
              <a:t>i</a:t>
            </a:r>
            <a:r>
              <a:rPr lang="en-US" sz="1700" dirty="0" smtClean="0"/>
              <a:t>) risk </a:t>
            </a:r>
            <a:r>
              <a:rPr lang="en-US" sz="1700" dirty="0"/>
              <a:t>management </a:t>
            </a:r>
            <a:r>
              <a:rPr lang="en-US" sz="1700" dirty="0" smtClean="0"/>
              <a:t>skills in </a:t>
            </a:r>
            <a:r>
              <a:rPr lang="en-US" sz="1700" dirty="0"/>
              <a:t>making safe aeronautical </a:t>
            </a:r>
            <a:r>
              <a:rPr lang="en-US" sz="1700" dirty="0" smtClean="0"/>
              <a:t>decisions and (ii) ability </a:t>
            </a:r>
            <a:r>
              <a:rPr lang="en-US" sz="1700" dirty="0"/>
              <a:t>to utilize all the assets available in making a </a:t>
            </a:r>
            <a:r>
              <a:rPr lang="en-US" sz="1700" dirty="0" smtClean="0"/>
              <a:t>risk analysis </a:t>
            </a:r>
            <a:r>
              <a:rPr lang="en-US" sz="1700" dirty="0"/>
              <a:t>to determine the safest course of </a:t>
            </a:r>
            <a:r>
              <a:rPr lang="en-US" sz="1700" dirty="0" smtClean="0"/>
              <a:t>action</a:t>
            </a:r>
          </a:p>
        </p:txBody>
      </p:sp>
      <p:sp>
        <p:nvSpPr>
          <p:cNvPr id="4" name="Slide Number Placeholder 3"/>
          <p:cNvSpPr>
            <a:spLocks noGrp="1"/>
          </p:cNvSpPr>
          <p:nvPr>
            <p:ph type="sldNum" sz="quarter" idx="12"/>
          </p:nvPr>
        </p:nvSpPr>
        <p:spPr/>
        <p:txBody>
          <a:bodyPr/>
          <a:lstStyle/>
          <a:p>
            <a:fld id="{9B33D193-5598-4DFD-93AF-A61051A35C48}" type="slidenum">
              <a:rPr lang="en-US" smtClean="0"/>
              <a:t>2</a:t>
            </a:fld>
            <a:endParaRPr lang="en-US"/>
          </a:p>
        </p:txBody>
      </p:sp>
    </p:spTree>
    <p:extLst>
      <p:ext uri="{BB962C8B-B14F-4D97-AF65-F5344CB8AC3E}">
        <p14:creationId xmlns:p14="http://schemas.microsoft.com/office/powerpoint/2010/main" val="2941527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Aeronautical Decision </a:t>
            </a:r>
            <a:r>
              <a:rPr lang="en-US" dirty="0" smtClean="0"/>
              <a:t>Making</a:t>
            </a:r>
            <a:br>
              <a:rPr lang="en-US" dirty="0" smtClean="0"/>
            </a:br>
            <a:r>
              <a:rPr lang="en-US" dirty="0" smtClean="0"/>
              <a:t>Hazardous Attitudes and Antidotes </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20</a:t>
            </a:fld>
            <a:endParaRPr lang="en-US"/>
          </a:p>
        </p:txBody>
      </p:sp>
      <p:sp>
        <p:nvSpPr>
          <p:cNvPr id="3" name="Rectangle 2"/>
          <p:cNvSpPr/>
          <p:nvPr/>
        </p:nvSpPr>
        <p:spPr>
          <a:xfrm>
            <a:off x="381000" y="5410200"/>
            <a:ext cx="7924800" cy="646331"/>
          </a:xfrm>
          <a:prstGeom prst="rect">
            <a:avLst/>
          </a:prstGeom>
        </p:spPr>
        <p:txBody>
          <a:bodyPr wrap="square">
            <a:spAutoFit/>
          </a:bodyPr>
          <a:lstStyle/>
          <a:p>
            <a:pPr marL="285750" indent="-285750" algn="just">
              <a:buFont typeface="Arial" panose="020B0604020202020204" pitchFamily="34" charset="0"/>
              <a:buChar char="•"/>
            </a:pPr>
            <a:r>
              <a:rPr lang="en-US" dirty="0" smtClean="0"/>
              <a:t>Hazardous </a:t>
            </a:r>
            <a:r>
              <a:rPr lang="en-US" dirty="0"/>
              <a:t>attitudes contribute to poor pilot judgment but can be effectively counteracted </a:t>
            </a:r>
            <a:r>
              <a:rPr lang="en-US" dirty="0" smtClean="0"/>
              <a:t>by antidotes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00200"/>
            <a:ext cx="497950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558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Aeronautical Decision Making</a:t>
            </a:r>
            <a:br>
              <a:rPr lang="en-US" dirty="0"/>
            </a:br>
            <a:r>
              <a:rPr lang="en-US" dirty="0" smtClean="0"/>
              <a:t>Behavioral Traps and Biases</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21</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7" y="1600200"/>
            <a:ext cx="5453063" cy="4868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6268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Single-Pilot Resource Management</a:t>
            </a:r>
            <a:br>
              <a:rPr lang="en-US" dirty="0"/>
            </a:br>
            <a:r>
              <a:rPr lang="en-US" dirty="0" smtClean="0"/>
              <a:t>Decision Models</a:t>
            </a:r>
            <a:endParaRPr lang="en-US" dirty="0"/>
          </a:p>
        </p:txBody>
      </p:sp>
      <p:sp>
        <p:nvSpPr>
          <p:cNvPr id="3" name="Content Placeholder 2"/>
          <p:cNvSpPr>
            <a:spLocks noGrp="1"/>
          </p:cNvSpPr>
          <p:nvPr>
            <p:ph idx="1"/>
          </p:nvPr>
        </p:nvSpPr>
        <p:spPr>
          <a:xfrm>
            <a:off x="2438400" y="1600200"/>
            <a:ext cx="6248400" cy="4525963"/>
          </a:xfrm>
        </p:spPr>
        <p:txBody>
          <a:bodyPr>
            <a:normAutofit fontScale="70000" lnSpcReduction="20000"/>
          </a:bodyPr>
          <a:lstStyle/>
          <a:p>
            <a:pPr algn="just"/>
            <a:r>
              <a:rPr lang="en-US" dirty="0"/>
              <a:t>While some situations, such as engine failure, require an immediate pilot response using established procedures, there is usually time </a:t>
            </a:r>
            <a:r>
              <a:rPr lang="en-US" dirty="0" smtClean="0"/>
              <a:t>to </a:t>
            </a:r>
            <a:r>
              <a:rPr lang="en-US" dirty="0"/>
              <a:t>analyze </a:t>
            </a:r>
            <a:r>
              <a:rPr lang="en-US" dirty="0" smtClean="0"/>
              <a:t>changes </a:t>
            </a:r>
            <a:r>
              <a:rPr lang="en-US" dirty="0"/>
              <a:t>that occur, gather information, and assess risk before </a:t>
            </a:r>
            <a:r>
              <a:rPr lang="en-US" dirty="0" smtClean="0"/>
              <a:t>making a decision</a:t>
            </a:r>
          </a:p>
          <a:p>
            <a:pPr algn="just"/>
            <a:r>
              <a:rPr lang="en-US" dirty="0" smtClean="0"/>
              <a:t>The process used to reach a decision is critical to the quality of the decision</a:t>
            </a:r>
          </a:p>
          <a:p>
            <a:pPr algn="just"/>
            <a:r>
              <a:rPr lang="en-US" dirty="0" smtClean="0"/>
              <a:t>Several decision models are regularly used in aviation</a:t>
            </a:r>
          </a:p>
          <a:p>
            <a:pPr algn="just"/>
            <a:r>
              <a:rPr lang="en-US" dirty="0" smtClean="0"/>
              <a:t>All start with </a:t>
            </a:r>
            <a:r>
              <a:rPr lang="en-US" dirty="0"/>
              <a:t>the inputs </a:t>
            </a:r>
            <a:r>
              <a:rPr lang="en-US" dirty="0" smtClean="0"/>
              <a:t>of:</a:t>
            </a:r>
          </a:p>
          <a:p>
            <a:pPr lvl="1" algn="just"/>
            <a:r>
              <a:rPr lang="en-US" dirty="0" smtClean="0"/>
              <a:t>Hazards identified </a:t>
            </a:r>
          </a:p>
          <a:p>
            <a:pPr lvl="1" algn="just"/>
            <a:r>
              <a:rPr lang="en-US" dirty="0" smtClean="0"/>
              <a:t>Assessments </a:t>
            </a:r>
            <a:r>
              <a:rPr lang="en-US" dirty="0"/>
              <a:t>of the </a:t>
            </a:r>
            <a:r>
              <a:rPr lang="en-US" dirty="0" smtClean="0"/>
              <a:t>risks</a:t>
            </a:r>
          </a:p>
          <a:p>
            <a:pPr lvl="1" algn="just"/>
            <a:r>
              <a:rPr lang="en-US" dirty="0" smtClean="0"/>
              <a:t>Personal attitude review – how did personal attitudes impact the risk assessment</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22</a:t>
            </a:fld>
            <a:endParaRPr lang="en-US"/>
          </a:p>
        </p:txBody>
      </p:sp>
      <p:sp>
        <p:nvSpPr>
          <p:cNvPr id="9" name="TextBox 8"/>
          <p:cNvSpPr txBox="1"/>
          <p:nvPr/>
        </p:nvSpPr>
        <p:spPr>
          <a:xfrm>
            <a:off x="381000" y="1581834"/>
            <a:ext cx="1676400" cy="923330"/>
          </a:xfrm>
          <a:prstGeom prst="rect">
            <a:avLst/>
          </a:prstGeom>
          <a:noFill/>
          <a:ln>
            <a:solidFill>
              <a:schemeClr val="tx2"/>
            </a:solidFill>
          </a:ln>
        </p:spPr>
        <p:txBody>
          <a:bodyPr wrap="square" rtlCol="0">
            <a:spAutoFit/>
          </a:bodyPr>
          <a:lstStyle/>
          <a:p>
            <a:r>
              <a:rPr lang="en-US" dirty="0"/>
              <a:t>Personal risk </a:t>
            </a:r>
            <a:r>
              <a:rPr lang="en-US" dirty="0" smtClean="0"/>
              <a:t>attitude evaluation</a:t>
            </a:r>
            <a:endParaRPr lang="en-US" dirty="0"/>
          </a:p>
        </p:txBody>
      </p:sp>
      <p:sp>
        <p:nvSpPr>
          <p:cNvPr id="10" name="TextBox 9"/>
          <p:cNvSpPr txBox="1"/>
          <p:nvPr/>
        </p:nvSpPr>
        <p:spPr>
          <a:xfrm>
            <a:off x="228600" y="2767786"/>
            <a:ext cx="2057400" cy="2185214"/>
          </a:xfrm>
          <a:prstGeom prst="rect">
            <a:avLst/>
          </a:prstGeom>
          <a:noFill/>
          <a:ln>
            <a:solidFill>
              <a:schemeClr val="accent2"/>
            </a:solidFill>
          </a:ln>
        </p:spPr>
        <p:txBody>
          <a:bodyPr wrap="square" rtlCol="0">
            <a:spAutoFit/>
          </a:bodyPr>
          <a:lstStyle/>
          <a:p>
            <a:r>
              <a:rPr lang="en-US" sz="1700" dirty="0" smtClean="0"/>
              <a:t>Use a </a:t>
            </a:r>
            <a:r>
              <a:rPr lang="en-US" sz="1700" dirty="0" smtClean="0">
                <a:solidFill>
                  <a:srgbClr val="FF0000"/>
                </a:solidFill>
              </a:rPr>
              <a:t>decision</a:t>
            </a:r>
            <a:r>
              <a:rPr lang="en-US" sz="1700" dirty="0" smtClean="0"/>
              <a:t> model (</a:t>
            </a:r>
            <a:r>
              <a:rPr lang="en-US" sz="1700" dirty="0" smtClean="0">
                <a:solidFill>
                  <a:srgbClr val="FF0000"/>
                </a:solidFill>
              </a:rPr>
              <a:t>ADM</a:t>
            </a:r>
            <a:r>
              <a:rPr lang="en-US" sz="1700" dirty="0" smtClean="0"/>
              <a:t>) to ascertain the </a:t>
            </a:r>
            <a:r>
              <a:rPr lang="en-US" sz="1700" dirty="0" smtClean="0">
                <a:solidFill>
                  <a:srgbClr val="FF0000"/>
                </a:solidFill>
              </a:rPr>
              <a:t>best course of action </a:t>
            </a:r>
            <a:r>
              <a:rPr lang="en-US" sz="1700" dirty="0" smtClean="0"/>
              <a:t>in response to the input, considering all available resources for best outcome</a:t>
            </a:r>
            <a:endParaRPr lang="en-US" sz="1700" dirty="0"/>
          </a:p>
        </p:txBody>
      </p:sp>
      <p:cxnSp>
        <p:nvCxnSpPr>
          <p:cNvPr id="11" name="Straight Arrow Connector 10"/>
          <p:cNvCxnSpPr>
            <a:stCxn id="9" idx="2"/>
            <a:endCxn id="10" idx="0"/>
          </p:cNvCxnSpPr>
          <p:nvPr/>
        </p:nvCxnSpPr>
        <p:spPr>
          <a:xfrm>
            <a:off x="1219200" y="2505164"/>
            <a:ext cx="38100" cy="2626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7357" y="5410200"/>
            <a:ext cx="1256791" cy="646331"/>
          </a:xfrm>
          <a:prstGeom prst="rect">
            <a:avLst/>
          </a:prstGeom>
          <a:noFill/>
          <a:ln>
            <a:solidFill>
              <a:schemeClr val="accent6">
                <a:lumMod val="60000"/>
                <a:lumOff val="40000"/>
              </a:schemeClr>
            </a:solidFill>
          </a:ln>
        </p:spPr>
        <p:txBody>
          <a:bodyPr wrap="square" rtlCol="0">
            <a:spAutoFit/>
          </a:bodyPr>
          <a:lstStyle/>
          <a:p>
            <a:r>
              <a:rPr lang="en-US" dirty="0" smtClean="0"/>
              <a:t>Act on the decision</a:t>
            </a:r>
            <a:endParaRPr lang="en-US" dirty="0"/>
          </a:p>
        </p:txBody>
      </p:sp>
      <p:cxnSp>
        <p:nvCxnSpPr>
          <p:cNvPr id="14" name="Straight Arrow Connector 13"/>
          <p:cNvCxnSpPr>
            <a:stCxn id="10" idx="2"/>
          </p:cNvCxnSpPr>
          <p:nvPr/>
        </p:nvCxnSpPr>
        <p:spPr>
          <a:xfrm>
            <a:off x="1257300" y="49530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651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Aeronautical Decision Making</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a:t>Aeronautical decision-making (ADM) is </a:t>
            </a:r>
            <a:r>
              <a:rPr lang="en-US" dirty="0" smtClean="0"/>
              <a:t>a </a:t>
            </a:r>
            <a:r>
              <a:rPr lang="en-US" b="1" dirty="0" smtClean="0"/>
              <a:t>systematic approach</a:t>
            </a:r>
            <a:r>
              <a:rPr lang="en-US" dirty="0" smtClean="0"/>
              <a:t> </a:t>
            </a:r>
            <a:r>
              <a:rPr lang="en-US" dirty="0"/>
              <a:t>to the </a:t>
            </a:r>
            <a:r>
              <a:rPr lang="en-US" b="1" dirty="0"/>
              <a:t>mental</a:t>
            </a:r>
            <a:r>
              <a:rPr lang="en-US" dirty="0"/>
              <a:t> </a:t>
            </a:r>
            <a:r>
              <a:rPr lang="en-US" b="1" dirty="0"/>
              <a:t>process</a:t>
            </a:r>
            <a:r>
              <a:rPr lang="en-US" dirty="0"/>
              <a:t> used by pilots to </a:t>
            </a:r>
            <a:r>
              <a:rPr lang="en-US" dirty="0" smtClean="0"/>
              <a:t>consistently </a:t>
            </a:r>
            <a:r>
              <a:rPr lang="en-US" b="1" dirty="0" smtClean="0"/>
              <a:t>determine </a:t>
            </a:r>
            <a:r>
              <a:rPr lang="en-US" b="1" dirty="0"/>
              <a:t>the best course </a:t>
            </a:r>
            <a:r>
              <a:rPr lang="en-US" dirty="0"/>
              <a:t>of action in </a:t>
            </a:r>
            <a:r>
              <a:rPr lang="en-US" b="1" dirty="0"/>
              <a:t>response</a:t>
            </a:r>
            <a:r>
              <a:rPr lang="en-US" dirty="0"/>
              <a:t> </a:t>
            </a:r>
            <a:r>
              <a:rPr lang="en-US" b="1" dirty="0"/>
              <a:t>to </a:t>
            </a:r>
            <a:r>
              <a:rPr lang="en-US" dirty="0"/>
              <a:t>a given </a:t>
            </a:r>
            <a:r>
              <a:rPr lang="en-US" dirty="0" smtClean="0"/>
              <a:t>set </a:t>
            </a:r>
            <a:r>
              <a:rPr lang="en-US" dirty="0"/>
              <a:t>of </a:t>
            </a:r>
            <a:r>
              <a:rPr lang="en-US" b="1" dirty="0"/>
              <a:t>circumstances</a:t>
            </a:r>
            <a:r>
              <a:rPr lang="en-US" dirty="0"/>
              <a:t> </a:t>
            </a:r>
            <a:r>
              <a:rPr lang="en-US" dirty="0" smtClean="0"/>
              <a:t>(e.g., analyzing (</a:t>
            </a:r>
            <a:r>
              <a:rPr lang="en-US" dirty="0" err="1" smtClean="0"/>
              <a:t>i</a:t>
            </a:r>
            <a:r>
              <a:rPr lang="en-US" dirty="0" smtClean="0"/>
              <a:t>) changes </a:t>
            </a:r>
            <a:r>
              <a:rPr lang="en-US" dirty="0"/>
              <a:t>that occur </a:t>
            </a:r>
            <a:r>
              <a:rPr lang="en-US" dirty="0" smtClean="0"/>
              <a:t>in flight </a:t>
            </a:r>
            <a:r>
              <a:rPr lang="en-US" dirty="0"/>
              <a:t>and </a:t>
            </a:r>
            <a:r>
              <a:rPr lang="en-US" dirty="0" smtClean="0"/>
              <a:t>(ii) how they may affect </a:t>
            </a:r>
            <a:r>
              <a:rPr lang="en-US" dirty="0"/>
              <a:t>a flight’s safe outcome).  </a:t>
            </a:r>
            <a:r>
              <a:rPr lang="en-US" dirty="0" smtClean="0"/>
              <a:t>It </a:t>
            </a:r>
            <a:r>
              <a:rPr lang="en-US" dirty="0"/>
              <a:t>is what a pilot intends to do based on </a:t>
            </a:r>
            <a:r>
              <a:rPr lang="en-US" dirty="0" smtClean="0"/>
              <a:t>the latest </a:t>
            </a:r>
            <a:r>
              <a:rPr lang="en-US" dirty="0"/>
              <a:t>information he or she has </a:t>
            </a:r>
            <a:r>
              <a:rPr lang="en-US" sz="1500" dirty="0"/>
              <a:t>– See Advisory Circular (AC) 60-22</a:t>
            </a:r>
            <a:endParaRPr lang="en-US" sz="1500" dirty="0" smtClean="0"/>
          </a:p>
          <a:p>
            <a:pPr algn="just"/>
            <a:r>
              <a:rPr lang="en-US" dirty="0"/>
              <a:t>ADM is a systematic approach to risk </a:t>
            </a:r>
            <a:r>
              <a:rPr lang="en-US" dirty="0" smtClean="0"/>
              <a:t>assessment </a:t>
            </a:r>
            <a:r>
              <a:rPr lang="en-US" dirty="0"/>
              <a:t>and stress management designed to </a:t>
            </a:r>
            <a:r>
              <a:rPr lang="en-US" dirty="0" smtClean="0"/>
              <a:t>enhance </a:t>
            </a:r>
            <a:r>
              <a:rPr lang="en-US" dirty="0"/>
              <a:t>the </a:t>
            </a:r>
            <a:r>
              <a:rPr lang="en-US" dirty="0" smtClean="0"/>
              <a:t>decision process </a:t>
            </a:r>
            <a:r>
              <a:rPr lang="en-US" dirty="0"/>
              <a:t>to decrease the probability of human </a:t>
            </a:r>
            <a:r>
              <a:rPr lang="en-US" dirty="0" smtClean="0"/>
              <a:t>error</a:t>
            </a:r>
          </a:p>
          <a:p>
            <a:pPr algn="just"/>
            <a:r>
              <a:rPr lang="en-US" dirty="0" smtClean="0"/>
              <a:t>SRM is </a:t>
            </a:r>
            <a:r>
              <a:rPr lang="en-US" dirty="0"/>
              <a:t>focused on the effective use of all available resources: human resources, hardware, and information </a:t>
            </a:r>
            <a:r>
              <a:rPr lang="en-US" b="1" dirty="0" smtClean="0"/>
              <a:t>and is the input to </a:t>
            </a:r>
            <a:r>
              <a:rPr lang="en-US" b="1" dirty="0"/>
              <a:t>ADM </a:t>
            </a:r>
            <a:r>
              <a:rPr lang="en-US" dirty="0"/>
              <a:t>to facilitate </a:t>
            </a:r>
            <a:r>
              <a:rPr lang="en-US" dirty="0" smtClean="0"/>
              <a:t>and improve </a:t>
            </a:r>
            <a:r>
              <a:rPr lang="en-US" dirty="0"/>
              <a:t>decision-making</a:t>
            </a:r>
            <a:endParaRPr lang="en-US" dirty="0" smtClean="0"/>
          </a:p>
          <a:p>
            <a:pPr algn="just"/>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23</a:t>
            </a:fld>
            <a:endParaRPr lang="en-US"/>
          </a:p>
        </p:txBody>
      </p:sp>
    </p:spTree>
    <p:extLst>
      <p:ext uri="{BB962C8B-B14F-4D97-AF65-F5344CB8AC3E}">
        <p14:creationId xmlns:p14="http://schemas.microsoft.com/office/powerpoint/2010/main" val="88660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Aeronautical Decision Making</a:t>
            </a:r>
          </a:p>
        </p:txBody>
      </p:sp>
      <p:sp>
        <p:nvSpPr>
          <p:cNvPr id="3" name="Content Placeholder 2"/>
          <p:cNvSpPr>
            <a:spLocks noGrp="1"/>
          </p:cNvSpPr>
          <p:nvPr>
            <p:ph idx="1"/>
          </p:nvPr>
        </p:nvSpPr>
        <p:spPr/>
        <p:txBody>
          <a:bodyPr>
            <a:normAutofit fontScale="92500" lnSpcReduction="20000"/>
          </a:bodyPr>
          <a:lstStyle/>
          <a:p>
            <a:pPr algn="just"/>
            <a:r>
              <a:rPr lang="en-US" dirty="0"/>
              <a:t>There is no one right answer in ADM, rather </a:t>
            </a:r>
            <a:r>
              <a:rPr lang="en-US" dirty="0" smtClean="0"/>
              <a:t>you are expected </a:t>
            </a:r>
            <a:r>
              <a:rPr lang="en-US" dirty="0"/>
              <a:t>to analyze each situation in light of experience level, personal minimums, and current physical and mental readiness level, and make </a:t>
            </a:r>
            <a:r>
              <a:rPr lang="en-US" dirty="0" smtClean="0"/>
              <a:t>your own decision</a:t>
            </a:r>
          </a:p>
          <a:p>
            <a:pPr algn="just"/>
            <a:r>
              <a:rPr lang="en-US" dirty="0"/>
              <a:t>Mentally process information about the circumstances that you have perceived /  identified. </a:t>
            </a:r>
            <a:endParaRPr lang="en-US" dirty="0" smtClean="0"/>
          </a:p>
          <a:p>
            <a:pPr algn="just"/>
            <a:r>
              <a:rPr lang="en-US" dirty="0" smtClean="0"/>
              <a:t>The </a:t>
            </a:r>
            <a:r>
              <a:rPr lang="en-US" dirty="0"/>
              <a:t>goal is to evaluate </a:t>
            </a:r>
            <a:r>
              <a:rPr lang="en-US" dirty="0" smtClean="0"/>
              <a:t>the identified factors impact </a:t>
            </a:r>
            <a:r>
              <a:rPr lang="en-US" dirty="0"/>
              <a:t>on the safety of your flight, and consider “why must I CARE about these circumstances?”</a:t>
            </a:r>
          </a:p>
          <a:p>
            <a:pPr algn="just"/>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24</a:t>
            </a:fld>
            <a:endParaRPr lang="en-US"/>
          </a:p>
        </p:txBody>
      </p:sp>
    </p:spTree>
    <p:extLst>
      <p:ext uri="{BB962C8B-B14F-4D97-AF65-F5344CB8AC3E}">
        <p14:creationId xmlns:p14="http://schemas.microsoft.com/office/powerpoint/2010/main" val="707366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Aeronautical Decision </a:t>
            </a:r>
            <a:r>
              <a:rPr lang="en-US" dirty="0" smtClean="0"/>
              <a:t>Making</a:t>
            </a:r>
            <a:br>
              <a:rPr lang="en-US" dirty="0" smtClean="0"/>
            </a:br>
            <a:r>
              <a:rPr lang="en-US" dirty="0" smtClean="0"/>
              <a:t>Preliminary Steps</a:t>
            </a:r>
            <a:endParaRPr lang="en-US" dirty="0"/>
          </a:p>
        </p:txBody>
      </p:sp>
      <p:sp>
        <p:nvSpPr>
          <p:cNvPr id="3" name="Content Placeholder 2"/>
          <p:cNvSpPr>
            <a:spLocks noGrp="1"/>
          </p:cNvSpPr>
          <p:nvPr>
            <p:ph idx="1"/>
          </p:nvPr>
        </p:nvSpPr>
        <p:spPr/>
        <p:txBody>
          <a:bodyPr/>
          <a:lstStyle/>
          <a:p>
            <a:pPr algn="just"/>
            <a:r>
              <a:rPr lang="en-US" dirty="0"/>
              <a:t>Steps for good decision-making are:</a:t>
            </a:r>
          </a:p>
          <a:p>
            <a:pPr lvl="1" algn="just"/>
            <a:r>
              <a:rPr lang="en-US" dirty="0" smtClean="0"/>
              <a:t>Identifying </a:t>
            </a:r>
            <a:r>
              <a:rPr lang="en-US" dirty="0"/>
              <a:t>personal attitudes hazardous to safe </a:t>
            </a:r>
            <a:r>
              <a:rPr lang="en-US" dirty="0" smtClean="0"/>
              <a:t>flight</a:t>
            </a:r>
            <a:endParaRPr lang="en-US" dirty="0"/>
          </a:p>
          <a:p>
            <a:pPr lvl="1" algn="just"/>
            <a:r>
              <a:rPr lang="en-US" dirty="0" smtClean="0"/>
              <a:t>Learning </a:t>
            </a:r>
            <a:r>
              <a:rPr lang="en-US" dirty="0"/>
              <a:t>behavior modification </a:t>
            </a:r>
            <a:r>
              <a:rPr lang="en-US" dirty="0" smtClean="0"/>
              <a:t>techniques</a:t>
            </a:r>
          </a:p>
          <a:p>
            <a:pPr lvl="1" algn="just"/>
            <a:r>
              <a:rPr lang="en-US" dirty="0"/>
              <a:t>Learning how to recognize and cope with </a:t>
            </a:r>
            <a:r>
              <a:rPr lang="en-US" dirty="0" smtClean="0"/>
              <a:t>stress</a:t>
            </a:r>
            <a:endParaRPr lang="en-US" dirty="0"/>
          </a:p>
          <a:p>
            <a:pPr lvl="1" algn="just"/>
            <a:r>
              <a:rPr lang="en-US" dirty="0" smtClean="0"/>
              <a:t>Developing </a:t>
            </a:r>
            <a:r>
              <a:rPr lang="en-US" dirty="0"/>
              <a:t>risk assessment </a:t>
            </a:r>
            <a:r>
              <a:rPr lang="en-US" dirty="0" smtClean="0"/>
              <a:t>skills</a:t>
            </a:r>
            <a:endParaRPr lang="en-US" dirty="0"/>
          </a:p>
          <a:p>
            <a:pPr lvl="1" algn="just"/>
            <a:r>
              <a:rPr lang="en-US" dirty="0" smtClean="0"/>
              <a:t>Using </a:t>
            </a:r>
            <a:r>
              <a:rPr lang="en-US" dirty="0"/>
              <a:t>all </a:t>
            </a:r>
            <a:r>
              <a:rPr lang="en-US" dirty="0" smtClean="0"/>
              <a:t>resources</a:t>
            </a:r>
            <a:endParaRPr lang="en-US" dirty="0"/>
          </a:p>
          <a:p>
            <a:pPr lvl="1" algn="just"/>
            <a:r>
              <a:rPr lang="en-US" dirty="0" smtClean="0"/>
              <a:t>Evaluating </a:t>
            </a:r>
            <a:r>
              <a:rPr lang="en-US" dirty="0"/>
              <a:t>the effectiveness of one’s ADM skills</a:t>
            </a:r>
          </a:p>
        </p:txBody>
      </p:sp>
      <p:sp>
        <p:nvSpPr>
          <p:cNvPr id="4" name="Slide Number Placeholder 3"/>
          <p:cNvSpPr>
            <a:spLocks noGrp="1"/>
          </p:cNvSpPr>
          <p:nvPr>
            <p:ph type="sldNum" sz="quarter" idx="12"/>
          </p:nvPr>
        </p:nvSpPr>
        <p:spPr/>
        <p:txBody>
          <a:bodyPr/>
          <a:lstStyle/>
          <a:p>
            <a:fld id="{9B33D193-5598-4DFD-93AF-A61051A35C48}" type="slidenum">
              <a:rPr lang="en-US" smtClean="0"/>
              <a:t>25</a:t>
            </a:fld>
            <a:endParaRPr lang="en-US"/>
          </a:p>
        </p:txBody>
      </p:sp>
    </p:spTree>
    <p:extLst>
      <p:ext uri="{BB962C8B-B14F-4D97-AF65-F5344CB8AC3E}">
        <p14:creationId xmlns:p14="http://schemas.microsoft.com/office/powerpoint/2010/main" val="2157172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Aeronautical Decision Making</a:t>
            </a:r>
            <a:br>
              <a:rPr lang="en-US" dirty="0" smtClean="0"/>
            </a:br>
            <a:r>
              <a:rPr lang="en-US" dirty="0" smtClean="0">
                <a:solidFill>
                  <a:srgbClr val="FF0000"/>
                </a:solidFill>
              </a:rPr>
              <a:t>PTS Requirements</a:t>
            </a:r>
            <a:endParaRPr lang="en-US"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algn="just"/>
            <a:r>
              <a:rPr lang="en-US" dirty="0" smtClean="0"/>
              <a:t>You must exhibit </a:t>
            </a:r>
            <a:r>
              <a:rPr lang="en-US" dirty="0"/>
              <a:t>sound </a:t>
            </a:r>
            <a:r>
              <a:rPr lang="en-US" dirty="0" smtClean="0"/>
              <a:t>aeronautical decision </a:t>
            </a:r>
            <a:r>
              <a:rPr lang="en-US" dirty="0"/>
              <a:t>making during the planning and execution of </a:t>
            </a:r>
            <a:r>
              <a:rPr lang="en-US" dirty="0" smtClean="0"/>
              <a:t>a flight through:</a:t>
            </a:r>
          </a:p>
          <a:p>
            <a:pPr lvl="1" algn="just"/>
            <a:r>
              <a:rPr lang="en-US" sz="3200" dirty="0" smtClean="0"/>
              <a:t>Use of a sound decision-making process, such as the </a:t>
            </a:r>
            <a:r>
              <a:rPr lang="en-US" sz="3200" dirty="0" smtClean="0">
                <a:solidFill>
                  <a:srgbClr val="FF0000"/>
                </a:solidFill>
              </a:rPr>
              <a:t>DECIDE</a:t>
            </a:r>
            <a:r>
              <a:rPr lang="en-US" sz="3200" dirty="0" smtClean="0"/>
              <a:t> model, </a:t>
            </a:r>
            <a:r>
              <a:rPr lang="en-US" sz="3200" dirty="0" smtClean="0">
                <a:solidFill>
                  <a:srgbClr val="FF0000"/>
                </a:solidFill>
              </a:rPr>
              <a:t>3P</a:t>
            </a:r>
            <a:r>
              <a:rPr lang="en-US" sz="3200" dirty="0" smtClean="0"/>
              <a:t> model, or similar process when making critical decisions that will have an effect on the outcome of the flight.</a:t>
            </a:r>
          </a:p>
          <a:p>
            <a:pPr lvl="1" algn="just"/>
            <a:r>
              <a:rPr lang="en-US" sz="3200" dirty="0" smtClean="0"/>
              <a:t>An ability to explain the factors and alternative courses of action that were considered while making a decision</a:t>
            </a:r>
          </a:p>
          <a:p>
            <a:pPr lvl="1" algn="just"/>
            <a:r>
              <a:rPr lang="en-US" sz="3200" dirty="0" smtClean="0"/>
              <a:t>Recognition and explanation any hazardous attitudes that may have influenced a decision</a:t>
            </a:r>
          </a:p>
          <a:p>
            <a:pPr lvl="1" algn="just"/>
            <a:r>
              <a:rPr lang="en-US" sz="3200" dirty="0" smtClean="0"/>
              <a:t>The ability to decide upon and execute an appropriate course of action to properly handle any situation that arises that may cause a change in the original flight plan in such a way that leads to a safe and successful conclusion of the flight</a:t>
            </a:r>
          </a:p>
          <a:p>
            <a:pPr lvl="1" algn="just"/>
            <a:r>
              <a:rPr lang="en-US" sz="3200" dirty="0" smtClean="0"/>
              <a:t>An ability to explain how the elements of risk management, CFIT awareness, overall situational awareness, use of automation, and task management influenced your </a:t>
            </a:r>
            <a:r>
              <a:rPr lang="en-US" dirty="0" smtClean="0"/>
              <a:t>decisions and the resulting course of action</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26</a:t>
            </a:fld>
            <a:endParaRPr lang="en-US"/>
          </a:p>
        </p:txBody>
      </p:sp>
    </p:spTree>
    <p:extLst>
      <p:ext uri="{BB962C8B-B14F-4D97-AF65-F5344CB8AC3E}">
        <p14:creationId xmlns:p14="http://schemas.microsoft.com/office/powerpoint/2010/main" val="287412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Aeronautical Decision Making</a:t>
            </a:r>
            <a:br>
              <a:rPr lang="en-US" dirty="0" smtClean="0"/>
            </a:br>
            <a:r>
              <a:rPr lang="en-US" dirty="0" smtClean="0"/>
              <a:t>DECIDE Model</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27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179667459"/>
              </p:ext>
            </p:extLst>
          </p:nvPr>
        </p:nvGraphicFramePr>
        <p:xfrm>
          <a:off x="533400" y="1600200"/>
          <a:ext cx="8153400" cy="4716736"/>
        </p:xfrm>
        <a:graphic>
          <a:graphicData uri="http://schemas.openxmlformats.org/drawingml/2006/table">
            <a:tbl>
              <a:tblPr firstRow="1" bandRow="1">
                <a:tableStyleId>{5C22544A-7EE6-4342-B048-85BDC9FD1C3A}</a:tableStyleId>
              </a:tblPr>
              <a:tblGrid>
                <a:gridCol w="2514600"/>
                <a:gridCol w="5638800"/>
              </a:tblGrid>
              <a:tr h="389912">
                <a:tc>
                  <a:txBody>
                    <a:bodyPr/>
                    <a:lstStyle/>
                    <a:p>
                      <a:r>
                        <a:rPr lang="en-US" dirty="0" smtClean="0"/>
                        <a:t>Steps</a:t>
                      </a:r>
                      <a:endParaRPr lang="en-US" dirty="0"/>
                    </a:p>
                  </a:txBody>
                  <a:tcPr/>
                </a:tc>
                <a:tc>
                  <a:txBody>
                    <a:bodyPr/>
                    <a:lstStyle/>
                    <a:p>
                      <a:r>
                        <a:rPr lang="en-US" dirty="0" smtClean="0"/>
                        <a:t>Key</a:t>
                      </a:r>
                      <a:r>
                        <a:rPr lang="en-US" baseline="0" dirty="0" smtClean="0"/>
                        <a:t> Principle</a:t>
                      </a:r>
                      <a:endParaRPr lang="en-US" dirty="0"/>
                    </a:p>
                  </a:txBody>
                  <a:tcPr/>
                </a:tc>
              </a:tr>
              <a:tr h="1378044">
                <a:tc>
                  <a:txBody>
                    <a:bodyPr/>
                    <a:lstStyle/>
                    <a:p>
                      <a:r>
                        <a:rPr lang="en-US" sz="1600" dirty="0" smtClean="0">
                          <a:solidFill>
                            <a:srgbClr val="FF0000"/>
                          </a:solidFill>
                        </a:rPr>
                        <a:t>D</a:t>
                      </a:r>
                      <a:r>
                        <a:rPr lang="en-US" sz="1600" dirty="0" smtClean="0"/>
                        <a:t>etect</a:t>
                      </a:r>
                      <a:endParaRPr lang="en-US" sz="1600" dirty="0"/>
                    </a:p>
                  </a:txBody>
                  <a:tcPr/>
                </a:tc>
                <a:tc>
                  <a:txBody>
                    <a:bodyPr/>
                    <a:lstStyle/>
                    <a:p>
                      <a:r>
                        <a:rPr lang="en-US" sz="1600" dirty="0" smtClean="0"/>
                        <a:t>Recognizing a change occurred or an expected change did not occur.  A problem is perceived first by the senses and then distinguished through insight and experience.  Objective analysis of all available information, are used to determine the nature and severity of the problem.</a:t>
                      </a:r>
                      <a:endParaRPr lang="en-US" sz="1600" dirty="0"/>
                    </a:p>
                  </a:txBody>
                  <a:tcPr/>
                </a:tc>
              </a:tr>
              <a:tr h="389912">
                <a:tc>
                  <a:txBody>
                    <a:bodyPr/>
                    <a:lstStyle/>
                    <a:p>
                      <a:r>
                        <a:rPr lang="en-US" sz="1600" dirty="0" smtClean="0">
                          <a:solidFill>
                            <a:srgbClr val="FF0000"/>
                          </a:solidFill>
                        </a:rPr>
                        <a:t>E</a:t>
                      </a:r>
                      <a:r>
                        <a:rPr lang="en-US" sz="1600" dirty="0" smtClean="0"/>
                        <a:t>stimate the</a:t>
                      </a:r>
                      <a:r>
                        <a:rPr lang="en-US" sz="1600" baseline="0" dirty="0" smtClean="0"/>
                        <a:t> need to react</a:t>
                      </a:r>
                      <a:endParaRPr lang="en-US" sz="1600" dirty="0" smtClean="0"/>
                    </a:p>
                  </a:txBody>
                  <a:tcPr/>
                </a:tc>
                <a:tc>
                  <a:txBody>
                    <a:bodyPr/>
                    <a:lstStyle/>
                    <a:p>
                      <a:r>
                        <a:rPr lang="en-US" sz="1600" dirty="0" smtClean="0"/>
                        <a:t>In many cases, overreaction and fixation excludes a safe outcome</a:t>
                      </a:r>
                      <a:endParaRPr lang="en-US" sz="1600" dirty="0"/>
                    </a:p>
                  </a:txBody>
                  <a:tcPr/>
                </a:tc>
              </a:tr>
              <a:tr h="672998">
                <a:tc>
                  <a:txBody>
                    <a:bodyPr/>
                    <a:lstStyle/>
                    <a:p>
                      <a:r>
                        <a:rPr lang="en-US" sz="1600" dirty="0" smtClean="0">
                          <a:solidFill>
                            <a:srgbClr val="FF0000"/>
                          </a:solidFill>
                        </a:rPr>
                        <a:t>C</a:t>
                      </a:r>
                      <a:r>
                        <a:rPr lang="en-US" sz="1600" dirty="0" smtClean="0"/>
                        <a:t>hoose a course of action</a:t>
                      </a:r>
                    </a:p>
                  </a:txBody>
                  <a:tcPr/>
                </a:tc>
                <a:tc>
                  <a:txBody>
                    <a:bodyPr/>
                    <a:lstStyle/>
                    <a:p>
                      <a:r>
                        <a:rPr lang="en-US" sz="1600" dirty="0" smtClean="0"/>
                        <a:t>Determine the desirable outcome and choose a course of action</a:t>
                      </a:r>
                      <a:endParaRPr lang="en-US" sz="1600" dirty="0"/>
                    </a:p>
                  </a:txBody>
                  <a:tcPr/>
                </a:tc>
              </a:tr>
              <a:tr h="389912">
                <a:tc>
                  <a:txBody>
                    <a:bodyPr/>
                    <a:lstStyle/>
                    <a:p>
                      <a:r>
                        <a:rPr lang="en-US" sz="1600" dirty="0" smtClean="0">
                          <a:solidFill>
                            <a:srgbClr val="FF0000"/>
                          </a:solidFill>
                        </a:rPr>
                        <a:t>I</a:t>
                      </a:r>
                      <a:r>
                        <a:rPr lang="en-US" sz="1600" dirty="0" smtClean="0"/>
                        <a:t>dentify solutions</a:t>
                      </a:r>
                    </a:p>
                  </a:txBody>
                  <a:tcPr/>
                </a:tc>
                <a:tc>
                  <a:txBody>
                    <a:bodyPr/>
                    <a:lstStyle/>
                    <a:p>
                      <a:r>
                        <a:rPr lang="en-US" sz="1600" dirty="0" smtClean="0"/>
                        <a:t>Identify one or more solutions that will lead to a successful outcome.  It important not to become fixated on the process to the exclusion of making a decision</a:t>
                      </a:r>
                      <a:endParaRPr lang="en-US" sz="1600" dirty="0"/>
                    </a:p>
                  </a:txBody>
                  <a:tcPr/>
                </a:tc>
              </a:tr>
              <a:tr h="389912">
                <a:tc>
                  <a:txBody>
                    <a:bodyPr/>
                    <a:lstStyle/>
                    <a:p>
                      <a:r>
                        <a:rPr lang="en-US" sz="1600" dirty="0" smtClean="0">
                          <a:solidFill>
                            <a:srgbClr val="FF0000"/>
                          </a:solidFill>
                        </a:rPr>
                        <a:t>D</a:t>
                      </a:r>
                      <a:r>
                        <a:rPr lang="en-US" sz="1600" dirty="0" smtClean="0"/>
                        <a:t>o the necessary actions</a:t>
                      </a:r>
                    </a:p>
                  </a:txBody>
                  <a:tcPr/>
                </a:tc>
                <a:tc>
                  <a:txBody>
                    <a:bodyPr/>
                    <a:lstStyle/>
                    <a:p>
                      <a:r>
                        <a:rPr lang="en-US" sz="1600" dirty="0" smtClean="0"/>
                        <a:t>Select</a:t>
                      </a:r>
                      <a:r>
                        <a:rPr lang="en-US" sz="1600" baseline="0" dirty="0" smtClean="0"/>
                        <a:t> and implement</a:t>
                      </a:r>
                      <a:r>
                        <a:rPr lang="en-US" sz="1600" dirty="0" smtClean="0"/>
                        <a:t> the most suitable solution for the situation</a:t>
                      </a:r>
                      <a:endParaRPr lang="en-US" sz="1600" dirty="0"/>
                    </a:p>
                  </a:txBody>
                  <a:tcPr/>
                </a:tc>
              </a:tr>
              <a:tr h="672998">
                <a:tc>
                  <a:txBody>
                    <a:bodyPr/>
                    <a:lstStyle/>
                    <a:p>
                      <a:r>
                        <a:rPr lang="en-US" sz="1600" dirty="0" smtClean="0">
                          <a:solidFill>
                            <a:srgbClr val="FF0000"/>
                          </a:solidFill>
                        </a:rPr>
                        <a:t>E</a:t>
                      </a:r>
                      <a:r>
                        <a:rPr lang="en-US" sz="1600" dirty="0" smtClean="0"/>
                        <a:t>valuate the effects of the actions</a:t>
                      </a:r>
                    </a:p>
                  </a:txBody>
                  <a:tcPr/>
                </a:tc>
                <a:tc>
                  <a:txBody>
                    <a:bodyPr/>
                    <a:lstStyle/>
                    <a:p>
                      <a:r>
                        <a:rPr lang="en-US" sz="1600" dirty="0" smtClean="0"/>
                        <a:t>Evaluate the decision; repeat the loop, if needed</a:t>
                      </a:r>
                      <a:endParaRPr lang="en-US" sz="1600" dirty="0"/>
                    </a:p>
                  </a:txBody>
                  <a:tcPr/>
                </a:tc>
              </a:tr>
            </a:tbl>
          </a:graphicData>
        </a:graphic>
      </p:graphicFrame>
    </p:spTree>
    <p:extLst>
      <p:ext uri="{BB962C8B-B14F-4D97-AF65-F5344CB8AC3E}">
        <p14:creationId xmlns:p14="http://schemas.microsoft.com/office/powerpoint/2010/main" val="4160783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Aeronautical Decision Making</a:t>
            </a:r>
            <a:r>
              <a:rPr lang="en-US" dirty="0"/>
              <a:t/>
            </a:r>
            <a:br>
              <a:rPr lang="en-US" dirty="0"/>
            </a:br>
            <a:r>
              <a:rPr lang="en-US" dirty="0"/>
              <a:t>3P </a:t>
            </a:r>
            <a:r>
              <a:rPr lang="en-US" dirty="0" smtClean="0"/>
              <a:t>Model</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solidFill>
                  <a:srgbClr val="C00000"/>
                </a:solidFill>
              </a:rPr>
              <a:t>P</a:t>
            </a:r>
            <a:r>
              <a:rPr lang="en-US" dirty="0" smtClean="0"/>
              <a:t>erceive, </a:t>
            </a:r>
            <a:r>
              <a:rPr lang="en-US" dirty="0" smtClean="0">
                <a:solidFill>
                  <a:srgbClr val="C00000"/>
                </a:solidFill>
              </a:rPr>
              <a:t>P</a:t>
            </a:r>
            <a:r>
              <a:rPr lang="en-US" dirty="0" smtClean="0"/>
              <a:t>rocess and </a:t>
            </a:r>
            <a:r>
              <a:rPr lang="en-US" dirty="0" smtClean="0">
                <a:solidFill>
                  <a:srgbClr val="C00000"/>
                </a:solidFill>
              </a:rPr>
              <a:t>P</a:t>
            </a:r>
            <a:r>
              <a:rPr lang="en-US" dirty="0" smtClean="0"/>
              <a:t>erform</a:t>
            </a:r>
          </a:p>
          <a:p>
            <a:pPr algn="just"/>
            <a:r>
              <a:rPr lang="en-US" dirty="0"/>
              <a:t>To use it, the pilot will:</a:t>
            </a:r>
          </a:p>
          <a:p>
            <a:pPr lvl="1" algn="just"/>
            <a:r>
              <a:rPr lang="en-US" dirty="0" smtClean="0"/>
              <a:t>Perceive </a:t>
            </a:r>
            <a:r>
              <a:rPr lang="en-US" dirty="0"/>
              <a:t>the given set of circumstances for a </a:t>
            </a:r>
            <a:r>
              <a:rPr lang="en-US" dirty="0" smtClean="0"/>
              <a:t>flight – develops situational awareness by constant monitoring pilot, plane, environment and external pressures (PAVE)</a:t>
            </a:r>
            <a:endParaRPr lang="en-US" dirty="0"/>
          </a:p>
          <a:p>
            <a:pPr lvl="1" algn="just"/>
            <a:r>
              <a:rPr lang="en-US" dirty="0" smtClean="0"/>
              <a:t>Process the information by </a:t>
            </a:r>
            <a:r>
              <a:rPr lang="en-US" dirty="0"/>
              <a:t>evaluating </a:t>
            </a:r>
            <a:r>
              <a:rPr lang="en-US" dirty="0" smtClean="0"/>
              <a:t>the hazard’s impact and the severity (risk) on flight safety</a:t>
            </a:r>
            <a:endParaRPr lang="en-US" dirty="0"/>
          </a:p>
          <a:p>
            <a:pPr lvl="1" algn="just"/>
            <a:r>
              <a:rPr lang="en-US" dirty="0" smtClean="0"/>
              <a:t>Perform </a:t>
            </a:r>
            <a:r>
              <a:rPr lang="en-US" dirty="0"/>
              <a:t>by implementing the best course of </a:t>
            </a:r>
            <a:r>
              <a:rPr lang="en-US" dirty="0" smtClean="0"/>
              <a:t>action to eliminate hazards or mitigate risk</a:t>
            </a:r>
          </a:p>
          <a:p>
            <a:pPr lvl="1" algn="just"/>
            <a:r>
              <a:rPr lang="en-US" dirty="0" smtClean="0"/>
              <a:t>Final step is to evaluate the action taken</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28</a:t>
            </a:fld>
            <a:endParaRPr lang="en-US"/>
          </a:p>
        </p:txBody>
      </p:sp>
    </p:spTree>
    <p:extLst>
      <p:ext uri="{BB962C8B-B14F-4D97-AF65-F5344CB8AC3E}">
        <p14:creationId xmlns:p14="http://schemas.microsoft.com/office/powerpoint/2010/main" val="3359455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143000"/>
            <a:ext cx="3224213"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Aeronautical Decision Making</a:t>
            </a:r>
            <a:br>
              <a:rPr lang="en-US" dirty="0"/>
            </a:br>
            <a:r>
              <a:rPr lang="en-US" dirty="0" smtClean="0">
                <a:solidFill>
                  <a:srgbClr val="FF0000"/>
                </a:solidFill>
              </a:rPr>
              <a:t>OODA Loop</a:t>
            </a:r>
            <a:endParaRPr lang="en-US" dirty="0">
              <a:solidFill>
                <a:srgbClr val="FF0000"/>
              </a:solidFill>
            </a:endParaRPr>
          </a:p>
        </p:txBody>
      </p:sp>
      <p:sp>
        <p:nvSpPr>
          <p:cNvPr id="3" name="Content Placeholder 2"/>
          <p:cNvSpPr>
            <a:spLocks noGrp="1"/>
          </p:cNvSpPr>
          <p:nvPr>
            <p:ph idx="1"/>
          </p:nvPr>
        </p:nvSpPr>
        <p:spPr>
          <a:xfrm>
            <a:off x="457200" y="1600200"/>
            <a:ext cx="5029200" cy="4525963"/>
          </a:xfrm>
        </p:spPr>
        <p:txBody>
          <a:bodyPr>
            <a:normAutofit fontScale="85000" lnSpcReduction="10000"/>
          </a:bodyPr>
          <a:lstStyle/>
          <a:p>
            <a:r>
              <a:rPr lang="en-US" dirty="0"/>
              <a:t>Observation, Orientation, Decision, </a:t>
            </a:r>
            <a:r>
              <a:rPr lang="en-US" dirty="0" smtClean="0"/>
              <a:t>Action</a:t>
            </a:r>
          </a:p>
          <a:p>
            <a:pPr lvl="1" algn="just"/>
            <a:r>
              <a:rPr lang="en-US" dirty="0" smtClean="0"/>
              <a:t>Observe = situational awareness through continuous monitoring</a:t>
            </a:r>
          </a:p>
          <a:p>
            <a:pPr lvl="1" algn="just"/>
            <a:r>
              <a:rPr lang="en-US" dirty="0" smtClean="0"/>
              <a:t>Orientation – focus the pilot’s attention on the issue</a:t>
            </a:r>
          </a:p>
          <a:p>
            <a:pPr lvl="1" algn="just"/>
            <a:r>
              <a:rPr lang="en-US" dirty="0" smtClean="0"/>
              <a:t>Decision - Decide on the effect to be achieved</a:t>
            </a:r>
          </a:p>
          <a:p>
            <a:pPr lvl="1" algn="just"/>
            <a:r>
              <a:rPr lang="en-US" dirty="0" smtClean="0"/>
              <a:t>Action – implement the decision </a:t>
            </a:r>
          </a:p>
          <a:p>
            <a:pPr lvl="1" algn="just"/>
            <a:r>
              <a:rPr lang="en-US" dirty="0" smtClean="0"/>
              <a:t>Evaluate the action in the observe phase of the next loop and readjust, if needed</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29</a:t>
            </a:fld>
            <a:endParaRPr lang="en-US" dirty="0"/>
          </a:p>
        </p:txBody>
      </p:sp>
    </p:spTree>
    <p:extLst>
      <p:ext uri="{BB962C8B-B14F-4D97-AF65-F5344CB8AC3E}">
        <p14:creationId xmlns:p14="http://schemas.microsoft.com/office/powerpoint/2010/main" val="232460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Single-Pilot Resource Management</a:t>
            </a:r>
          </a:p>
        </p:txBody>
      </p:sp>
      <p:sp>
        <p:nvSpPr>
          <p:cNvPr id="3" name="Content Placeholder 2"/>
          <p:cNvSpPr>
            <a:spLocks noGrp="1"/>
          </p:cNvSpPr>
          <p:nvPr>
            <p:ph idx="1"/>
          </p:nvPr>
        </p:nvSpPr>
        <p:spPr/>
        <p:txBody>
          <a:bodyPr/>
          <a:lstStyle/>
          <a:p>
            <a:r>
              <a:rPr lang="en-US" dirty="0" smtClean="0"/>
              <a:t>The following </a:t>
            </a:r>
            <a:r>
              <a:rPr lang="en-US" dirty="0"/>
              <a:t>six </a:t>
            </a:r>
            <a:r>
              <a:rPr lang="en-US" dirty="0" smtClean="0"/>
              <a:t>areas support the SRM concept:</a:t>
            </a:r>
          </a:p>
          <a:p>
            <a:pPr lvl="1"/>
            <a:r>
              <a:rPr lang="en-US" dirty="0">
                <a:solidFill>
                  <a:srgbClr val="FF0000"/>
                </a:solidFill>
              </a:rPr>
              <a:t>A</a:t>
            </a:r>
            <a:r>
              <a:rPr lang="en-US" dirty="0"/>
              <a:t>eronautical Decision </a:t>
            </a:r>
            <a:r>
              <a:rPr lang="en-US" dirty="0" smtClean="0"/>
              <a:t>Making</a:t>
            </a:r>
          </a:p>
          <a:p>
            <a:pPr lvl="1"/>
            <a:r>
              <a:rPr lang="en-US" dirty="0" smtClean="0">
                <a:solidFill>
                  <a:srgbClr val="FF0000"/>
                </a:solidFill>
              </a:rPr>
              <a:t>R</a:t>
            </a:r>
            <a:r>
              <a:rPr lang="en-US" dirty="0" smtClean="0"/>
              <a:t>isk Management </a:t>
            </a:r>
          </a:p>
          <a:p>
            <a:pPr lvl="1"/>
            <a:r>
              <a:rPr lang="en-US" dirty="0" smtClean="0">
                <a:solidFill>
                  <a:srgbClr val="FF0000"/>
                </a:solidFill>
              </a:rPr>
              <a:t>T</a:t>
            </a:r>
            <a:r>
              <a:rPr lang="en-US" dirty="0" smtClean="0"/>
              <a:t>ask Management</a:t>
            </a:r>
          </a:p>
          <a:p>
            <a:pPr lvl="1"/>
            <a:r>
              <a:rPr lang="en-US" dirty="0" smtClean="0">
                <a:solidFill>
                  <a:srgbClr val="FF0000"/>
                </a:solidFill>
              </a:rPr>
              <a:t>S</a:t>
            </a:r>
            <a:r>
              <a:rPr lang="en-US" dirty="0" smtClean="0"/>
              <a:t>ituational Awareness</a:t>
            </a:r>
          </a:p>
          <a:p>
            <a:pPr lvl="1"/>
            <a:r>
              <a:rPr lang="en-US" dirty="0" smtClean="0">
                <a:solidFill>
                  <a:srgbClr val="FF0000"/>
                </a:solidFill>
              </a:rPr>
              <a:t>C</a:t>
            </a:r>
            <a:r>
              <a:rPr lang="en-US" dirty="0" smtClean="0"/>
              <a:t>FIT</a:t>
            </a:r>
          </a:p>
          <a:p>
            <a:pPr lvl="1"/>
            <a:r>
              <a:rPr lang="en-US" dirty="0" smtClean="0">
                <a:solidFill>
                  <a:srgbClr val="FF0000"/>
                </a:solidFill>
              </a:rPr>
              <a:t>A</a:t>
            </a:r>
            <a:r>
              <a:rPr lang="en-US" dirty="0" smtClean="0"/>
              <a:t>utomation Management</a:t>
            </a:r>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3</a:t>
            </a:fld>
            <a:endParaRPr lang="en-US"/>
          </a:p>
        </p:txBody>
      </p:sp>
      <p:sp>
        <p:nvSpPr>
          <p:cNvPr id="5" name="TextBox 4"/>
          <p:cNvSpPr txBox="1"/>
          <p:nvPr/>
        </p:nvSpPr>
        <p:spPr>
          <a:xfrm>
            <a:off x="5562600" y="3962400"/>
            <a:ext cx="2056910" cy="369332"/>
          </a:xfrm>
          <a:prstGeom prst="rect">
            <a:avLst/>
          </a:prstGeom>
          <a:noFill/>
          <a:ln w="38100">
            <a:solidFill>
              <a:schemeClr val="tx1"/>
            </a:solidFill>
          </a:ln>
        </p:spPr>
        <p:txBody>
          <a:bodyPr wrap="none" rtlCol="0">
            <a:spAutoFit/>
          </a:bodyPr>
          <a:lstStyle/>
          <a:p>
            <a:r>
              <a:rPr lang="en-US" dirty="0" err="1" smtClean="0"/>
              <a:t>Neumonic</a:t>
            </a:r>
            <a:r>
              <a:rPr lang="en-US" dirty="0" smtClean="0"/>
              <a:t> - TRACAS</a:t>
            </a:r>
            <a:endParaRPr lang="en-US" dirty="0"/>
          </a:p>
        </p:txBody>
      </p:sp>
    </p:spTree>
    <p:extLst>
      <p:ext uri="{BB962C8B-B14F-4D97-AF65-F5344CB8AC3E}">
        <p14:creationId xmlns:p14="http://schemas.microsoft.com/office/powerpoint/2010/main" val="2977853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37146341"/>
              </p:ext>
            </p:extLst>
          </p:nvPr>
        </p:nvGraphicFramePr>
        <p:xfrm>
          <a:off x="381000" y="1752600"/>
          <a:ext cx="8382000" cy="4302760"/>
        </p:xfrm>
        <a:graphic>
          <a:graphicData uri="http://schemas.openxmlformats.org/drawingml/2006/table">
            <a:tbl>
              <a:tblPr firstRow="1" bandRow="1">
                <a:tableStyleId>{5C22544A-7EE6-4342-B048-85BDC9FD1C3A}</a:tableStyleId>
              </a:tblPr>
              <a:tblGrid>
                <a:gridCol w="1967810"/>
                <a:gridCol w="6414190"/>
              </a:tblGrid>
              <a:tr h="370840">
                <a:tc>
                  <a:txBody>
                    <a:bodyPr/>
                    <a:lstStyle/>
                    <a:p>
                      <a:r>
                        <a:rPr lang="en-US" dirty="0" smtClean="0"/>
                        <a:t>Decision Type</a:t>
                      </a:r>
                      <a:endParaRPr lang="en-US" dirty="0"/>
                    </a:p>
                  </a:txBody>
                  <a:tcPr/>
                </a:tc>
                <a:tc>
                  <a:txBody>
                    <a:bodyPr/>
                    <a:lstStyle/>
                    <a:p>
                      <a:r>
                        <a:rPr lang="en-US" dirty="0" smtClean="0"/>
                        <a:t>Description</a:t>
                      </a:r>
                      <a:endParaRPr lang="en-US" dirty="0"/>
                    </a:p>
                  </a:txBody>
                  <a:tcPr/>
                </a:tc>
              </a:tr>
              <a:tr h="370840">
                <a:tc>
                  <a:txBody>
                    <a:bodyPr/>
                    <a:lstStyle/>
                    <a:p>
                      <a:r>
                        <a:rPr lang="en-US" dirty="0" smtClean="0"/>
                        <a:t>Skill-based </a:t>
                      </a:r>
                      <a:endParaRPr lang="en-US" dirty="0"/>
                    </a:p>
                  </a:txBody>
                  <a:tcPr/>
                </a:tc>
                <a:tc>
                  <a:txBody>
                    <a:bodyPr/>
                    <a:lstStyle/>
                    <a:p>
                      <a:r>
                        <a:rPr lang="en-US" sz="1600" dirty="0" smtClean="0"/>
                        <a:t>Stick and rudder type of behavior.  Behavior that has been learned and ‘compiled’ over time and has thus become relatively fast, unconscious, and automated.  Skill-based behavior doesn’t consume much mental resources</a:t>
                      </a:r>
                      <a:endParaRPr lang="en-US" sz="1600" dirty="0"/>
                    </a:p>
                  </a:txBody>
                  <a:tcPr/>
                </a:tc>
              </a:tr>
              <a:tr h="370840">
                <a:tc>
                  <a:txBody>
                    <a:bodyPr/>
                    <a:lstStyle/>
                    <a:p>
                      <a:r>
                        <a:rPr lang="en-US" dirty="0" smtClean="0"/>
                        <a:t>Rule-based</a:t>
                      </a:r>
                      <a:endParaRPr lang="en-US" dirty="0"/>
                    </a:p>
                  </a:txBody>
                  <a:tcPr/>
                </a:tc>
                <a:tc>
                  <a:txBody>
                    <a:bodyPr/>
                    <a:lstStyle/>
                    <a:p>
                      <a:r>
                        <a:rPr lang="en-US" sz="1600" dirty="0" smtClean="0"/>
                        <a:t>“IF this happens THEN I do that” type of behavior. At that level, decisions are based on pattern recognition: IF condition X is met, THEN implement action Y. This type of decision process is quasi-rational (i.e.: some cues can be processed analytically and others in a more automatic manner).</a:t>
                      </a:r>
                      <a:endParaRPr lang="en-US" sz="1600" dirty="0"/>
                    </a:p>
                  </a:txBody>
                  <a:tcPr/>
                </a:tc>
              </a:tr>
              <a:tr h="370840">
                <a:tc>
                  <a:txBody>
                    <a:bodyPr/>
                    <a:lstStyle/>
                    <a:p>
                      <a:r>
                        <a:rPr lang="en-US" dirty="0" smtClean="0"/>
                        <a:t>Knowledge-based</a:t>
                      </a:r>
                      <a:endParaRPr lang="en-US" dirty="0"/>
                    </a:p>
                  </a:txBody>
                  <a:tcPr/>
                </a:tc>
                <a:tc>
                  <a:txBody>
                    <a:bodyPr/>
                    <a:lstStyle/>
                    <a:p>
                      <a:r>
                        <a:rPr lang="en-US" sz="1600" dirty="0" smtClean="0"/>
                        <a:t>Simply called reasoning or problem solving behavior is applied in those situations where rule-based or skill-based answers are simply not available and the decision maker must resort to knowledge or mental models of more theoretical nature.  Such situations for which no pre-existing solutions are available are often novel or unexpected.  Decisions are based on conscious, analytical thinking and requires a considerable amount of mental resources and time. Under acute stress, knowledge-based decisions and solutions are error prone</a:t>
                      </a:r>
                      <a:endParaRPr lang="en-US" sz="1600" dirty="0"/>
                    </a:p>
                  </a:txBody>
                  <a:tcPr/>
                </a:tc>
              </a:tr>
            </a:tbl>
          </a:graphicData>
        </a:graphic>
      </p:graphicFrame>
      <p:sp>
        <p:nvSpPr>
          <p:cNvPr id="2" name="Title 1"/>
          <p:cNvSpPr>
            <a:spLocks noGrp="1"/>
          </p:cNvSpPr>
          <p:nvPr>
            <p:ph type="title"/>
          </p:nvPr>
        </p:nvSpPr>
        <p:spPr/>
        <p:txBody>
          <a:bodyPr>
            <a:normAutofit fontScale="90000"/>
          </a:bodyPr>
          <a:lstStyle/>
          <a:p>
            <a:r>
              <a:rPr lang="en-US" dirty="0"/>
              <a:t>Aeronautical Decision Making</a:t>
            </a:r>
            <a:br>
              <a:rPr lang="en-US" dirty="0"/>
            </a:br>
            <a:r>
              <a:rPr lang="en-US" dirty="0" smtClean="0"/>
              <a:t>Time Pressured Decisions</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30</a:t>
            </a:fld>
            <a:endParaRPr lang="en-US"/>
          </a:p>
        </p:txBody>
      </p:sp>
      <p:sp>
        <p:nvSpPr>
          <p:cNvPr id="6" name="TextBox 5"/>
          <p:cNvSpPr txBox="1"/>
          <p:nvPr/>
        </p:nvSpPr>
        <p:spPr>
          <a:xfrm>
            <a:off x="381000" y="6225099"/>
            <a:ext cx="7373750" cy="369332"/>
          </a:xfrm>
          <a:prstGeom prst="rect">
            <a:avLst/>
          </a:prstGeom>
          <a:noFill/>
        </p:spPr>
        <p:txBody>
          <a:bodyPr wrap="none" rtlCol="0">
            <a:spAutoFit/>
          </a:bodyPr>
          <a:lstStyle/>
          <a:p>
            <a:r>
              <a:rPr lang="en-US" dirty="0" smtClean="0"/>
              <a:t>Rushed decisions are often called automatic or naturalistic decision making</a:t>
            </a:r>
            <a:endParaRPr lang="en-US" dirty="0"/>
          </a:p>
        </p:txBody>
      </p:sp>
    </p:spTree>
    <p:extLst>
      <p:ext uri="{BB962C8B-B14F-4D97-AF65-F5344CB8AC3E}">
        <p14:creationId xmlns:p14="http://schemas.microsoft.com/office/powerpoint/2010/main" val="3070291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54797599"/>
              </p:ext>
            </p:extLst>
          </p:nvPr>
        </p:nvGraphicFramePr>
        <p:xfrm>
          <a:off x="228600" y="1600200"/>
          <a:ext cx="8610600" cy="4638040"/>
        </p:xfrm>
        <a:graphic>
          <a:graphicData uri="http://schemas.openxmlformats.org/drawingml/2006/table">
            <a:tbl>
              <a:tblPr firstRow="1" bandRow="1">
                <a:tableStyleId>{5C22544A-7EE6-4342-B048-85BDC9FD1C3A}</a:tableStyleId>
              </a:tblPr>
              <a:tblGrid>
                <a:gridCol w="2631017"/>
                <a:gridCol w="5979583"/>
              </a:tblGrid>
              <a:tr h="370840">
                <a:tc>
                  <a:txBody>
                    <a:bodyPr/>
                    <a:lstStyle/>
                    <a:p>
                      <a:endParaRPr lang="en-US" dirty="0"/>
                    </a:p>
                  </a:txBody>
                  <a:tcPr/>
                </a:tc>
                <a:tc>
                  <a:txBody>
                    <a:bodyPr/>
                    <a:lstStyle/>
                    <a:p>
                      <a:endParaRPr lang="en-US"/>
                    </a:p>
                  </a:txBody>
                  <a:tcPr/>
                </a:tc>
              </a:tr>
              <a:tr h="370840">
                <a:tc>
                  <a:txBody>
                    <a:bodyPr/>
                    <a:lstStyle/>
                    <a:p>
                      <a:r>
                        <a:rPr lang="en-US" sz="1600" dirty="0" smtClean="0"/>
                        <a:t>Situational Factors</a:t>
                      </a:r>
                      <a:endParaRPr lang="en-US" sz="1600" dirty="0"/>
                    </a:p>
                  </a:txBody>
                  <a:tcPr/>
                </a:tc>
                <a:tc>
                  <a:txBody>
                    <a:bodyPr/>
                    <a:lstStyle/>
                    <a:p>
                      <a:r>
                        <a:rPr lang="en-US" sz="1600" dirty="0" smtClean="0"/>
                        <a:t>The situations are not recognized as requiring a change of course of action, due to the ambiguity of the cues resulting in a poor representation or understanding of the situation (poor situation awareness)</a:t>
                      </a:r>
                      <a:endParaRPr lang="en-US" sz="1600" dirty="0"/>
                    </a:p>
                  </a:txBody>
                  <a:tcPr/>
                </a:tc>
              </a:tr>
              <a:tr h="370840">
                <a:tc>
                  <a:txBody>
                    <a:bodyPr/>
                    <a:lstStyle/>
                    <a:p>
                      <a:r>
                        <a:rPr lang="en-US" sz="1600" dirty="0" smtClean="0"/>
                        <a:t>Erroneous risk perception &amp; risk</a:t>
                      </a:r>
                      <a:r>
                        <a:rPr lang="en-US" sz="1600" baseline="0" dirty="0" smtClean="0"/>
                        <a:t> </a:t>
                      </a:r>
                      <a:r>
                        <a:rPr lang="en-US" sz="1600" dirty="0" smtClean="0"/>
                        <a:t>management</a:t>
                      </a:r>
                      <a:endParaRPr lang="en-US" sz="1600" dirty="0"/>
                    </a:p>
                  </a:txBody>
                  <a:tcPr/>
                </a:tc>
                <a:tc>
                  <a:txBody>
                    <a:bodyPr/>
                    <a:lstStyle/>
                    <a:p>
                      <a:r>
                        <a:rPr lang="en-US" sz="1600" dirty="0" smtClean="0"/>
                        <a:t>Pilots typically under-assess the level of threat or risk associated with the situation, due to risk misperception or tolerance to risk</a:t>
                      </a:r>
                      <a:endParaRPr lang="en-US" sz="1600" dirty="0"/>
                    </a:p>
                  </a:txBody>
                  <a:tcPr/>
                </a:tc>
              </a:tr>
              <a:tr h="370840">
                <a:tc>
                  <a:txBody>
                    <a:bodyPr/>
                    <a:lstStyle/>
                    <a:p>
                      <a:r>
                        <a:rPr lang="en-US" sz="1600" dirty="0" smtClean="0"/>
                        <a:t>Goal conflicts</a:t>
                      </a:r>
                      <a:endParaRPr lang="en-US" sz="1600" dirty="0"/>
                    </a:p>
                  </a:txBody>
                  <a:tcPr/>
                </a:tc>
                <a:tc>
                  <a:txBody>
                    <a:bodyPr/>
                    <a:lstStyle/>
                    <a:p>
                      <a:r>
                        <a:rPr lang="en-US" sz="1600" dirty="0" smtClean="0"/>
                        <a:t>Pilots may be willing to take a safety risk (an unlikely loss) to</a:t>
                      </a:r>
                      <a:r>
                        <a:rPr lang="en-US" sz="1600" baseline="0" dirty="0" smtClean="0"/>
                        <a:t> </a:t>
                      </a:r>
                      <a:r>
                        <a:rPr lang="en-US" sz="1600" dirty="0" smtClean="0"/>
                        <a:t>arrive on time (a sure benefit). Social factors (for instance to please</a:t>
                      </a:r>
                      <a:r>
                        <a:rPr lang="en-US" sz="1600" baseline="0" dirty="0" smtClean="0"/>
                        <a:t> </a:t>
                      </a:r>
                      <a:r>
                        <a:rPr lang="en-US" sz="1600" dirty="0" smtClean="0"/>
                        <a:t>passengers) can also play a role. Peer pressure</a:t>
                      </a:r>
                      <a:r>
                        <a:rPr lang="en-US" sz="1600" baseline="0" dirty="0" smtClean="0"/>
                        <a:t> </a:t>
                      </a:r>
                      <a:r>
                        <a:rPr lang="en-US" sz="1600" dirty="0" smtClean="0"/>
                        <a:t>can encourage risky behavior.   Also people seem to disregard risk</a:t>
                      </a:r>
                      <a:r>
                        <a:rPr lang="en-US" sz="1600" baseline="0" dirty="0" smtClean="0"/>
                        <a:t> </a:t>
                      </a:r>
                      <a:r>
                        <a:rPr lang="en-US" sz="1600" dirty="0" smtClean="0"/>
                        <a:t>to avoid losses. An en-route diversion can be seen as a loss</a:t>
                      </a:r>
                      <a:endParaRPr lang="en-US" sz="1600" dirty="0"/>
                    </a:p>
                  </a:txBody>
                  <a:tcPr/>
                </a:tc>
              </a:tr>
              <a:tr h="370840">
                <a:tc>
                  <a:txBody>
                    <a:bodyPr/>
                    <a:lstStyle/>
                    <a:p>
                      <a:r>
                        <a:rPr lang="en-US" sz="1600" dirty="0" smtClean="0"/>
                        <a:t>Workload and stress</a:t>
                      </a:r>
                      <a:endParaRPr lang="en-US" sz="1600" dirty="0"/>
                    </a:p>
                  </a:txBody>
                  <a:tcPr/>
                </a:tc>
                <a:tc>
                  <a:txBody>
                    <a:bodyPr/>
                    <a:lstStyle/>
                    <a:p>
                      <a:r>
                        <a:rPr lang="en-US" sz="1600" dirty="0" smtClean="0"/>
                        <a:t>Workload and stress may overload pilots, deteriorate mental</a:t>
                      </a:r>
                      <a:r>
                        <a:rPr lang="en-US" sz="1600" baseline="0" dirty="0" smtClean="0"/>
                        <a:t> </a:t>
                      </a:r>
                      <a:r>
                        <a:rPr lang="en-US" sz="1600" dirty="0" smtClean="0"/>
                        <a:t>processes (i.e.: tunneling of attention or vision, memory limitation,</a:t>
                      </a:r>
                      <a:r>
                        <a:rPr lang="en-US" sz="1600" baseline="0" dirty="0" smtClean="0"/>
                        <a:t> </a:t>
                      </a:r>
                      <a:r>
                        <a:rPr lang="en-US" sz="1600" dirty="0" smtClean="0"/>
                        <a:t>etc.) and lead to errors. As situations degrade, risk and time</a:t>
                      </a:r>
                      <a:r>
                        <a:rPr lang="en-US" sz="1600" baseline="0" dirty="0" smtClean="0"/>
                        <a:t> </a:t>
                      </a:r>
                      <a:r>
                        <a:rPr lang="en-US" sz="1600" dirty="0" smtClean="0"/>
                        <a:t>pressure may increase up to a point where making correct</a:t>
                      </a:r>
                      <a:r>
                        <a:rPr lang="en-US" sz="1600" baseline="0" dirty="0" smtClean="0"/>
                        <a:t> </a:t>
                      </a:r>
                      <a:r>
                        <a:rPr lang="en-US" sz="1600" dirty="0" smtClean="0"/>
                        <a:t>decisions</a:t>
                      </a:r>
                      <a:r>
                        <a:rPr lang="en-US" sz="1600" baseline="0" dirty="0" smtClean="0"/>
                        <a:t> </a:t>
                      </a:r>
                      <a:r>
                        <a:rPr lang="en-US" sz="1600" dirty="0" smtClean="0"/>
                        <a:t>becomes very difficult.</a:t>
                      </a:r>
                      <a:endParaRPr lang="en-US" sz="1600" dirty="0"/>
                    </a:p>
                  </a:txBody>
                  <a:tcPr/>
                </a:tc>
              </a:tr>
            </a:tbl>
          </a:graphicData>
        </a:graphic>
      </p:graphicFrame>
      <p:sp>
        <p:nvSpPr>
          <p:cNvPr id="2" name="Title 1"/>
          <p:cNvSpPr>
            <a:spLocks noGrp="1"/>
          </p:cNvSpPr>
          <p:nvPr>
            <p:ph type="title"/>
          </p:nvPr>
        </p:nvSpPr>
        <p:spPr/>
        <p:txBody>
          <a:bodyPr>
            <a:normAutofit fontScale="90000"/>
          </a:bodyPr>
          <a:lstStyle/>
          <a:p>
            <a:r>
              <a:rPr lang="en-US" dirty="0"/>
              <a:t>Aeronautical Decision Making</a:t>
            </a:r>
            <a:br>
              <a:rPr lang="en-US" dirty="0"/>
            </a:br>
            <a:r>
              <a:rPr lang="en-US" dirty="0" smtClean="0"/>
              <a:t>Decision Errors</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31</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6011364"/>
            <a:ext cx="3248025" cy="770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423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Aeronautical Decision Making </a:t>
            </a:r>
            <a:r>
              <a:rPr lang="en-US" dirty="0" smtClean="0"/>
              <a:t>Common </a:t>
            </a:r>
            <a:r>
              <a:rPr lang="en-US" dirty="0"/>
              <a:t>Errors in ADM</a:t>
            </a:r>
          </a:p>
        </p:txBody>
      </p:sp>
      <p:sp>
        <p:nvSpPr>
          <p:cNvPr id="3" name="Content Placeholder 2"/>
          <p:cNvSpPr>
            <a:spLocks noGrp="1"/>
          </p:cNvSpPr>
          <p:nvPr>
            <p:ph idx="1"/>
          </p:nvPr>
        </p:nvSpPr>
        <p:spPr/>
        <p:txBody>
          <a:bodyPr>
            <a:normAutofit fontScale="77500" lnSpcReduction="20000"/>
          </a:bodyPr>
          <a:lstStyle/>
          <a:p>
            <a:r>
              <a:rPr lang="en-US" dirty="0" smtClean="0"/>
              <a:t>“Pilot error” is an </a:t>
            </a:r>
            <a:r>
              <a:rPr lang="en-US" dirty="0"/>
              <a:t>action or inaction </a:t>
            </a:r>
            <a:r>
              <a:rPr lang="en-US" dirty="0" smtClean="0"/>
              <a:t>that </a:t>
            </a:r>
            <a:r>
              <a:rPr lang="en-US" dirty="0"/>
              <a:t>leads to a </a:t>
            </a:r>
            <a:r>
              <a:rPr lang="en-US" dirty="0" smtClean="0"/>
              <a:t>deviation </a:t>
            </a:r>
            <a:r>
              <a:rPr lang="en-US" dirty="0"/>
              <a:t>from </a:t>
            </a:r>
            <a:r>
              <a:rPr lang="en-US" dirty="0" smtClean="0"/>
              <a:t>intentions </a:t>
            </a:r>
            <a:r>
              <a:rPr lang="en-US" dirty="0"/>
              <a:t>and </a:t>
            </a:r>
            <a:r>
              <a:rPr lang="en-US" dirty="0" smtClean="0"/>
              <a:t>expectations</a:t>
            </a:r>
          </a:p>
          <a:p>
            <a:pPr lvl="1"/>
            <a:r>
              <a:rPr lang="en-US" dirty="0" smtClean="0"/>
              <a:t>Deficiencies </a:t>
            </a:r>
            <a:r>
              <a:rPr lang="en-US" dirty="0"/>
              <a:t>in </a:t>
            </a:r>
            <a:r>
              <a:rPr lang="en-US" dirty="0" smtClean="0"/>
              <a:t>pilot’s ability to control aircraft</a:t>
            </a:r>
          </a:p>
          <a:p>
            <a:pPr lvl="1"/>
            <a:r>
              <a:rPr lang="en-US" dirty="0"/>
              <a:t>Deficiencies in pilot’s "mental airplane" systems </a:t>
            </a:r>
            <a:r>
              <a:rPr lang="en-US" dirty="0" smtClean="0"/>
              <a:t>knowledge</a:t>
            </a:r>
          </a:p>
          <a:p>
            <a:pPr lvl="1"/>
            <a:r>
              <a:rPr lang="en-US" dirty="0" smtClean="0"/>
              <a:t>Decision errors or human limitations</a:t>
            </a:r>
          </a:p>
          <a:p>
            <a:pPr lvl="2"/>
            <a:r>
              <a:rPr lang="en-US" dirty="0"/>
              <a:t>Filtering: </a:t>
            </a:r>
            <a:r>
              <a:rPr lang="en-US" dirty="0" smtClean="0"/>
              <a:t>Brain's </a:t>
            </a:r>
            <a:r>
              <a:rPr lang="en-US" dirty="0"/>
              <a:t>working </a:t>
            </a:r>
            <a:r>
              <a:rPr lang="en-US" dirty="0" smtClean="0"/>
              <a:t>capacity </a:t>
            </a:r>
            <a:r>
              <a:rPr lang="en-US" dirty="0"/>
              <a:t>is limited to about </a:t>
            </a:r>
            <a:r>
              <a:rPr lang="en-US" dirty="0" smtClean="0"/>
              <a:t>seven chunks, </a:t>
            </a:r>
            <a:r>
              <a:rPr lang="en-US" dirty="0"/>
              <a:t>of information at one time, so </a:t>
            </a:r>
            <a:r>
              <a:rPr lang="en-US" dirty="0" smtClean="0"/>
              <a:t>we filter </a:t>
            </a:r>
            <a:r>
              <a:rPr lang="en-US" dirty="0"/>
              <a:t>the flood of information arriving through our senses thus may unconsciously screen out vital </a:t>
            </a:r>
            <a:r>
              <a:rPr lang="en-US" dirty="0" smtClean="0"/>
              <a:t>information</a:t>
            </a:r>
          </a:p>
          <a:p>
            <a:pPr lvl="2"/>
            <a:r>
              <a:rPr lang="en-US" dirty="0"/>
              <a:t>Filling in the Gaps: When there is more information than the brain can accurately perceive and process, it compensates by filling in the gaps and </a:t>
            </a:r>
            <a:r>
              <a:rPr lang="en-US" dirty="0" smtClean="0"/>
              <a:t>may produce </a:t>
            </a:r>
            <a:r>
              <a:rPr lang="en-US" dirty="0"/>
              <a:t>an interpretation that is not </a:t>
            </a:r>
            <a:r>
              <a:rPr lang="en-US" dirty="0" smtClean="0"/>
              <a:t>correct</a:t>
            </a:r>
          </a:p>
          <a:p>
            <a:pPr lvl="2"/>
            <a:r>
              <a:rPr lang="en-US" dirty="0"/>
              <a:t>Patterns and Expectations: The brain uses existing knowledge and experience as a shortcut to processing new information. This tendency can be useful, but it can also be </a:t>
            </a:r>
            <a:r>
              <a:rPr lang="en-US" dirty="0" smtClean="0"/>
              <a:t>dangerous</a:t>
            </a:r>
            <a:endParaRPr lang="en-US" dirty="0"/>
          </a:p>
          <a:p>
            <a:pPr lvl="2"/>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32</a:t>
            </a:fld>
            <a:endParaRPr lang="en-US"/>
          </a:p>
        </p:txBody>
      </p:sp>
    </p:spTree>
    <p:extLst>
      <p:ext uri="{BB962C8B-B14F-4D97-AF65-F5344CB8AC3E}">
        <p14:creationId xmlns:p14="http://schemas.microsoft.com/office/powerpoint/2010/main" val="842893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Aeronautical Decision Making </a:t>
            </a:r>
            <a:r>
              <a:rPr lang="en-US" dirty="0" smtClean="0"/>
              <a:t>Common </a:t>
            </a:r>
            <a:r>
              <a:rPr lang="en-US" dirty="0"/>
              <a:t>Errors in ADM</a:t>
            </a:r>
          </a:p>
        </p:txBody>
      </p:sp>
      <p:sp>
        <p:nvSpPr>
          <p:cNvPr id="3" name="Content Placeholder 2"/>
          <p:cNvSpPr>
            <a:spLocks noGrp="1"/>
          </p:cNvSpPr>
          <p:nvPr>
            <p:ph idx="1"/>
          </p:nvPr>
        </p:nvSpPr>
        <p:spPr/>
        <p:txBody>
          <a:bodyPr>
            <a:normAutofit fontScale="92500" lnSpcReduction="10000"/>
          </a:bodyPr>
          <a:lstStyle/>
          <a:p>
            <a:pPr lvl="2"/>
            <a:r>
              <a:rPr lang="en-US" dirty="0"/>
              <a:t>Confirmation Bias: Human beings also have a tendency to look for information that confirms a decision we have already made. </a:t>
            </a:r>
            <a:r>
              <a:rPr lang="en-US" dirty="0" smtClean="0"/>
              <a:t>E.g., you </a:t>
            </a:r>
            <a:r>
              <a:rPr lang="en-US" dirty="0"/>
              <a:t>might unconsciously give more weight to the information that supports your decision to press </a:t>
            </a:r>
            <a:r>
              <a:rPr lang="en-US" dirty="0" smtClean="0"/>
              <a:t>ahead</a:t>
            </a:r>
          </a:p>
          <a:p>
            <a:pPr lvl="3"/>
            <a:r>
              <a:rPr lang="en-US" dirty="0"/>
              <a:t>Make a conscious effort to identify your expectations, and then be alert to how reality </a:t>
            </a:r>
            <a:r>
              <a:rPr lang="en-US" dirty="0" smtClean="0"/>
              <a:t>differs</a:t>
            </a:r>
          </a:p>
          <a:p>
            <a:pPr lvl="2"/>
            <a:r>
              <a:rPr lang="en-US" dirty="0"/>
              <a:t>Framing: When you evaluate options for a decision, be sensitive to how you state, or "frame," your alternatives</a:t>
            </a:r>
            <a:r>
              <a:rPr lang="en-US" dirty="0" smtClean="0"/>
              <a:t>. </a:t>
            </a:r>
            <a:r>
              <a:rPr lang="en-US" dirty="0"/>
              <a:t>If you frame the “</a:t>
            </a:r>
            <a:r>
              <a:rPr lang="en-US" dirty="0" smtClean="0"/>
              <a:t>continue flight” </a:t>
            </a:r>
            <a:r>
              <a:rPr lang="en-US" dirty="0"/>
              <a:t>decision in positive terms </a:t>
            </a:r>
            <a:r>
              <a:rPr lang="en-US" dirty="0" smtClean="0"/>
              <a:t>you </a:t>
            </a:r>
            <a:r>
              <a:rPr lang="en-US" dirty="0"/>
              <a:t>are probably more likely to decide on continuing. If, on the other hand, you frame the decision in negative </a:t>
            </a:r>
            <a:r>
              <a:rPr lang="en-US" dirty="0" smtClean="0"/>
              <a:t>terms (e.g</a:t>
            </a:r>
            <a:r>
              <a:rPr lang="en-US" dirty="0"/>
              <a:t>., “I could get myself in real trouble if I push on”), you are more likely to divert to a safer destination.</a:t>
            </a:r>
          </a:p>
        </p:txBody>
      </p:sp>
      <p:sp>
        <p:nvSpPr>
          <p:cNvPr id="4" name="Slide Number Placeholder 3"/>
          <p:cNvSpPr>
            <a:spLocks noGrp="1"/>
          </p:cNvSpPr>
          <p:nvPr>
            <p:ph type="sldNum" sz="quarter" idx="12"/>
          </p:nvPr>
        </p:nvSpPr>
        <p:spPr/>
        <p:txBody>
          <a:bodyPr/>
          <a:lstStyle/>
          <a:p>
            <a:fld id="{EBC0E896-F936-402A-BDD9-724F776791B9}" type="slidenum">
              <a:rPr lang="en-US" smtClean="0"/>
              <a:t>33</a:t>
            </a:fld>
            <a:endParaRPr lang="en-US"/>
          </a:p>
        </p:txBody>
      </p:sp>
    </p:spTree>
    <p:extLst>
      <p:ext uri="{BB962C8B-B14F-4D97-AF65-F5344CB8AC3E}">
        <p14:creationId xmlns:p14="http://schemas.microsoft.com/office/powerpoint/2010/main" val="4012676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Aeronautical Decision Making</a:t>
            </a:r>
            <a:br>
              <a:rPr lang="en-US" dirty="0"/>
            </a:br>
            <a:r>
              <a:rPr lang="en-US" dirty="0" smtClean="0"/>
              <a:t>Common Decision Pitfalls</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34</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399" y="1524000"/>
            <a:ext cx="5260347" cy="5173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5221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Single-Pilot Resource Management</a:t>
            </a:r>
            <a:br>
              <a:rPr lang="en-US" dirty="0"/>
            </a:br>
            <a:r>
              <a:rPr lang="en-US" dirty="0"/>
              <a:t>Risk Management</a:t>
            </a:r>
          </a:p>
        </p:txBody>
      </p:sp>
      <p:sp>
        <p:nvSpPr>
          <p:cNvPr id="3" name="Content Placeholder 2"/>
          <p:cNvSpPr>
            <a:spLocks noGrp="1"/>
          </p:cNvSpPr>
          <p:nvPr>
            <p:ph idx="1"/>
          </p:nvPr>
        </p:nvSpPr>
        <p:spPr>
          <a:xfrm>
            <a:off x="2362200" y="1600200"/>
            <a:ext cx="6324600" cy="4525963"/>
          </a:xfrm>
        </p:spPr>
        <p:txBody>
          <a:bodyPr>
            <a:normAutofit fontScale="85000" lnSpcReduction="10000"/>
          </a:bodyPr>
          <a:lstStyle/>
          <a:p>
            <a:pPr algn="just"/>
            <a:r>
              <a:rPr lang="en-US" dirty="0"/>
              <a:t>Determine which risks can be eliminated</a:t>
            </a:r>
            <a:r>
              <a:rPr lang="en-US" dirty="0" smtClean="0"/>
              <a:t>, reduced </a:t>
            </a:r>
            <a:r>
              <a:rPr lang="en-US" dirty="0"/>
              <a:t>or controlled in some </a:t>
            </a:r>
            <a:r>
              <a:rPr lang="en-US" dirty="0" smtClean="0"/>
              <a:t>manner</a:t>
            </a:r>
          </a:p>
          <a:p>
            <a:pPr algn="just"/>
            <a:r>
              <a:rPr lang="en-US" dirty="0" smtClean="0"/>
              <a:t>Risk controls change a risk </a:t>
            </a:r>
            <a:r>
              <a:rPr lang="en-US" dirty="0"/>
              <a:t>by impacting </a:t>
            </a:r>
            <a:r>
              <a:rPr lang="en-US" dirty="0" smtClean="0"/>
              <a:t>the exposure</a:t>
            </a:r>
            <a:r>
              <a:rPr lang="en-US" dirty="0"/>
              <a:t>, severity or the probability of </a:t>
            </a:r>
            <a:r>
              <a:rPr lang="en-US" dirty="0" smtClean="0"/>
              <a:t>a hazard </a:t>
            </a:r>
          </a:p>
          <a:p>
            <a:pPr algn="just"/>
            <a:r>
              <a:rPr lang="en-US" dirty="0" smtClean="0"/>
              <a:t>Identify and then prioritize risk controls to get </a:t>
            </a:r>
            <a:r>
              <a:rPr lang="en-US" dirty="0"/>
              <a:t>the most “bang for your buck</a:t>
            </a:r>
            <a:r>
              <a:rPr lang="en-US" dirty="0" smtClean="0"/>
              <a:t>”</a:t>
            </a:r>
            <a:endParaRPr lang="en-US" dirty="0"/>
          </a:p>
          <a:p>
            <a:pPr algn="just"/>
            <a:r>
              <a:rPr lang="en-US" dirty="0" smtClean="0"/>
              <a:t>Select a risk control mechanism</a:t>
            </a:r>
          </a:p>
          <a:p>
            <a:pPr lvl="1" algn="just"/>
            <a:r>
              <a:rPr lang="en-US" dirty="0"/>
              <a:t>Accept no </a:t>
            </a:r>
            <a:r>
              <a:rPr lang="en-US" dirty="0" smtClean="0"/>
              <a:t>unnecessary risk</a:t>
            </a:r>
          </a:p>
          <a:p>
            <a:pPr algn="just"/>
            <a:r>
              <a:rPr lang="en-US" dirty="0" smtClean="0"/>
              <a:t>Implement the mechanism</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35</a:t>
            </a:fld>
            <a:endParaRPr lang="en-US"/>
          </a:p>
        </p:txBody>
      </p:sp>
      <p:sp>
        <p:nvSpPr>
          <p:cNvPr id="5" name="TextBox 4"/>
          <p:cNvSpPr txBox="1"/>
          <p:nvPr/>
        </p:nvSpPr>
        <p:spPr>
          <a:xfrm>
            <a:off x="228600" y="1676400"/>
            <a:ext cx="1981200" cy="1923604"/>
          </a:xfrm>
          <a:prstGeom prst="rect">
            <a:avLst/>
          </a:prstGeom>
          <a:noFill/>
          <a:ln>
            <a:solidFill>
              <a:schemeClr val="accent1"/>
            </a:solidFill>
          </a:ln>
        </p:spPr>
        <p:txBody>
          <a:bodyPr wrap="square" rtlCol="0">
            <a:spAutoFit/>
          </a:bodyPr>
          <a:lstStyle/>
          <a:p>
            <a:r>
              <a:rPr lang="en-US" sz="1700" dirty="0" smtClean="0"/>
              <a:t>Use </a:t>
            </a:r>
            <a:r>
              <a:rPr lang="en-US" sz="1700" dirty="0" smtClean="0">
                <a:solidFill>
                  <a:srgbClr val="FF0000"/>
                </a:solidFill>
              </a:rPr>
              <a:t>all available resources </a:t>
            </a:r>
            <a:r>
              <a:rPr lang="en-US" sz="1700" dirty="0" smtClean="0"/>
              <a:t>to detect changes or expected changes not occurring – provides </a:t>
            </a:r>
            <a:r>
              <a:rPr lang="en-US" sz="1700" dirty="0" smtClean="0">
                <a:solidFill>
                  <a:srgbClr val="FF0000"/>
                </a:solidFill>
              </a:rPr>
              <a:t>situational awareness</a:t>
            </a:r>
            <a:endParaRPr lang="en-US" sz="1700" dirty="0">
              <a:solidFill>
                <a:srgbClr val="FF0000"/>
              </a:solidFill>
            </a:endParaRPr>
          </a:p>
        </p:txBody>
      </p:sp>
      <p:sp>
        <p:nvSpPr>
          <p:cNvPr id="6" name="TextBox 5"/>
          <p:cNvSpPr txBox="1"/>
          <p:nvPr/>
        </p:nvSpPr>
        <p:spPr>
          <a:xfrm>
            <a:off x="953009" y="3801035"/>
            <a:ext cx="1256791" cy="646331"/>
          </a:xfrm>
          <a:prstGeom prst="rect">
            <a:avLst/>
          </a:prstGeom>
          <a:noFill/>
          <a:ln>
            <a:solidFill>
              <a:schemeClr val="accent6">
                <a:lumMod val="60000"/>
                <a:lumOff val="40000"/>
              </a:schemeClr>
            </a:solidFill>
          </a:ln>
        </p:spPr>
        <p:txBody>
          <a:bodyPr wrap="square" rtlCol="0">
            <a:spAutoFit/>
          </a:bodyPr>
          <a:lstStyle/>
          <a:p>
            <a:r>
              <a:rPr lang="en-US" dirty="0" smtClean="0"/>
              <a:t>Act on the decision</a:t>
            </a:r>
            <a:endParaRPr lang="en-US" dirty="0"/>
          </a:p>
        </p:txBody>
      </p:sp>
      <p:sp>
        <p:nvSpPr>
          <p:cNvPr id="7" name="TextBox 6"/>
          <p:cNvSpPr txBox="1"/>
          <p:nvPr/>
        </p:nvSpPr>
        <p:spPr>
          <a:xfrm>
            <a:off x="268941" y="5410200"/>
            <a:ext cx="1524000" cy="646331"/>
          </a:xfrm>
          <a:prstGeom prst="rect">
            <a:avLst/>
          </a:prstGeom>
          <a:noFill/>
          <a:ln>
            <a:solidFill>
              <a:schemeClr val="tx2"/>
            </a:solidFill>
          </a:ln>
        </p:spPr>
        <p:txBody>
          <a:bodyPr wrap="square" rtlCol="0">
            <a:spAutoFit/>
          </a:bodyPr>
          <a:lstStyle/>
          <a:p>
            <a:r>
              <a:rPr lang="en-US" dirty="0">
                <a:solidFill>
                  <a:srgbClr val="FF0000"/>
                </a:solidFill>
              </a:rPr>
              <a:t>Risk Management </a:t>
            </a:r>
          </a:p>
        </p:txBody>
      </p:sp>
      <p:cxnSp>
        <p:nvCxnSpPr>
          <p:cNvPr id="9" name="Straight Arrow Connector 8"/>
          <p:cNvCxnSpPr/>
          <p:nvPr/>
        </p:nvCxnSpPr>
        <p:spPr>
          <a:xfrm>
            <a:off x="609600" y="3600004"/>
            <a:ext cx="0" cy="18101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609600" y="4447366"/>
            <a:ext cx="971805" cy="962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756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Aeronautical Decision Making</a:t>
            </a:r>
            <a:r>
              <a:rPr lang="en-US" dirty="0"/>
              <a:t/>
            </a:r>
            <a:br>
              <a:rPr lang="en-US" dirty="0"/>
            </a:br>
            <a:r>
              <a:rPr lang="en-US" dirty="0" smtClean="0"/>
              <a:t>Risk Management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Perceive, Process Perform with CARE and TEAM</a:t>
            </a:r>
          </a:p>
          <a:p>
            <a:pPr lvl="1"/>
            <a:r>
              <a:rPr lang="en-US" dirty="0" smtClean="0"/>
              <a:t>Process hazards by using </a:t>
            </a:r>
            <a:r>
              <a:rPr lang="en-US" dirty="0" smtClean="0">
                <a:solidFill>
                  <a:srgbClr val="FF0000"/>
                </a:solidFill>
              </a:rPr>
              <a:t>CARE checklist</a:t>
            </a:r>
          </a:p>
          <a:p>
            <a:pPr lvl="2"/>
            <a:r>
              <a:rPr lang="en-US" dirty="0" smtClean="0"/>
              <a:t>Consequences</a:t>
            </a:r>
          </a:p>
          <a:p>
            <a:pPr lvl="2"/>
            <a:r>
              <a:rPr lang="en-US" dirty="0" smtClean="0"/>
              <a:t>Alternatives</a:t>
            </a:r>
          </a:p>
          <a:p>
            <a:pPr lvl="2"/>
            <a:r>
              <a:rPr lang="en-US" dirty="0" smtClean="0"/>
              <a:t>Reality</a:t>
            </a:r>
          </a:p>
          <a:p>
            <a:pPr lvl="2"/>
            <a:r>
              <a:rPr lang="en-US" dirty="0" smtClean="0"/>
              <a:t>External factors</a:t>
            </a:r>
          </a:p>
          <a:p>
            <a:pPr lvl="1"/>
            <a:r>
              <a:rPr lang="en-US" dirty="0" smtClean="0"/>
              <a:t>Perform </a:t>
            </a:r>
            <a:r>
              <a:rPr lang="en-US" dirty="0" smtClean="0">
                <a:solidFill>
                  <a:srgbClr val="FF0000"/>
                </a:solidFill>
              </a:rPr>
              <a:t>risk management </a:t>
            </a:r>
            <a:r>
              <a:rPr lang="en-US" dirty="0" smtClean="0"/>
              <a:t>using the </a:t>
            </a:r>
            <a:r>
              <a:rPr lang="en-US" dirty="0" smtClean="0">
                <a:solidFill>
                  <a:srgbClr val="FF0000"/>
                </a:solidFill>
              </a:rPr>
              <a:t>TEAM checklist</a:t>
            </a:r>
          </a:p>
          <a:p>
            <a:pPr lvl="2"/>
            <a:r>
              <a:rPr lang="en-US" dirty="0" smtClean="0"/>
              <a:t>Transfer</a:t>
            </a:r>
          </a:p>
          <a:p>
            <a:pPr lvl="2"/>
            <a:r>
              <a:rPr lang="en-US" dirty="0" smtClean="0"/>
              <a:t>Eliminate</a:t>
            </a:r>
          </a:p>
          <a:p>
            <a:pPr lvl="2"/>
            <a:r>
              <a:rPr lang="en-US" dirty="0" smtClean="0"/>
              <a:t>Accept</a:t>
            </a:r>
          </a:p>
          <a:p>
            <a:pPr lvl="2"/>
            <a:r>
              <a:rPr lang="en-US" dirty="0" smtClean="0"/>
              <a:t>Mitigate</a:t>
            </a:r>
          </a:p>
        </p:txBody>
      </p:sp>
      <p:sp>
        <p:nvSpPr>
          <p:cNvPr id="4" name="Slide Number Placeholder 3"/>
          <p:cNvSpPr>
            <a:spLocks noGrp="1"/>
          </p:cNvSpPr>
          <p:nvPr>
            <p:ph type="sldNum" sz="quarter" idx="12"/>
          </p:nvPr>
        </p:nvSpPr>
        <p:spPr/>
        <p:txBody>
          <a:bodyPr/>
          <a:lstStyle/>
          <a:p>
            <a:fld id="{9B33D193-5598-4DFD-93AF-A61051A35C48}" type="slidenum">
              <a:rPr lang="en-US" smtClean="0"/>
              <a:t>36</a:t>
            </a:fld>
            <a:endParaRPr lang="en-US"/>
          </a:p>
        </p:txBody>
      </p:sp>
    </p:spTree>
    <p:extLst>
      <p:ext uri="{BB962C8B-B14F-4D97-AF65-F5344CB8AC3E}">
        <p14:creationId xmlns:p14="http://schemas.microsoft.com/office/powerpoint/2010/main" val="2809567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Automation Management</a:t>
            </a:r>
            <a:br>
              <a:rPr lang="en-US" dirty="0" smtClean="0"/>
            </a:br>
            <a:r>
              <a:rPr lang="en-US" dirty="0" smtClean="0">
                <a:solidFill>
                  <a:srgbClr val="FF0000"/>
                </a:solidFill>
              </a:rPr>
              <a:t>PTS Requirements</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algn="just"/>
            <a:r>
              <a:rPr lang="en-US" dirty="0" smtClean="0"/>
              <a:t>Explain how to recognize the current mode of operation of the autopilot/FMS</a:t>
            </a:r>
          </a:p>
          <a:p>
            <a:pPr algn="just"/>
            <a:r>
              <a:rPr lang="en-US" dirty="0" smtClean="0"/>
              <a:t>Explain how to recognize anticipated and unanticipated mode or status changes of the autopilot/FMS</a:t>
            </a:r>
          </a:p>
          <a:p>
            <a:pPr algn="just"/>
            <a:r>
              <a:rPr lang="en-US" dirty="0" smtClean="0"/>
              <a:t>State at any time during the flight the current mode or status and what the next anticipated mode or status will be</a:t>
            </a:r>
          </a:p>
          <a:p>
            <a:pPr algn="just"/>
            <a:r>
              <a:rPr lang="en-US" dirty="0" smtClean="0"/>
              <a:t>Use the autopilot/FMS to reduce workload as appropriate for the phase of flight, during emergency or abnormal operations</a:t>
            </a:r>
          </a:p>
          <a:p>
            <a:pPr algn="just"/>
            <a:r>
              <a:rPr lang="en-US" dirty="0" smtClean="0"/>
              <a:t>Recognize unanticipated mode changes in a timely manner and promptly return the automation to the correct mode</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37</a:t>
            </a:fld>
            <a:endParaRPr lang="en-US"/>
          </a:p>
        </p:txBody>
      </p:sp>
    </p:spTree>
    <p:extLst>
      <p:ext uri="{BB962C8B-B14F-4D97-AF65-F5344CB8AC3E}">
        <p14:creationId xmlns:p14="http://schemas.microsoft.com/office/powerpoint/2010/main" val="1229317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Single-Pilot Resource Management</a:t>
            </a:r>
            <a:br>
              <a:rPr lang="en-US" dirty="0"/>
            </a:br>
            <a:r>
              <a:rPr lang="en-US" dirty="0"/>
              <a:t>Automation Management</a:t>
            </a:r>
          </a:p>
        </p:txBody>
      </p:sp>
      <p:sp>
        <p:nvSpPr>
          <p:cNvPr id="3" name="Content Placeholder 2"/>
          <p:cNvSpPr>
            <a:spLocks noGrp="1"/>
          </p:cNvSpPr>
          <p:nvPr>
            <p:ph idx="1"/>
          </p:nvPr>
        </p:nvSpPr>
        <p:spPr>
          <a:xfrm>
            <a:off x="2362200" y="1600200"/>
            <a:ext cx="6324600" cy="4525963"/>
          </a:xfrm>
        </p:spPr>
        <p:txBody>
          <a:bodyPr>
            <a:normAutofit fontScale="92500"/>
          </a:bodyPr>
          <a:lstStyle/>
          <a:p>
            <a:pPr algn="just"/>
            <a:r>
              <a:rPr lang="en-US" dirty="0" smtClean="0"/>
              <a:t>Automation can be very helpful – but can make some errors more evident, create larger errors and hide other errors</a:t>
            </a:r>
          </a:p>
          <a:p>
            <a:pPr algn="just"/>
            <a:r>
              <a:rPr lang="en-US" dirty="0" smtClean="0"/>
              <a:t>Can be seductive and cause pilot to fixate on the automation or be lulled into complacency by the automation</a:t>
            </a:r>
          </a:p>
          <a:p>
            <a:pPr algn="just"/>
            <a:r>
              <a:rPr lang="en-US" dirty="0" smtClean="0"/>
              <a:t>Can increase workload, especially in terminal areas</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38</a:t>
            </a:fld>
            <a:endParaRPr lang="en-US"/>
          </a:p>
        </p:txBody>
      </p:sp>
      <p:sp>
        <p:nvSpPr>
          <p:cNvPr id="5" name="TextBox 4"/>
          <p:cNvSpPr txBox="1"/>
          <p:nvPr/>
        </p:nvSpPr>
        <p:spPr>
          <a:xfrm>
            <a:off x="228600" y="1676400"/>
            <a:ext cx="1981200" cy="1923604"/>
          </a:xfrm>
          <a:prstGeom prst="rect">
            <a:avLst/>
          </a:prstGeom>
          <a:noFill/>
          <a:ln>
            <a:solidFill>
              <a:schemeClr val="accent1"/>
            </a:solidFill>
          </a:ln>
        </p:spPr>
        <p:txBody>
          <a:bodyPr wrap="square" rtlCol="0">
            <a:spAutoFit/>
          </a:bodyPr>
          <a:lstStyle/>
          <a:p>
            <a:r>
              <a:rPr lang="en-US" sz="1700" dirty="0" smtClean="0"/>
              <a:t>Use </a:t>
            </a:r>
            <a:r>
              <a:rPr lang="en-US" sz="1700" dirty="0" smtClean="0">
                <a:solidFill>
                  <a:srgbClr val="FF0000"/>
                </a:solidFill>
              </a:rPr>
              <a:t>all available resources </a:t>
            </a:r>
            <a:r>
              <a:rPr lang="en-US" sz="1700" dirty="0" smtClean="0"/>
              <a:t>to detect changes or expected changes not occurring – provides </a:t>
            </a:r>
            <a:r>
              <a:rPr lang="en-US" sz="1700" dirty="0" smtClean="0">
                <a:solidFill>
                  <a:srgbClr val="FF0000"/>
                </a:solidFill>
              </a:rPr>
              <a:t>situational awareness</a:t>
            </a:r>
            <a:endParaRPr lang="en-US" sz="1700" dirty="0">
              <a:solidFill>
                <a:srgbClr val="FF0000"/>
              </a:solidFill>
            </a:endParaRPr>
          </a:p>
        </p:txBody>
      </p:sp>
      <p:sp>
        <p:nvSpPr>
          <p:cNvPr id="6" name="TextBox 5"/>
          <p:cNvSpPr txBox="1"/>
          <p:nvPr/>
        </p:nvSpPr>
        <p:spPr>
          <a:xfrm>
            <a:off x="953009" y="3801035"/>
            <a:ext cx="1256791" cy="646331"/>
          </a:xfrm>
          <a:prstGeom prst="rect">
            <a:avLst/>
          </a:prstGeom>
          <a:noFill/>
          <a:ln>
            <a:solidFill>
              <a:schemeClr val="accent6">
                <a:lumMod val="60000"/>
                <a:lumOff val="40000"/>
              </a:schemeClr>
            </a:solidFill>
          </a:ln>
        </p:spPr>
        <p:txBody>
          <a:bodyPr wrap="square" rtlCol="0">
            <a:spAutoFit/>
          </a:bodyPr>
          <a:lstStyle/>
          <a:p>
            <a:r>
              <a:rPr lang="en-US" dirty="0" smtClean="0"/>
              <a:t>Act on the decision</a:t>
            </a:r>
            <a:endParaRPr lang="en-US" dirty="0"/>
          </a:p>
        </p:txBody>
      </p:sp>
      <p:sp>
        <p:nvSpPr>
          <p:cNvPr id="7" name="TextBox 6"/>
          <p:cNvSpPr txBox="1"/>
          <p:nvPr/>
        </p:nvSpPr>
        <p:spPr>
          <a:xfrm>
            <a:off x="268941" y="5410200"/>
            <a:ext cx="1524000" cy="646331"/>
          </a:xfrm>
          <a:prstGeom prst="rect">
            <a:avLst/>
          </a:prstGeom>
          <a:noFill/>
          <a:ln>
            <a:solidFill>
              <a:schemeClr val="tx2"/>
            </a:solidFill>
          </a:ln>
        </p:spPr>
        <p:txBody>
          <a:bodyPr wrap="square" rtlCol="0">
            <a:spAutoFit/>
          </a:bodyPr>
          <a:lstStyle/>
          <a:p>
            <a:r>
              <a:rPr lang="en-US" dirty="0" smtClean="0">
                <a:solidFill>
                  <a:srgbClr val="FF0000"/>
                </a:solidFill>
              </a:rPr>
              <a:t>Automation</a:t>
            </a:r>
          </a:p>
          <a:p>
            <a:r>
              <a:rPr lang="en-US" dirty="0" smtClean="0">
                <a:solidFill>
                  <a:srgbClr val="FF0000"/>
                </a:solidFill>
              </a:rPr>
              <a:t>Management </a:t>
            </a:r>
            <a:endParaRPr lang="en-US" dirty="0">
              <a:solidFill>
                <a:srgbClr val="FF0000"/>
              </a:solidFill>
            </a:endParaRPr>
          </a:p>
        </p:txBody>
      </p:sp>
      <p:cxnSp>
        <p:nvCxnSpPr>
          <p:cNvPr id="9" name="Straight Arrow Connector 8"/>
          <p:cNvCxnSpPr/>
          <p:nvPr/>
        </p:nvCxnSpPr>
        <p:spPr>
          <a:xfrm>
            <a:off x="609600" y="3600004"/>
            <a:ext cx="0" cy="18101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609600" y="4447366"/>
            <a:ext cx="971805" cy="962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253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Single-Pilot Resource Management</a:t>
            </a:r>
            <a:br>
              <a:rPr lang="en-US" dirty="0"/>
            </a:br>
            <a:r>
              <a:rPr lang="en-US" dirty="0"/>
              <a:t>Automation Management</a:t>
            </a:r>
          </a:p>
        </p:txBody>
      </p:sp>
      <p:sp>
        <p:nvSpPr>
          <p:cNvPr id="3" name="Content Placeholder 2"/>
          <p:cNvSpPr>
            <a:spLocks noGrp="1"/>
          </p:cNvSpPr>
          <p:nvPr>
            <p:ph idx="1"/>
          </p:nvPr>
        </p:nvSpPr>
        <p:spPr>
          <a:xfrm>
            <a:off x="2362200" y="1600200"/>
            <a:ext cx="6324600" cy="4525963"/>
          </a:xfrm>
        </p:spPr>
        <p:txBody>
          <a:bodyPr>
            <a:normAutofit fontScale="62500" lnSpcReduction="20000"/>
          </a:bodyPr>
          <a:lstStyle/>
          <a:p>
            <a:pPr algn="just"/>
            <a:r>
              <a:rPr lang="en-US" dirty="0" smtClean="0"/>
              <a:t>Pilot </a:t>
            </a:r>
            <a:r>
              <a:rPr lang="en-US" dirty="0"/>
              <a:t>must know how </a:t>
            </a:r>
            <a:r>
              <a:rPr lang="en-US" dirty="0" smtClean="0"/>
              <a:t>to manage </a:t>
            </a:r>
            <a:r>
              <a:rPr lang="en-US" dirty="0"/>
              <a:t>the course deviation indicator (CDI), </a:t>
            </a:r>
            <a:r>
              <a:rPr lang="en-US" dirty="0" smtClean="0"/>
              <a:t>navigation source</a:t>
            </a:r>
            <a:r>
              <a:rPr lang="en-US" dirty="0"/>
              <a:t>, and the </a:t>
            </a:r>
            <a:r>
              <a:rPr lang="en-US" dirty="0" smtClean="0"/>
              <a:t>autopilot </a:t>
            </a:r>
            <a:r>
              <a:rPr lang="en-US" dirty="0"/>
              <a:t>(including knowing at all times which modes are </a:t>
            </a:r>
            <a:r>
              <a:rPr lang="en-US" dirty="0" smtClean="0"/>
              <a:t>engaged and </a:t>
            </a:r>
            <a:r>
              <a:rPr lang="en-US" dirty="0"/>
              <a:t>which modes are armed to </a:t>
            </a:r>
            <a:r>
              <a:rPr lang="en-US" dirty="0" smtClean="0"/>
              <a:t>engage)</a:t>
            </a:r>
          </a:p>
          <a:p>
            <a:pPr algn="just"/>
            <a:r>
              <a:rPr lang="en-US" dirty="0" smtClean="0"/>
              <a:t>Must know the </a:t>
            </a:r>
            <a:r>
              <a:rPr lang="en-US" dirty="0"/>
              <a:t>peculiarities of the particular automated system </a:t>
            </a:r>
            <a:r>
              <a:rPr lang="en-US" dirty="0" smtClean="0"/>
              <a:t>being used to ensure you know </a:t>
            </a:r>
            <a:r>
              <a:rPr lang="en-US" dirty="0"/>
              <a:t>what to expect, how </a:t>
            </a:r>
            <a:r>
              <a:rPr lang="en-US" dirty="0" smtClean="0"/>
              <a:t>to monitor </a:t>
            </a:r>
            <a:r>
              <a:rPr lang="en-US" dirty="0"/>
              <a:t>for proper operation, and </a:t>
            </a:r>
            <a:r>
              <a:rPr lang="en-US" dirty="0" smtClean="0"/>
              <a:t>can promptly take appropriate action </a:t>
            </a:r>
            <a:r>
              <a:rPr lang="en-US" dirty="0"/>
              <a:t>if the system does not perform as </a:t>
            </a:r>
            <a:r>
              <a:rPr lang="en-US" dirty="0" smtClean="0"/>
              <a:t>expected</a:t>
            </a:r>
          </a:p>
          <a:p>
            <a:pPr algn="just"/>
            <a:r>
              <a:rPr lang="en-US" dirty="0" smtClean="0"/>
              <a:t>Must have a </a:t>
            </a:r>
            <a:r>
              <a:rPr lang="en-US" dirty="0"/>
              <a:t>thorough understanding of how the </a:t>
            </a:r>
            <a:r>
              <a:rPr lang="en-US" dirty="0" smtClean="0"/>
              <a:t>autopilot interacts </a:t>
            </a:r>
            <a:r>
              <a:rPr lang="en-US" dirty="0"/>
              <a:t>with </a:t>
            </a:r>
            <a:r>
              <a:rPr lang="en-US" dirty="0" smtClean="0"/>
              <a:t>other aircraft systems</a:t>
            </a:r>
          </a:p>
          <a:p>
            <a:pPr algn="just"/>
            <a:r>
              <a:rPr lang="en-US" dirty="0" smtClean="0"/>
              <a:t>Must have a </a:t>
            </a:r>
            <a:r>
              <a:rPr lang="en-US" dirty="0"/>
              <a:t>well-planned </a:t>
            </a:r>
            <a:r>
              <a:rPr lang="en-US" dirty="0" smtClean="0"/>
              <a:t>information management strategy - automation can make </a:t>
            </a:r>
            <a:r>
              <a:rPr lang="en-US" dirty="0"/>
              <a:t>it easy for </a:t>
            </a:r>
            <a:r>
              <a:rPr lang="en-US" dirty="0" smtClean="0"/>
              <a:t>an unwary </a:t>
            </a:r>
            <a:r>
              <a:rPr lang="en-US" dirty="0"/>
              <a:t>pilot to slide into the complacent role of </a:t>
            </a:r>
            <a:r>
              <a:rPr lang="en-US" dirty="0" smtClean="0"/>
              <a:t>passenger in command</a:t>
            </a:r>
          </a:p>
          <a:p>
            <a:pPr algn="just"/>
            <a:r>
              <a:rPr lang="en-US" dirty="0"/>
              <a:t>Risk is </a:t>
            </a:r>
            <a:r>
              <a:rPr lang="en-US" dirty="0" smtClean="0"/>
              <a:t>increased </a:t>
            </a:r>
            <a:r>
              <a:rPr lang="en-US" dirty="0"/>
              <a:t>when the pilot fails to monitor </a:t>
            </a:r>
            <a:r>
              <a:rPr lang="en-US" dirty="0" smtClean="0"/>
              <a:t>the systems</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39</a:t>
            </a:fld>
            <a:endParaRPr lang="en-US"/>
          </a:p>
        </p:txBody>
      </p:sp>
      <p:sp>
        <p:nvSpPr>
          <p:cNvPr id="5" name="TextBox 4"/>
          <p:cNvSpPr txBox="1"/>
          <p:nvPr/>
        </p:nvSpPr>
        <p:spPr>
          <a:xfrm>
            <a:off x="228600" y="1676400"/>
            <a:ext cx="1981200" cy="1923604"/>
          </a:xfrm>
          <a:prstGeom prst="rect">
            <a:avLst/>
          </a:prstGeom>
          <a:noFill/>
          <a:ln>
            <a:solidFill>
              <a:schemeClr val="accent1"/>
            </a:solidFill>
          </a:ln>
        </p:spPr>
        <p:txBody>
          <a:bodyPr wrap="square" rtlCol="0">
            <a:spAutoFit/>
          </a:bodyPr>
          <a:lstStyle/>
          <a:p>
            <a:r>
              <a:rPr lang="en-US" sz="1700" dirty="0" smtClean="0"/>
              <a:t>Use </a:t>
            </a:r>
            <a:r>
              <a:rPr lang="en-US" sz="1700" dirty="0" smtClean="0">
                <a:solidFill>
                  <a:srgbClr val="FF0000"/>
                </a:solidFill>
              </a:rPr>
              <a:t>all available resources </a:t>
            </a:r>
            <a:r>
              <a:rPr lang="en-US" sz="1700" dirty="0" smtClean="0"/>
              <a:t>to detect changes or expected changes not occurring – provides </a:t>
            </a:r>
            <a:r>
              <a:rPr lang="en-US" sz="1700" dirty="0" smtClean="0">
                <a:solidFill>
                  <a:srgbClr val="FF0000"/>
                </a:solidFill>
              </a:rPr>
              <a:t>situational awareness</a:t>
            </a:r>
            <a:endParaRPr lang="en-US" sz="1700" dirty="0">
              <a:solidFill>
                <a:srgbClr val="FF0000"/>
              </a:solidFill>
            </a:endParaRPr>
          </a:p>
        </p:txBody>
      </p:sp>
      <p:sp>
        <p:nvSpPr>
          <p:cNvPr id="6" name="TextBox 5"/>
          <p:cNvSpPr txBox="1"/>
          <p:nvPr/>
        </p:nvSpPr>
        <p:spPr>
          <a:xfrm>
            <a:off x="953009" y="3801035"/>
            <a:ext cx="1256791" cy="646331"/>
          </a:xfrm>
          <a:prstGeom prst="rect">
            <a:avLst/>
          </a:prstGeom>
          <a:noFill/>
          <a:ln>
            <a:solidFill>
              <a:schemeClr val="accent6">
                <a:lumMod val="60000"/>
                <a:lumOff val="40000"/>
              </a:schemeClr>
            </a:solidFill>
          </a:ln>
        </p:spPr>
        <p:txBody>
          <a:bodyPr wrap="square" rtlCol="0">
            <a:spAutoFit/>
          </a:bodyPr>
          <a:lstStyle/>
          <a:p>
            <a:r>
              <a:rPr lang="en-US" dirty="0" smtClean="0"/>
              <a:t>Act on the decision</a:t>
            </a:r>
            <a:endParaRPr lang="en-US" dirty="0"/>
          </a:p>
        </p:txBody>
      </p:sp>
      <p:sp>
        <p:nvSpPr>
          <p:cNvPr id="7" name="TextBox 6"/>
          <p:cNvSpPr txBox="1"/>
          <p:nvPr/>
        </p:nvSpPr>
        <p:spPr>
          <a:xfrm>
            <a:off x="268941" y="5410200"/>
            <a:ext cx="1524000" cy="646331"/>
          </a:xfrm>
          <a:prstGeom prst="rect">
            <a:avLst/>
          </a:prstGeom>
          <a:noFill/>
          <a:ln>
            <a:solidFill>
              <a:schemeClr val="tx2"/>
            </a:solidFill>
          </a:ln>
        </p:spPr>
        <p:txBody>
          <a:bodyPr wrap="square" rtlCol="0">
            <a:spAutoFit/>
          </a:bodyPr>
          <a:lstStyle/>
          <a:p>
            <a:r>
              <a:rPr lang="en-US" dirty="0" smtClean="0">
                <a:solidFill>
                  <a:srgbClr val="FF0000"/>
                </a:solidFill>
              </a:rPr>
              <a:t>Automation</a:t>
            </a:r>
          </a:p>
          <a:p>
            <a:r>
              <a:rPr lang="en-US" dirty="0" smtClean="0">
                <a:solidFill>
                  <a:srgbClr val="FF0000"/>
                </a:solidFill>
              </a:rPr>
              <a:t>Management </a:t>
            </a:r>
            <a:endParaRPr lang="en-US" dirty="0">
              <a:solidFill>
                <a:srgbClr val="FF0000"/>
              </a:solidFill>
            </a:endParaRPr>
          </a:p>
        </p:txBody>
      </p:sp>
      <p:cxnSp>
        <p:nvCxnSpPr>
          <p:cNvPr id="9" name="Straight Arrow Connector 8"/>
          <p:cNvCxnSpPr/>
          <p:nvPr/>
        </p:nvCxnSpPr>
        <p:spPr>
          <a:xfrm>
            <a:off x="609600" y="3600004"/>
            <a:ext cx="0" cy="18101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609600" y="4447366"/>
            <a:ext cx="971805" cy="962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81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Single-Pilot Resource Management</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4</a:t>
            </a:fld>
            <a:endParaRPr lang="en-US"/>
          </a:p>
        </p:txBody>
      </p:sp>
      <p:sp>
        <p:nvSpPr>
          <p:cNvPr id="5" name="TextBox 4"/>
          <p:cNvSpPr txBox="1"/>
          <p:nvPr/>
        </p:nvSpPr>
        <p:spPr>
          <a:xfrm>
            <a:off x="228600" y="1676400"/>
            <a:ext cx="1981200" cy="1923604"/>
          </a:xfrm>
          <a:prstGeom prst="rect">
            <a:avLst/>
          </a:prstGeom>
          <a:noFill/>
          <a:ln>
            <a:solidFill>
              <a:schemeClr val="accent1"/>
            </a:solidFill>
          </a:ln>
        </p:spPr>
        <p:txBody>
          <a:bodyPr wrap="square" rtlCol="0">
            <a:spAutoFit/>
          </a:bodyPr>
          <a:lstStyle/>
          <a:p>
            <a:r>
              <a:rPr lang="en-US" sz="1700" dirty="0" smtClean="0"/>
              <a:t>Use </a:t>
            </a:r>
            <a:r>
              <a:rPr lang="en-US" sz="1700" dirty="0" smtClean="0">
                <a:solidFill>
                  <a:srgbClr val="FF0000"/>
                </a:solidFill>
              </a:rPr>
              <a:t>all available resources </a:t>
            </a:r>
            <a:r>
              <a:rPr lang="en-US" sz="1700" dirty="0" smtClean="0"/>
              <a:t>to detect changes or expected changes not occurring – provides </a:t>
            </a:r>
            <a:r>
              <a:rPr lang="en-US" sz="1700" dirty="0" smtClean="0">
                <a:solidFill>
                  <a:srgbClr val="FF0000"/>
                </a:solidFill>
              </a:rPr>
              <a:t>situational awareness</a:t>
            </a:r>
            <a:endParaRPr lang="en-US" sz="1700" dirty="0">
              <a:solidFill>
                <a:srgbClr val="FF0000"/>
              </a:solidFill>
            </a:endParaRPr>
          </a:p>
        </p:txBody>
      </p:sp>
      <p:sp>
        <p:nvSpPr>
          <p:cNvPr id="6" name="TextBox 5"/>
          <p:cNvSpPr txBox="1"/>
          <p:nvPr/>
        </p:nvSpPr>
        <p:spPr>
          <a:xfrm>
            <a:off x="3581400" y="1905000"/>
            <a:ext cx="2057400" cy="2185214"/>
          </a:xfrm>
          <a:prstGeom prst="rect">
            <a:avLst/>
          </a:prstGeom>
          <a:noFill/>
          <a:ln>
            <a:solidFill>
              <a:schemeClr val="accent2"/>
            </a:solidFill>
          </a:ln>
        </p:spPr>
        <p:txBody>
          <a:bodyPr wrap="square" rtlCol="0">
            <a:spAutoFit/>
          </a:bodyPr>
          <a:lstStyle/>
          <a:p>
            <a:r>
              <a:rPr lang="en-US" sz="1700" dirty="0" smtClean="0"/>
              <a:t>Use a </a:t>
            </a:r>
            <a:r>
              <a:rPr lang="en-US" sz="1700" dirty="0" smtClean="0">
                <a:solidFill>
                  <a:srgbClr val="FF0000"/>
                </a:solidFill>
              </a:rPr>
              <a:t>decision</a:t>
            </a:r>
            <a:r>
              <a:rPr lang="en-US" sz="1700" dirty="0" smtClean="0"/>
              <a:t> model (</a:t>
            </a:r>
            <a:r>
              <a:rPr lang="en-US" sz="1700" dirty="0" smtClean="0">
                <a:solidFill>
                  <a:srgbClr val="FF0000"/>
                </a:solidFill>
              </a:rPr>
              <a:t>ADM</a:t>
            </a:r>
            <a:r>
              <a:rPr lang="en-US" sz="1700" dirty="0" smtClean="0"/>
              <a:t>) to ascertain the </a:t>
            </a:r>
            <a:r>
              <a:rPr lang="en-US" sz="1700" dirty="0" smtClean="0">
                <a:solidFill>
                  <a:srgbClr val="FF0000"/>
                </a:solidFill>
              </a:rPr>
              <a:t>best course of action </a:t>
            </a:r>
            <a:r>
              <a:rPr lang="en-US" sz="1700" dirty="0" smtClean="0"/>
              <a:t>in response to the input, considering all available resources for best outcome</a:t>
            </a:r>
            <a:endParaRPr lang="en-US" sz="1700" dirty="0"/>
          </a:p>
        </p:txBody>
      </p:sp>
      <p:cxnSp>
        <p:nvCxnSpPr>
          <p:cNvPr id="8" name="Straight Connector 7"/>
          <p:cNvCxnSpPr/>
          <p:nvPr/>
        </p:nvCxnSpPr>
        <p:spPr>
          <a:xfrm>
            <a:off x="2195744" y="1828800"/>
            <a:ext cx="66175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67400" y="3440668"/>
            <a:ext cx="1256791" cy="646331"/>
          </a:xfrm>
          <a:prstGeom prst="rect">
            <a:avLst/>
          </a:prstGeom>
          <a:noFill/>
          <a:ln>
            <a:solidFill>
              <a:schemeClr val="tx2"/>
            </a:solidFill>
          </a:ln>
        </p:spPr>
        <p:txBody>
          <a:bodyPr wrap="square" rtlCol="0">
            <a:spAutoFit/>
          </a:bodyPr>
          <a:lstStyle/>
          <a:p>
            <a:r>
              <a:rPr lang="en-US" dirty="0" smtClean="0"/>
              <a:t>Act on the decision</a:t>
            </a:r>
            <a:endParaRPr lang="en-US" dirty="0"/>
          </a:p>
        </p:txBody>
      </p:sp>
      <p:cxnSp>
        <p:nvCxnSpPr>
          <p:cNvPr id="13" name="Straight Connector 12"/>
          <p:cNvCxnSpPr/>
          <p:nvPr/>
        </p:nvCxnSpPr>
        <p:spPr>
          <a:xfrm>
            <a:off x="5638800" y="2590800"/>
            <a:ext cx="8669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1" idx="0"/>
          </p:cNvCxnSpPr>
          <p:nvPr/>
        </p:nvCxnSpPr>
        <p:spPr>
          <a:xfrm flipH="1">
            <a:off x="6495796" y="2590800"/>
            <a:ext cx="19812" cy="849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315199" y="2121932"/>
            <a:ext cx="1438255" cy="1477328"/>
          </a:xfrm>
          <a:prstGeom prst="rect">
            <a:avLst/>
          </a:prstGeom>
          <a:noFill/>
          <a:ln>
            <a:solidFill>
              <a:schemeClr val="accent2">
                <a:lumMod val="60000"/>
                <a:lumOff val="40000"/>
              </a:schemeClr>
            </a:solidFill>
          </a:ln>
        </p:spPr>
        <p:txBody>
          <a:bodyPr wrap="square" rtlCol="0">
            <a:spAutoFit/>
          </a:bodyPr>
          <a:lstStyle/>
          <a:p>
            <a:r>
              <a:rPr lang="en-US" dirty="0" smtClean="0"/>
              <a:t>Evaluate the result</a:t>
            </a:r>
            <a:r>
              <a:rPr lang="en-US" dirty="0"/>
              <a:t>– provides </a:t>
            </a:r>
            <a:r>
              <a:rPr lang="en-US" dirty="0">
                <a:solidFill>
                  <a:srgbClr val="FF0000"/>
                </a:solidFill>
              </a:rPr>
              <a:t>situational </a:t>
            </a:r>
            <a:r>
              <a:rPr lang="en-US" dirty="0" smtClean="0">
                <a:solidFill>
                  <a:srgbClr val="FF0000"/>
                </a:solidFill>
              </a:rPr>
              <a:t>awareness</a:t>
            </a:r>
            <a:endParaRPr lang="en-US" dirty="0"/>
          </a:p>
        </p:txBody>
      </p:sp>
      <p:cxnSp>
        <p:nvCxnSpPr>
          <p:cNvPr id="23" name="Straight Connector 22"/>
          <p:cNvCxnSpPr/>
          <p:nvPr/>
        </p:nvCxnSpPr>
        <p:spPr>
          <a:xfrm flipV="1">
            <a:off x="7962900" y="1676400"/>
            <a:ext cx="1" cy="445532"/>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209800" y="1676400"/>
            <a:ext cx="5753100" cy="0"/>
          </a:xfrm>
          <a:prstGeom prst="straightConnector1">
            <a:avLst/>
          </a:prstGeom>
          <a:ln>
            <a:solidFill>
              <a:schemeClr val="accent2">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1" idx="2"/>
          </p:cNvCxnSpPr>
          <p:nvPr/>
        </p:nvCxnSpPr>
        <p:spPr>
          <a:xfrm flipH="1">
            <a:off x="6495795" y="4086999"/>
            <a:ext cx="1" cy="205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219200" y="4267200"/>
            <a:ext cx="6096002"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835786" y="4800600"/>
            <a:ext cx="583814" cy="369332"/>
          </a:xfrm>
          <a:prstGeom prst="rect">
            <a:avLst/>
          </a:prstGeom>
          <a:noFill/>
          <a:ln>
            <a:solidFill>
              <a:schemeClr val="tx2"/>
            </a:solidFill>
          </a:ln>
        </p:spPr>
        <p:txBody>
          <a:bodyPr wrap="none" rtlCol="0">
            <a:spAutoFit/>
          </a:bodyPr>
          <a:lstStyle/>
          <a:p>
            <a:r>
              <a:rPr lang="en-US" dirty="0" smtClean="0">
                <a:solidFill>
                  <a:srgbClr val="FF0000"/>
                </a:solidFill>
              </a:rPr>
              <a:t>CFIT</a:t>
            </a:r>
            <a:endParaRPr lang="en-US" dirty="0">
              <a:solidFill>
                <a:srgbClr val="FF0000"/>
              </a:solidFill>
            </a:endParaRPr>
          </a:p>
        </p:txBody>
      </p:sp>
      <p:cxnSp>
        <p:nvCxnSpPr>
          <p:cNvPr id="38" name="Straight Arrow Connector 37"/>
          <p:cNvCxnSpPr>
            <a:endCxn id="32" idx="0"/>
          </p:cNvCxnSpPr>
          <p:nvPr/>
        </p:nvCxnSpPr>
        <p:spPr>
          <a:xfrm>
            <a:off x="4127693" y="4292635"/>
            <a:ext cx="0" cy="5079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553200" y="4800600"/>
            <a:ext cx="1895455" cy="369332"/>
          </a:xfrm>
          <a:prstGeom prst="rect">
            <a:avLst/>
          </a:prstGeom>
          <a:noFill/>
          <a:ln>
            <a:solidFill>
              <a:schemeClr val="tx2"/>
            </a:solidFill>
          </a:ln>
        </p:spPr>
        <p:txBody>
          <a:bodyPr wrap="none" rtlCol="0">
            <a:spAutoFit/>
          </a:bodyPr>
          <a:lstStyle/>
          <a:p>
            <a:r>
              <a:rPr lang="en-US" dirty="0" smtClean="0">
                <a:solidFill>
                  <a:srgbClr val="FF0000"/>
                </a:solidFill>
              </a:rPr>
              <a:t>Task Management</a:t>
            </a:r>
            <a:endParaRPr lang="en-US" dirty="0">
              <a:solidFill>
                <a:srgbClr val="FF0000"/>
              </a:solidFill>
            </a:endParaRPr>
          </a:p>
        </p:txBody>
      </p:sp>
      <p:cxnSp>
        <p:nvCxnSpPr>
          <p:cNvPr id="41" name="Straight Arrow Connector 40"/>
          <p:cNvCxnSpPr/>
          <p:nvPr/>
        </p:nvCxnSpPr>
        <p:spPr>
          <a:xfrm>
            <a:off x="7315200" y="42672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31058" y="4787738"/>
            <a:ext cx="1535817" cy="646331"/>
          </a:xfrm>
          <a:prstGeom prst="rect">
            <a:avLst/>
          </a:prstGeom>
          <a:noFill/>
          <a:ln>
            <a:solidFill>
              <a:schemeClr val="tx2"/>
            </a:solidFill>
          </a:ln>
        </p:spPr>
        <p:txBody>
          <a:bodyPr wrap="square" rtlCol="0">
            <a:spAutoFit/>
          </a:bodyPr>
          <a:lstStyle/>
          <a:p>
            <a:r>
              <a:rPr lang="en-US" dirty="0" smtClean="0">
                <a:solidFill>
                  <a:srgbClr val="FF0000"/>
                </a:solidFill>
              </a:rPr>
              <a:t>Automation Management</a:t>
            </a:r>
            <a:endParaRPr lang="en-US" dirty="0">
              <a:solidFill>
                <a:srgbClr val="FF0000"/>
              </a:solidFill>
            </a:endParaRPr>
          </a:p>
        </p:txBody>
      </p:sp>
      <p:cxnSp>
        <p:nvCxnSpPr>
          <p:cNvPr id="44" name="Straight Arrow Connector 43"/>
          <p:cNvCxnSpPr>
            <a:endCxn id="42" idx="0"/>
          </p:cNvCxnSpPr>
          <p:nvPr/>
        </p:nvCxnSpPr>
        <p:spPr>
          <a:xfrm>
            <a:off x="5498966" y="4267200"/>
            <a:ext cx="1" cy="520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5" idx="2"/>
          </p:cNvCxnSpPr>
          <p:nvPr/>
        </p:nvCxnSpPr>
        <p:spPr>
          <a:xfrm>
            <a:off x="1219200" y="3600004"/>
            <a:ext cx="0" cy="692631"/>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81000" y="4800600"/>
            <a:ext cx="1524000" cy="646331"/>
          </a:xfrm>
          <a:prstGeom prst="rect">
            <a:avLst/>
          </a:prstGeom>
          <a:noFill/>
          <a:ln>
            <a:solidFill>
              <a:schemeClr val="tx2"/>
            </a:solidFill>
          </a:ln>
        </p:spPr>
        <p:txBody>
          <a:bodyPr wrap="square" rtlCol="0">
            <a:spAutoFit/>
          </a:bodyPr>
          <a:lstStyle/>
          <a:p>
            <a:r>
              <a:rPr lang="en-US" dirty="0">
                <a:solidFill>
                  <a:srgbClr val="FF0000"/>
                </a:solidFill>
              </a:rPr>
              <a:t>Risk Management </a:t>
            </a:r>
          </a:p>
        </p:txBody>
      </p:sp>
      <p:cxnSp>
        <p:nvCxnSpPr>
          <p:cNvPr id="56" name="Straight Arrow Connector 55"/>
          <p:cNvCxnSpPr/>
          <p:nvPr/>
        </p:nvCxnSpPr>
        <p:spPr>
          <a:xfrm>
            <a:off x="1219200" y="4267200"/>
            <a:ext cx="0" cy="520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362200" y="2133600"/>
            <a:ext cx="990600" cy="646331"/>
          </a:xfrm>
          <a:prstGeom prst="rect">
            <a:avLst/>
          </a:prstGeom>
          <a:noFill/>
          <a:ln>
            <a:solidFill>
              <a:schemeClr val="tx2"/>
            </a:solidFill>
          </a:ln>
        </p:spPr>
        <p:txBody>
          <a:bodyPr wrap="square" rtlCol="0">
            <a:spAutoFit/>
          </a:bodyPr>
          <a:lstStyle/>
          <a:p>
            <a:r>
              <a:rPr lang="en-US" dirty="0" smtClean="0"/>
              <a:t>Evaluate the risk</a:t>
            </a:r>
            <a:endParaRPr lang="en-US" dirty="0"/>
          </a:p>
        </p:txBody>
      </p:sp>
      <p:cxnSp>
        <p:nvCxnSpPr>
          <p:cNvPr id="75" name="Straight Arrow Connector 74"/>
          <p:cNvCxnSpPr>
            <a:endCxn id="72" idx="0"/>
          </p:cNvCxnSpPr>
          <p:nvPr/>
        </p:nvCxnSpPr>
        <p:spPr>
          <a:xfrm>
            <a:off x="2857500" y="18288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124191" y="3886200"/>
            <a:ext cx="838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flipV="1">
            <a:off x="7962900" y="3600004"/>
            <a:ext cx="1" cy="2861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2333348" y="3012757"/>
            <a:ext cx="1143000" cy="692497"/>
          </a:xfrm>
          <a:prstGeom prst="rect">
            <a:avLst/>
          </a:prstGeom>
          <a:noFill/>
          <a:ln>
            <a:solidFill>
              <a:schemeClr val="tx2"/>
            </a:solidFill>
          </a:ln>
        </p:spPr>
        <p:txBody>
          <a:bodyPr wrap="square" rtlCol="0">
            <a:spAutoFit/>
          </a:bodyPr>
          <a:lstStyle/>
          <a:p>
            <a:r>
              <a:rPr lang="en-US" sz="1300" dirty="0" smtClean="0">
                <a:solidFill>
                  <a:srgbClr val="FF0000"/>
                </a:solidFill>
              </a:rPr>
              <a:t>Personal risk attitude evaluation </a:t>
            </a:r>
            <a:endParaRPr lang="en-US" sz="1300" dirty="0">
              <a:solidFill>
                <a:srgbClr val="FF0000"/>
              </a:solidFill>
            </a:endParaRPr>
          </a:p>
        </p:txBody>
      </p:sp>
      <p:cxnSp>
        <p:nvCxnSpPr>
          <p:cNvPr id="96" name="Straight Arrow Connector 95"/>
          <p:cNvCxnSpPr>
            <a:stCxn id="72" idx="2"/>
            <a:endCxn id="93" idx="0"/>
          </p:cNvCxnSpPr>
          <p:nvPr/>
        </p:nvCxnSpPr>
        <p:spPr>
          <a:xfrm>
            <a:off x="2857500" y="2779931"/>
            <a:ext cx="47348" cy="2328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3" idx="2"/>
          </p:cNvCxnSpPr>
          <p:nvPr/>
        </p:nvCxnSpPr>
        <p:spPr>
          <a:xfrm>
            <a:off x="2904848" y="3705254"/>
            <a:ext cx="0" cy="58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2904848" y="3763833"/>
            <a:ext cx="6765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304800" y="6324600"/>
            <a:ext cx="764953" cy="276999"/>
          </a:xfrm>
          <a:prstGeom prst="rect">
            <a:avLst/>
          </a:prstGeom>
          <a:noFill/>
        </p:spPr>
        <p:txBody>
          <a:bodyPr wrap="none" rtlCol="0">
            <a:spAutoFit/>
          </a:bodyPr>
          <a:lstStyle/>
          <a:p>
            <a:r>
              <a:rPr lang="en-US" sz="1200" dirty="0" smtClean="0"/>
              <a:t>© Bob W</a:t>
            </a:r>
            <a:endParaRPr lang="en-US" sz="1200" dirty="0"/>
          </a:p>
        </p:txBody>
      </p:sp>
      <p:sp>
        <p:nvSpPr>
          <p:cNvPr id="104" name="TextBox 103"/>
          <p:cNvSpPr txBox="1"/>
          <p:nvPr/>
        </p:nvSpPr>
        <p:spPr>
          <a:xfrm>
            <a:off x="2195744" y="4800600"/>
            <a:ext cx="1461856" cy="646331"/>
          </a:xfrm>
          <a:prstGeom prst="rect">
            <a:avLst/>
          </a:prstGeom>
          <a:noFill/>
          <a:ln>
            <a:solidFill>
              <a:schemeClr val="tx2"/>
            </a:solidFill>
          </a:ln>
        </p:spPr>
        <p:txBody>
          <a:bodyPr wrap="square" rtlCol="0">
            <a:spAutoFit/>
          </a:bodyPr>
          <a:lstStyle/>
          <a:p>
            <a:r>
              <a:rPr lang="en-US" dirty="0" smtClean="0"/>
              <a:t>Stress Management</a:t>
            </a:r>
            <a:endParaRPr lang="en-US" dirty="0"/>
          </a:p>
        </p:txBody>
      </p:sp>
      <p:cxnSp>
        <p:nvCxnSpPr>
          <p:cNvPr id="106" name="Straight Arrow Connector 105"/>
          <p:cNvCxnSpPr>
            <a:endCxn id="104" idx="0"/>
          </p:cNvCxnSpPr>
          <p:nvPr/>
        </p:nvCxnSpPr>
        <p:spPr>
          <a:xfrm>
            <a:off x="2926672" y="42672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711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Automation Management</a:t>
            </a:r>
            <a:br>
              <a:rPr lang="en-US" dirty="0" smtClean="0"/>
            </a:br>
            <a:r>
              <a:rPr lang="en-US" dirty="0" smtClean="0"/>
              <a:t>Air China - SFO</a:t>
            </a:r>
            <a:endParaRPr lang="en-US" dirty="0"/>
          </a:p>
        </p:txBody>
      </p:sp>
      <p:sp>
        <p:nvSpPr>
          <p:cNvPr id="3" name="Content Placeholder 2"/>
          <p:cNvSpPr>
            <a:spLocks noGrp="1"/>
          </p:cNvSpPr>
          <p:nvPr>
            <p:ph idx="1"/>
          </p:nvPr>
        </p:nvSpPr>
        <p:spPr/>
        <p:txBody>
          <a:bodyPr>
            <a:normAutofit fontScale="70000" lnSpcReduction="20000"/>
          </a:bodyPr>
          <a:lstStyle/>
          <a:p>
            <a:r>
              <a:rPr lang="en-US" dirty="0"/>
              <a:t>NTSB faults Asiana pilots for 777 </a:t>
            </a:r>
            <a:r>
              <a:rPr lang="en-US" dirty="0" smtClean="0"/>
              <a:t>crash - complex </a:t>
            </a:r>
            <a:r>
              <a:rPr lang="en-US" dirty="0"/>
              <a:t>automated controls a </a:t>
            </a:r>
            <a:r>
              <a:rPr lang="en-US" dirty="0" smtClean="0"/>
              <a:t>factor</a:t>
            </a:r>
          </a:p>
          <a:p>
            <a:pPr lvl="1"/>
            <a:r>
              <a:rPr lang="en-US" dirty="0"/>
              <a:t>NTSB - The Asiana flight crew “over-relied on automated systems that they did not fully </a:t>
            </a:r>
            <a:r>
              <a:rPr lang="en-US" dirty="0" smtClean="0"/>
              <a:t>understand.… As </a:t>
            </a:r>
            <a:r>
              <a:rPr lang="en-US" dirty="0"/>
              <a:t>a result, they flew the aircraft too low and too slow and collided with the seawall at the end of the runway.” </a:t>
            </a:r>
            <a:endParaRPr lang="en-US" dirty="0" smtClean="0"/>
          </a:p>
          <a:p>
            <a:pPr lvl="1"/>
            <a:r>
              <a:rPr lang="en-US" dirty="0" smtClean="0"/>
              <a:t>The </a:t>
            </a:r>
            <a:r>
              <a:rPr lang="en-US" dirty="0"/>
              <a:t>captain flying the </a:t>
            </a:r>
            <a:r>
              <a:rPr lang="en-US" dirty="0" smtClean="0"/>
              <a:t>plane, </a:t>
            </a:r>
            <a:r>
              <a:rPr lang="en-US" dirty="0"/>
              <a:t>who was new to the 777, inadvertently prevented the </a:t>
            </a:r>
            <a:r>
              <a:rPr lang="en-US" dirty="0" err="1"/>
              <a:t>autothrottle</a:t>
            </a:r>
            <a:r>
              <a:rPr lang="en-US" dirty="0"/>
              <a:t> from controlling the plane’s speed. He put the throttle in idle after the plane had unexpectedly climbed too high</a:t>
            </a:r>
            <a:r>
              <a:rPr lang="en-US" dirty="0" smtClean="0"/>
              <a:t>.  He </a:t>
            </a:r>
            <a:r>
              <a:rPr lang="en-US" dirty="0"/>
              <a:t>assumed the </a:t>
            </a:r>
            <a:r>
              <a:rPr lang="en-US" dirty="0" err="1" smtClean="0"/>
              <a:t>autothrottle</a:t>
            </a:r>
            <a:r>
              <a:rPr lang="en-US" dirty="0" smtClean="0"/>
              <a:t> </a:t>
            </a:r>
            <a:r>
              <a:rPr lang="en-US" dirty="0"/>
              <a:t>would automatically resume controlling speed, as it is designed to do under most circumstances. But because he turned off the autopilot at the same time, the </a:t>
            </a:r>
            <a:r>
              <a:rPr lang="en-US" dirty="0" err="1"/>
              <a:t>autothrottle</a:t>
            </a:r>
            <a:r>
              <a:rPr lang="en-US" dirty="0"/>
              <a:t> remained on hold at the last selected speed, which was </a:t>
            </a:r>
            <a:r>
              <a:rPr lang="en-US" dirty="0" smtClean="0"/>
              <a:t>idle.</a:t>
            </a:r>
          </a:p>
          <a:p>
            <a:pPr lvl="1"/>
            <a:r>
              <a:rPr lang="en-US" dirty="0" smtClean="0"/>
              <a:t>The NTSB “didn’t </a:t>
            </a:r>
            <a:r>
              <a:rPr lang="en-US" dirty="0"/>
              <a:t>say the </a:t>
            </a:r>
            <a:r>
              <a:rPr lang="en-US" dirty="0" err="1"/>
              <a:t>autothrottle</a:t>
            </a:r>
            <a:r>
              <a:rPr lang="en-US" dirty="0"/>
              <a:t> failed to perform as </a:t>
            </a:r>
            <a:r>
              <a:rPr lang="en-US" dirty="0" smtClean="0"/>
              <a:t>designed, </a:t>
            </a:r>
            <a:r>
              <a:rPr lang="en-US" dirty="0"/>
              <a:t>but rather that its design, under certain circumstances, could lead to confusion as to whether it was controlling speed or in an inactive state</a:t>
            </a:r>
            <a:r>
              <a:rPr lang="en-US" dirty="0" smtClean="0"/>
              <a:t>.”</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40</a:t>
            </a:fld>
            <a:endParaRPr lang="en-US"/>
          </a:p>
        </p:txBody>
      </p:sp>
      <p:pic>
        <p:nvPicPr>
          <p:cNvPr id="1026" name="Picture 2" descr="http://static1.businessinsider.com/image/51da1701eab8eae956000035/asiana-airlines-says-pilot-of-crashed-plane-was-on-training-flight-with-boeing-7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8375" y="152400"/>
            <a:ext cx="1825625" cy="1368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343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Single-Pilot Resource Management</a:t>
            </a:r>
            <a:br>
              <a:rPr lang="en-US" dirty="0"/>
            </a:br>
            <a:r>
              <a:rPr lang="en-US" dirty="0"/>
              <a:t>Automation Management</a:t>
            </a:r>
          </a:p>
        </p:txBody>
      </p:sp>
      <p:sp>
        <p:nvSpPr>
          <p:cNvPr id="3" name="Content Placeholder 2"/>
          <p:cNvSpPr>
            <a:spLocks noGrp="1"/>
          </p:cNvSpPr>
          <p:nvPr>
            <p:ph idx="1"/>
          </p:nvPr>
        </p:nvSpPr>
        <p:spPr/>
        <p:txBody>
          <a:bodyPr>
            <a:normAutofit fontScale="62500" lnSpcReduction="20000"/>
          </a:bodyPr>
          <a:lstStyle/>
          <a:p>
            <a:r>
              <a:rPr lang="en-US" dirty="0" smtClean="0"/>
              <a:t>Maintaining automation situational awareness</a:t>
            </a:r>
          </a:p>
          <a:p>
            <a:pPr lvl="1"/>
            <a:r>
              <a:rPr lang="en-US" dirty="0" smtClean="0"/>
              <a:t>Always double check the </a:t>
            </a:r>
            <a:r>
              <a:rPr lang="en-US" dirty="0"/>
              <a:t>system </a:t>
            </a:r>
            <a:r>
              <a:rPr lang="en-US" dirty="0" smtClean="0"/>
              <a:t>and verify data inputs</a:t>
            </a:r>
          </a:p>
          <a:p>
            <a:pPr lvl="1"/>
            <a:r>
              <a:rPr lang="en-US" dirty="0" smtClean="0"/>
              <a:t>Conduct </a:t>
            </a:r>
            <a:r>
              <a:rPr lang="en-US" dirty="0"/>
              <a:t>verbal </a:t>
            </a:r>
            <a:r>
              <a:rPr lang="en-US" dirty="0" smtClean="0"/>
              <a:t>callouts</a:t>
            </a:r>
          </a:p>
          <a:p>
            <a:pPr lvl="1"/>
            <a:r>
              <a:rPr lang="en-US" dirty="0" smtClean="0"/>
              <a:t>Make </a:t>
            </a:r>
            <a:r>
              <a:rPr lang="en-US" dirty="0"/>
              <a:t>use of all onboard navigation equipment. </a:t>
            </a:r>
            <a:r>
              <a:rPr lang="en-US" dirty="0" smtClean="0"/>
              <a:t>For example</a:t>
            </a:r>
            <a:r>
              <a:rPr lang="en-US" dirty="0"/>
              <a:t>, use VOR to back up </a:t>
            </a:r>
            <a:r>
              <a:rPr lang="en-US" dirty="0" smtClean="0"/>
              <a:t>GPS</a:t>
            </a:r>
          </a:p>
          <a:p>
            <a:pPr lvl="1"/>
            <a:r>
              <a:rPr lang="en-US" dirty="0" smtClean="0"/>
              <a:t>Plan </a:t>
            </a:r>
            <a:r>
              <a:rPr lang="en-US" dirty="0"/>
              <a:t>a realistic flight route to maintain </a:t>
            </a:r>
            <a:r>
              <a:rPr lang="en-US" dirty="0" smtClean="0"/>
              <a:t>situational awareness</a:t>
            </a:r>
          </a:p>
          <a:p>
            <a:pPr lvl="1"/>
            <a:r>
              <a:rPr lang="en-US" dirty="0" smtClean="0"/>
              <a:t>Avoid an unwarranted overreliance </a:t>
            </a:r>
            <a:r>
              <a:rPr lang="en-US" dirty="0"/>
              <a:t>in </a:t>
            </a:r>
            <a:r>
              <a:rPr lang="en-US" dirty="0" smtClean="0"/>
              <a:t>avionics </a:t>
            </a:r>
            <a:r>
              <a:rPr lang="en-US" dirty="0"/>
              <a:t>and </a:t>
            </a:r>
            <a:r>
              <a:rPr lang="en-US" dirty="0" smtClean="0"/>
              <a:t>aircraft automation</a:t>
            </a:r>
          </a:p>
          <a:p>
            <a:pPr lvl="1"/>
            <a:r>
              <a:rPr lang="en-US" dirty="0" smtClean="0"/>
              <a:t>Maintain stick and rudder skills</a:t>
            </a:r>
          </a:p>
          <a:p>
            <a:pPr lvl="1"/>
            <a:r>
              <a:rPr lang="en-US" dirty="0" smtClean="0"/>
              <a:t>Fully understand </a:t>
            </a:r>
            <a:r>
              <a:rPr lang="en-US" dirty="0"/>
              <a:t>the </a:t>
            </a:r>
            <a:r>
              <a:rPr lang="en-US" dirty="0" smtClean="0"/>
              <a:t>automation, including understanding </a:t>
            </a:r>
            <a:r>
              <a:rPr lang="en-US" dirty="0"/>
              <a:t>the system at a </a:t>
            </a:r>
            <a:r>
              <a:rPr lang="en-US" dirty="0" smtClean="0"/>
              <a:t>conceptual level to avoid drowning in information</a:t>
            </a:r>
          </a:p>
          <a:p>
            <a:pPr lvl="2"/>
            <a:r>
              <a:rPr lang="en-US" dirty="0" smtClean="0"/>
              <a:t>Avoid becoming fixated </a:t>
            </a:r>
            <a:r>
              <a:rPr lang="en-US" dirty="0"/>
              <a:t>on the knobs and </a:t>
            </a:r>
            <a:r>
              <a:rPr lang="en-US" dirty="0" smtClean="0"/>
              <a:t>trying </a:t>
            </a:r>
            <a:r>
              <a:rPr lang="en-US" dirty="0"/>
              <a:t>to memorize each </a:t>
            </a:r>
            <a:r>
              <a:rPr lang="en-US" dirty="0" smtClean="0"/>
              <a:t>and every button sequence </a:t>
            </a:r>
          </a:p>
          <a:p>
            <a:pPr lvl="1"/>
            <a:r>
              <a:rPr lang="en-US" dirty="0" smtClean="0"/>
              <a:t>Knowing systems will reduce surprises and allow you to deal with surprises</a:t>
            </a:r>
          </a:p>
          <a:p>
            <a:pPr lvl="1"/>
            <a:r>
              <a:rPr lang="en-US" dirty="0" smtClean="0"/>
              <a:t>Manage </a:t>
            </a:r>
            <a:r>
              <a:rPr lang="en-US" dirty="0"/>
              <a:t>and prioritize the </a:t>
            </a:r>
            <a:r>
              <a:rPr lang="en-US" dirty="0" smtClean="0"/>
              <a:t>information flow </a:t>
            </a:r>
            <a:r>
              <a:rPr lang="en-US" dirty="0"/>
              <a:t>to accomplish specific </a:t>
            </a:r>
            <a:r>
              <a:rPr lang="en-US" dirty="0" smtClean="0"/>
              <a:t>tasks</a:t>
            </a:r>
          </a:p>
          <a:p>
            <a:pPr lvl="2"/>
            <a:r>
              <a:rPr lang="en-US" dirty="0" smtClean="0"/>
              <a:t>Corral </a:t>
            </a:r>
            <a:r>
              <a:rPr lang="en-US" dirty="0"/>
              <a:t>the information </a:t>
            </a:r>
            <a:r>
              <a:rPr lang="en-US" dirty="0" smtClean="0"/>
              <a:t>flow through option selection (track up / north up)</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41</a:t>
            </a:fld>
            <a:endParaRPr lang="en-US"/>
          </a:p>
        </p:txBody>
      </p:sp>
    </p:spTree>
    <p:extLst>
      <p:ext uri="{BB962C8B-B14F-4D97-AF65-F5344CB8AC3E}">
        <p14:creationId xmlns:p14="http://schemas.microsoft.com/office/powerpoint/2010/main" val="1453870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Task Management</a:t>
            </a:r>
            <a:br>
              <a:rPr lang="en-US" dirty="0" smtClean="0"/>
            </a:br>
            <a:r>
              <a:rPr lang="en-US" dirty="0" smtClean="0">
                <a:solidFill>
                  <a:srgbClr val="FF0000"/>
                </a:solidFill>
              </a:rPr>
              <a:t>PTS Requirements</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algn="just"/>
            <a:r>
              <a:rPr lang="en-US" dirty="0" smtClean="0"/>
              <a:t>Explain how to prioritize tasks in such a way to minimize distractions from flying the aircraft</a:t>
            </a:r>
          </a:p>
          <a:p>
            <a:pPr algn="just"/>
            <a:r>
              <a:rPr lang="en-US" dirty="0" smtClean="0"/>
              <a:t>Complete all tasks in a timely manner considering the phase of flight without causing a distraction from flying</a:t>
            </a:r>
          </a:p>
          <a:p>
            <a:pPr algn="just"/>
            <a:r>
              <a:rPr lang="en-US" dirty="0" smtClean="0"/>
              <a:t>Execute all checklists and procedures in a manner that does not increase workload at critical times, such as intercepting the final approach course</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42</a:t>
            </a:fld>
            <a:endParaRPr lang="en-US"/>
          </a:p>
        </p:txBody>
      </p:sp>
    </p:spTree>
    <p:extLst>
      <p:ext uri="{BB962C8B-B14F-4D97-AF65-F5344CB8AC3E}">
        <p14:creationId xmlns:p14="http://schemas.microsoft.com/office/powerpoint/2010/main" val="276828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keepcalmandposters.com/posters/249077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4038600"/>
            <a:ext cx="1946461" cy="25952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Single-Pilot Resource Management</a:t>
            </a:r>
            <a:br>
              <a:rPr lang="en-US" dirty="0"/>
            </a:br>
            <a:r>
              <a:rPr lang="en-US" dirty="0" smtClean="0"/>
              <a:t>Task / Workload Management</a:t>
            </a:r>
            <a:endParaRPr lang="en-US" dirty="0"/>
          </a:p>
        </p:txBody>
      </p:sp>
      <p:sp>
        <p:nvSpPr>
          <p:cNvPr id="3" name="Content Placeholder 2"/>
          <p:cNvSpPr>
            <a:spLocks noGrp="1"/>
          </p:cNvSpPr>
          <p:nvPr>
            <p:ph idx="1"/>
          </p:nvPr>
        </p:nvSpPr>
        <p:spPr>
          <a:xfrm>
            <a:off x="2362200" y="1600200"/>
            <a:ext cx="4572000" cy="4525963"/>
          </a:xfrm>
        </p:spPr>
        <p:txBody>
          <a:bodyPr>
            <a:normAutofit fontScale="92500" lnSpcReduction="20000"/>
          </a:bodyPr>
          <a:lstStyle/>
          <a:p>
            <a:pPr marL="514350" indent="-514350">
              <a:buFont typeface="+mj-lt"/>
              <a:buAutoNum type="arabicPeriod"/>
            </a:pPr>
            <a:r>
              <a:rPr lang="en-US" dirty="0" smtClean="0"/>
              <a:t>Take a deep breath</a:t>
            </a:r>
          </a:p>
          <a:p>
            <a:pPr marL="514350" indent="-514350">
              <a:buFont typeface="+mj-lt"/>
              <a:buAutoNum type="arabicPeriod"/>
            </a:pPr>
            <a:r>
              <a:rPr lang="en-US" dirty="0" smtClean="0"/>
              <a:t>Think</a:t>
            </a:r>
          </a:p>
          <a:p>
            <a:pPr marL="514350" indent="-514350">
              <a:buFont typeface="+mj-lt"/>
              <a:buAutoNum type="arabicPeriod"/>
            </a:pPr>
            <a:r>
              <a:rPr lang="en-US" dirty="0" smtClean="0"/>
              <a:t>FLY THE PLANE</a:t>
            </a:r>
          </a:p>
          <a:p>
            <a:pPr marL="914400" lvl="1" indent="-514350">
              <a:buFont typeface="+mj-lt"/>
              <a:buAutoNum type="alphaUcPeriod"/>
            </a:pPr>
            <a:r>
              <a:rPr lang="en-US" dirty="0"/>
              <a:t>Aviate - Maintain control of the </a:t>
            </a:r>
            <a:r>
              <a:rPr lang="en-US" dirty="0" smtClean="0"/>
              <a:t>aircraft</a:t>
            </a:r>
          </a:p>
          <a:p>
            <a:pPr marL="914400" lvl="1" indent="-514350">
              <a:buFont typeface="+mj-lt"/>
              <a:buAutoNum type="alphaUcPeriod"/>
            </a:pPr>
            <a:r>
              <a:rPr lang="en-US" dirty="0"/>
              <a:t>Navigate - Know where you </a:t>
            </a:r>
            <a:r>
              <a:rPr lang="en-US" dirty="0" smtClean="0"/>
              <a:t>are, where </a:t>
            </a:r>
            <a:r>
              <a:rPr lang="en-US" dirty="0"/>
              <a:t>you intend to go </a:t>
            </a:r>
            <a:r>
              <a:rPr lang="en-US" dirty="0" smtClean="0"/>
              <a:t>and where the </a:t>
            </a:r>
            <a:r>
              <a:rPr lang="en-US" dirty="0" err="1" smtClean="0"/>
              <a:t>cumulo</a:t>
            </a:r>
            <a:r>
              <a:rPr lang="en-US" dirty="0" smtClean="0"/>
              <a:t>-granite is</a:t>
            </a:r>
            <a:endParaRPr lang="en-US" dirty="0"/>
          </a:p>
          <a:p>
            <a:pPr marL="914400" lvl="1" indent="-514350">
              <a:buFont typeface="+mj-lt"/>
              <a:buAutoNum type="alphaUcPeriod"/>
            </a:pPr>
            <a:r>
              <a:rPr lang="en-US" dirty="0"/>
              <a:t>Communicate - Let someone know your plans and </a:t>
            </a:r>
            <a:r>
              <a:rPr lang="en-US" dirty="0" smtClean="0"/>
              <a:t>needs</a:t>
            </a:r>
          </a:p>
        </p:txBody>
      </p:sp>
      <p:sp>
        <p:nvSpPr>
          <p:cNvPr id="4" name="Slide Number Placeholder 3"/>
          <p:cNvSpPr>
            <a:spLocks noGrp="1"/>
          </p:cNvSpPr>
          <p:nvPr>
            <p:ph type="sldNum" sz="quarter" idx="12"/>
          </p:nvPr>
        </p:nvSpPr>
        <p:spPr/>
        <p:txBody>
          <a:bodyPr/>
          <a:lstStyle/>
          <a:p>
            <a:fld id="{9B33D193-5598-4DFD-93AF-A61051A35C48}" type="slidenum">
              <a:rPr lang="en-US" smtClean="0"/>
              <a:t>43</a:t>
            </a:fld>
            <a:endParaRPr lang="en-US" dirty="0"/>
          </a:p>
        </p:txBody>
      </p:sp>
      <p:sp>
        <p:nvSpPr>
          <p:cNvPr id="5" name="TextBox 4"/>
          <p:cNvSpPr txBox="1"/>
          <p:nvPr/>
        </p:nvSpPr>
        <p:spPr>
          <a:xfrm>
            <a:off x="228600" y="1676400"/>
            <a:ext cx="1981200" cy="1923604"/>
          </a:xfrm>
          <a:prstGeom prst="rect">
            <a:avLst/>
          </a:prstGeom>
          <a:noFill/>
          <a:ln>
            <a:solidFill>
              <a:schemeClr val="accent1"/>
            </a:solidFill>
          </a:ln>
        </p:spPr>
        <p:txBody>
          <a:bodyPr wrap="square" rtlCol="0">
            <a:spAutoFit/>
          </a:bodyPr>
          <a:lstStyle/>
          <a:p>
            <a:r>
              <a:rPr lang="en-US" sz="1700" dirty="0" smtClean="0"/>
              <a:t>Use </a:t>
            </a:r>
            <a:r>
              <a:rPr lang="en-US" sz="1700" dirty="0" smtClean="0">
                <a:solidFill>
                  <a:srgbClr val="FF0000"/>
                </a:solidFill>
              </a:rPr>
              <a:t>all available resources </a:t>
            </a:r>
            <a:r>
              <a:rPr lang="en-US" sz="1700" dirty="0" smtClean="0"/>
              <a:t>to detect changes or expected changes not occurring – provides </a:t>
            </a:r>
            <a:r>
              <a:rPr lang="en-US" sz="1700" dirty="0" smtClean="0">
                <a:solidFill>
                  <a:srgbClr val="FF0000"/>
                </a:solidFill>
              </a:rPr>
              <a:t>situational awareness</a:t>
            </a:r>
            <a:endParaRPr lang="en-US" sz="1700" dirty="0">
              <a:solidFill>
                <a:srgbClr val="FF0000"/>
              </a:solidFill>
            </a:endParaRPr>
          </a:p>
        </p:txBody>
      </p:sp>
      <p:sp>
        <p:nvSpPr>
          <p:cNvPr id="6" name="TextBox 5"/>
          <p:cNvSpPr txBox="1"/>
          <p:nvPr/>
        </p:nvSpPr>
        <p:spPr>
          <a:xfrm>
            <a:off x="953009" y="3801035"/>
            <a:ext cx="1256791" cy="646331"/>
          </a:xfrm>
          <a:prstGeom prst="rect">
            <a:avLst/>
          </a:prstGeom>
          <a:noFill/>
          <a:ln>
            <a:solidFill>
              <a:schemeClr val="accent6">
                <a:lumMod val="60000"/>
                <a:lumOff val="40000"/>
              </a:schemeClr>
            </a:solidFill>
          </a:ln>
        </p:spPr>
        <p:txBody>
          <a:bodyPr wrap="square" rtlCol="0">
            <a:spAutoFit/>
          </a:bodyPr>
          <a:lstStyle/>
          <a:p>
            <a:r>
              <a:rPr lang="en-US" dirty="0" smtClean="0"/>
              <a:t>Act on the decision</a:t>
            </a:r>
            <a:endParaRPr lang="en-US" dirty="0"/>
          </a:p>
        </p:txBody>
      </p:sp>
      <p:sp>
        <p:nvSpPr>
          <p:cNvPr id="7" name="TextBox 6"/>
          <p:cNvSpPr txBox="1"/>
          <p:nvPr/>
        </p:nvSpPr>
        <p:spPr>
          <a:xfrm>
            <a:off x="268941" y="5410200"/>
            <a:ext cx="1524000" cy="646331"/>
          </a:xfrm>
          <a:prstGeom prst="rect">
            <a:avLst/>
          </a:prstGeom>
          <a:noFill/>
          <a:ln>
            <a:solidFill>
              <a:schemeClr val="tx2"/>
            </a:solidFill>
          </a:ln>
        </p:spPr>
        <p:txBody>
          <a:bodyPr wrap="square" rtlCol="0">
            <a:spAutoFit/>
          </a:bodyPr>
          <a:lstStyle/>
          <a:p>
            <a:r>
              <a:rPr lang="en-US" dirty="0" smtClean="0">
                <a:solidFill>
                  <a:srgbClr val="FF0000"/>
                </a:solidFill>
              </a:rPr>
              <a:t>Task</a:t>
            </a:r>
          </a:p>
          <a:p>
            <a:r>
              <a:rPr lang="en-US" dirty="0" smtClean="0">
                <a:solidFill>
                  <a:srgbClr val="FF0000"/>
                </a:solidFill>
              </a:rPr>
              <a:t>Management </a:t>
            </a:r>
            <a:endParaRPr lang="en-US" dirty="0">
              <a:solidFill>
                <a:srgbClr val="FF0000"/>
              </a:solidFill>
            </a:endParaRPr>
          </a:p>
        </p:txBody>
      </p:sp>
      <p:cxnSp>
        <p:nvCxnSpPr>
          <p:cNvPr id="9" name="Straight Arrow Connector 8"/>
          <p:cNvCxnSpPr/>
          <p:nvPr/>
        </p:nvCxnSpPr>
        <p:spPr>
          <a:xfrm>
            <a:off x="609600" y="3600004"/>
            <a:ext cx="0" cy="18101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609600" y="4447366"/>
            <a:ext cx="971805" cy="962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201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Single-Pilot Resource Management</a:t>
            </a:r>
            <a:br>
              <a:rPr lang="en-US" dirty="0"/>
            </a:br>
            <a:r>
              <a:rPr lang="en-US" dirty="0" smtClean="0"/>
              <a:t>Task / Workload Management</a:t>
            </a:r>
            <a:endParaRPr lang="en-US" dirty="0"/>
          </a:p>
        </p:txBody>
      </p:sp>
      <p:sp>
        <p:nvSpPr>
          <p:cNvPr id="3" name="Content Placeholder 2"/>
          <p:cNvSpPr>
            <a:spLocks noGrp="1"/>
          </p:cNvSpPr>
          <p:nvPr>
            <p:ph idx="1"/>
          </p:nvPr>
        </p:nvSpPr>
        <p:spPr>
          <a:xfrm>
            <a:off x="2362200" y="1600200"/>
            <a:ext cx="6172200" cy="4525963"/>
          </a:xfrm>
        </p:spPr>
        <p:txBody>
          <a:bodyPr>
            <a:noAutofit/>
          </a:bodyPr>
          <a:lstStyle/>
          <a:p>
            <a:pPr algn="just"/>
            <a:r>
              <a:rPr lang="en-US" sz="1800" dirty="0"/>
              <a:t>Task management is defined as prioritizing and selecting the more appropriate tasks (</a:t>
            </a:r>
            <a:r>
              <a:rPr lang="en-US" sz="1800" dirty="0" smtClean="0"/>
              <a:t>or series </a:t>
            </a:r>
            <a:r>
              <a:rPr lang="en-US" sz="1800" dirty="0"/>
              <a:t>of tasks) to ensure successful completion of the </a:t>
            </a:r>
            <a:r>
              <a:rPr lang="en-US" sz="1800" dirty="0" smtClean="0"/>
              <a:t>flight</a:t>
            </a:r>
          </a:p>
          <a:p>
            <a:pPr lvl="1" algn="just"/>
            <a:r>
              <a:rPr lang="en-US" sz="1800" dirty="0"/>
              <a:t>Effective </a:t>
            </a:r>
            <a:r>
              <a:rPr lang="en-US" sz="1800" dirty="0" smtClean="0"/>
              <a:t>task / workload </a:t>
            </a:r>
            <a:r>
              <a:rPr lang="en-US" sz="1800" dirty="0"/>
              <a:t>management ensures essential operations are accomplished by planning, prioritizing, and sequencing tasks to avoid work </a:t>
            </a:r>
            <a:r>
              <a:rPr lang="en-US" sz="1800" dirty="0" smtClean="0"/>
              <a:t>overload</a:t>
            </a:r>
          </a:p>
          <a:p>
            <a:pPr lvl="2" algn="just"/>
            <a:r>
              <a:rPr lang="en-US" sz="1400" dirty="0" smtClean="0"/>
              <a:t>Set radios ahead</a:t>
            </a:r>
          </a:p>
          <a:p>
            <a:pPr lvl="2" algn="just"/>
            <a:r>
              <a:rPr lang="en-US" sz="1400" dirty="0" smtClean="0"/>
              <a:t>Get ATIS early</a:t>
            </a:r>
          </a:p>
          <a:p>
            <a:pPr lvl="2" algn="just"/>
            <a:r>
              <a:rPr lang="en-US" sz="1400" dirty="0" smtClean="0"/>
              <a:t>Have charts ready</a:t>
            </a:r>
          </a:p>
          <a:p>
            <a:pPr lvl="2" algn="just"/>
            <a:r>
              <a:rPr lang="en-US" sz="1400" dirty="0" smtClean="0"/>
              <a:t>Brief approaches before approach</a:t>
            </a:r>
            <a:endParaRPr lang="en-US" sz="1400" dirty="0"/>
          </a:p>
          <a:p>
            <a:pPr lvl="1" algn="just"/>
            <a:r>
              <a:rPr lang="en-US" sz="1800" dirty="0" smtClean="0"/>
              <a:t>Ensure </a:t>
            </a:r>
            <a:r>
              <a:rPr lang="en-US" sz="1800" dirty="0"/>
              <a:t>that </a:t>
            </a:r>
            <a:r>
              <a:rPr lang="en-US" sz="1800" dirty="0" smtClean="0"/>
              <a:t>attention to non-essential </a:t>
            </a:r>
            <a:r>
              <a:rPr lang="en-US" sz="1800" dirty="0"/>
              <a:t>activities </a:t>
            </a:r>
            <a:r>
              <a:rPr lang="en-US" sz="1800" dirty="0" smtClean="0"/>
              <a:t>do </a:t>
            </a:r>
            <a:r>
              <a:rPr lang="en-US" sz="1800" dirty="0"/>
              <a:t>not contribute to </a:t>
            </a:r>
            <a:r>
              <a:rPr lang="en-US" sz="1800" dirty="0" smtClean="0"/>
              <a:t>loss </a:t>
            </a:r>
            <a:r>
              <a:rPr lang="en-US" sz="1800" dirty="0"/>
              <a:t>of situational </a:t>
            </a:r>
            <a:r>
              <a:rPr lang="en-US" sz="1800" dirty="0" smtClean="0"/>
              <a:t>awareness</a:t>
            </a:r>
          </a:p>
          <a:p>
            <a:pPr lvl="1" algn="just"/>
            <a:r>
              <a:rPr lang="en-US" sz="1800" dirty="0" smtClean="0"/>
              <a:t>Recognizing task overload situations is important – then stop, think, slow down, prioritize</a:t>
            </a:r>
            <a:endParaRPr lang="en-US" sz="1800" dirty="0"/>
          </a:p>
          <a:p>
            <a:pPr algn="just"/>
            <a:r>
              <a:rPr lang="en-US" sz="1800" dirty="0" smtClean="0"/>
              <a:t>Task management has taken </a:t>
            </a:r>
            <a:r>
              <a:rPr lang="en-US" sz="1800" dirty="0"/>
              <a:t>on more importance with </a:t>
            </a:r>
            <a:r>
              <a:rPr lang="en-US" sz="1800" dirty="0" smtClean="0"/>
              <a:t>the increase </a:t>
            </a:r>
            <a:r>
              <a:rPr lang="en-US" sz="1800" dirty="0"/>
              <a:t>in complexity of the </a:t>
            </a:r>
            <a:r>
              <a:rPr lang="en-US" sz="1800" dirty="0" smtClean="0"/>
              <a:t>avionics</a:t>
            </a:r>
            <a:endParaRPr lang="en-US" sz="1800" dirty="0"/>
          </a:p>
          <a:p>
            <a:pPr lvl="1"/>
            <a:endParaRPr lang="en-US" sz="1800" dirty="0"/>
          </a:p>
        </p:txBody>
      </p:sp>
      <p:sp>
        <p:nvSpPr>
          <p:cNvPr id="4" name="Slide Number Placeholder 3"/>
          <p:cNvSpPr>
            <a:spLocks noGrp="1"/>
          </p:cNvSpPr>
          <p:nvPr>
            <p:ph type="sldNum" sz="quarter" idx="12"/>
          </p:nvPr>
        </p:nvSpPr>
        <p:spPr/>
        <p:txBody>
          <a:bodyPr/>
          <a:lstStyle/>
          <a:p>
            <a:fld id="{9B33D193-5598-4DFD-93AF-A61051A35C48}" type="slidenum">
              <a:rPr lang="en-US" smtClean="0"/>
              <a:t>44</a:t>
            </a:fld>
            <a:endParaRPr lang="en-US" dirty="0"/>
          </a:p>
        </p:txBody>
      </p:sp>
      <p:sp>
        <p:nvSpPr>
          <p:cNvPr id="5" name="TextBox 4"/>
          <p:cNvSpPr txBox="1"/>
          <p:nvPr/>
        </p:nvSpPr>
        <p:spPr>
          <a:xfrm>
            <a:off x="228600" y="1676400"/>
            <a:ext cx="1981200" cy="1923604"/>
          </a:xfrm>
          <a:prstGeom prst="rect">
            <a:avLst/>
          </a:prstGeom>
          <a:noFill/>
          <a:ln>
            <a:solidFill>
              <a:schemeClr val="accent1"/>
            </a:solidFill>
          </a:ln>
        </p:spPr>
        <p:txBody>
          <a:bodyPr wrap="square" rtlCol="0">
            <a:spAutoFit/>
          </a:bodyPr>
          <a:lstStyle/>
          <a:p>
            <a:r>
              <a:rPr lang="en-US" sz="1700" dirty="0" smtClean="0"/>
              <a:t>Use </a:t>
            </a:r>
            <a:r>
              <a:rPr lang="en-US" sz="1700" dirty="0" smtClean="0">
                <a:solidFill>
                  <a:srgbClr val="FF0000"/>
                </a:solidFill>
              </a:rPr>
              <a:t>all available resources </a:t>
            </a:r>
            <a:r>
              <a:rPr lang="en-US" sz="1700" dirty="0" smtClean="0"/>
              <a:t>to detect changes or expected changes not occurring – provides </a:t>
            </a:r>
            <a:r>
              <a:rPr lang="en-US" sz="1700" dirty="0" smtClean="0">
                <a:solidFill>
                  <a:srgbClr val="FF0000"/>
                </a:solidFill>
              </a:rPr>
              <a:t>situational awareness</a:t>
            </a:r>
            <a:endParaRPr lang="en-US" sz="1700" dirty="0">
              <a:solidFill>
                <a:srgbClr val="FF0000"/>
              </a:solidFill>
            </a:endParaRPr>
          </a:p>
        </p:txBody>
      </p:sp>
      <p:sp>
        <p:nvSpPr>
          <p:cNvPr id="6" name="TextBox 5"/>
          <p:cNvSpPr txBox="1"/>
          <p:nvPr/>
        </p:nvSpPr>
        <p:spPr>
          <a:xfrm>
            <a:off x="953009" y="3801035"/>
            <a:ext cx="1256791" cy="646331"/>
          </a:xfrm>
          <a:prstGeom prst="rect">
            <a:avLst/>
          </a:prstGeom>
          <a:noFill/>
          <a:ln>
            <a:solidFill>
              <a:schemeClr val="accent6">
                <a:lumMod val="60000"/>
                <a:lumOff val="40000"/>
              </a:schemeClr>
            </a:solidFill>
          </a:ln>
        </p:spPr>
        <p:txBody>
          <a:bodyPr wrap="square" rtlCol="0">
            <a:spAutoFit/>
          </a:bodyPr>
          <a:lstStyle/>
          <a:p>
            <a:r>
              <a:rPr lang="en-US" dirty="0" smtClean="0"/>
              <a:t>Act on the decision</a:t>
            </a:r>
            <a:endParaRPr lang="en-US" dirty="0"/>
          </a:p>
        </p:txBody>
      </p:sp>
      <p:sp>
        <p:nvSpPr>
          <p:cNvPr id="7" name="TextBox 6"/>
          <p:cNvSpPr txBox="1"/>
          <p:nvPr/>
        </p:nvSpPr>
        <p:spPr>
          <a:xfrm>
            <a:off x="268941" y="5410200"/>
            <a:ext cx="1524000" cy="646331"/>
          </a:xfrm>
          <a:prstGeom prst="rect">
            <a:avLst/>
          </a:prstGeom>
          <a:noFill/>
          <a:ln>
            <a:solidFill>
              <a:schemeClr val="tx2"/>
            </a:solidFill>
          </a:ln>
        </p:spPr>
        <p:txBody>
          <a:bodyPr wrap="square" rtlCol="0">
            <a:spAutoFit/>
          </a:bodyPr>
          <a:lstStyle/>
          <a:p>
            <a:r>
              <a:rPr lang="en-US" dirty="0" smtClean="0">
                <a:solidFill>
                  <a:srgbClr val="FF0000"/>
                </a:solidFill>
              </a:rPr>
              <a:t>Task</a:t>
            </a:r>
          </a:p>
          <a:p>
            <a:r>
              <a:rPr lang="en-US" dirty="0" smtClean="0">
                <a:solidFill>
                  <a:srgbClr val="FF0000"/>
                </a:solidFill>
              </a:rPr>
              <a:t>Management </a:t>
            </a:r>
            <a:endParaRPr lang="en-US" dirty="0">
              <a:solidFill>
                <a:srgbClr val="FF0000"/>
              </a:solidFill>
            </a:endParaRPr>
          </a:p>
        </p:txBody>
      </p:sp>
      <p:cxnSp>
        <p:nvCxnSpPr>
          <p:cNvPr id="9" name="Straight Arrow Connector 8"/>
          <p:cNvCxnSpPr/>
          <p:nvPr/>
        </p:nvCxnSpPr>
        <p:spPr>
          <a:xfrm>
            <a:off x="609600" y="3600004"/>
            <a:ext cx="0" cy="18101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609600" y="4447366"/>
            <a:ext cx="971805" cy="962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090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Single-Pilot Resource Management</a:t>
            </a:r>
            <a:br>
              <a:rPr lang="en-US" dirty="0"/>
            </a:br>
            <a:r>
              <a:rPr lang="en-US" dirty="0" smtClean="0"/>
              <a:t>Task / Workload Management</a:t>
            </a:r>
            <a:endParaRPr lang="en-US" dirty="0"/>
          </a:p>
        </p:txBody>
      </p:sp>
      <p:sp>
        <p:nvSpPr>
          <p:cNvPr id="3" name="Content Placeholder 2"/>
          <p:cNvSpPr>
            <a:spLocks noGrp="1"/>
          </p:cNvSpPr>
          <p:nvPr>
            <p:ph idx="1"/>
          </p:nvPr>
        </p:nvSpPr>
        <p:spPr>
          <a:xfrm>
            <a:off x="2362200" y="1600200"/>
            <a:ext cx="6172200" cy="4525963"/>
          </a:xfrm>
        </p:spPr>
        <p:txBody>
          <a:bodyPr>
            <a:noAutofit/>
          </a:bodyPr>
          <a:lstStyle/>
          <a:p>
            <a:pPr algn="just"/>
            <a:r>
              <a:rPr lang="en-US" sz="1800" dirty="0" smtClean="0"/>
              <a:t>Concurrent task management can be challenging and prone to error</a:t>
            </a:r>
          </a:p>
          <a:p>
            <a:pPr lvl="1" algn="just"/>
            <a:r>
              <a:rPr lang="en-US" sz="1800" dirty="0" smtClean="0"/>
              <a:t>When </a:t>
            </a:r>
            <a:r>
              <a:rPr lang="en-US" sz="1800" dirty="0"/>
              <a:t>performing multiple tasks there is a </a:t>
            </a:r>
            <a:r>
              <a:rPr lang="en-US" sz="1800" dirty="0" smtClean="0"/>
              <a:t>decrease in performance </a:t>
            </a:r>
            <a:r>
              <a:rPr lang="en-US" sz="1800" dirty="0"/>
              <a:t>caused by the time required to switch between </a:t>
            </a:r>
            <a:r>
              <a:rPr lang="en-US" sz="1800" dirty="0" smtClean="0"/>
              <a:t>tasks</a:t>
            </a:r>
          </a:p>
          <a:p>
            <a:pPr lvl="1" algn="just"/>
            <a:r>
              <a:rPr lang="en-US" sz="1800" dirty="0" smtClean="0"/>
              <a:t>Must also recall </a:t>
            </a:r>
            <a:r>
              <a:rPr lang="en-US" sz="1800" dirty="0"/>
              <a:t>what other tasks are waiting to be performed or where </a:t>
            </a:r>
            <a:r>
              <a:rPr lang="en-US" sz="1800" dirty="0" smtClean="0"/>
              <a:t>they left </a:t>
            </a:r>
            <a:r>
              <a:rPr lang="en-US" sz="1800" dirty="0"/>
              <a:t>off when returning to an interrupted </a:t>
            </a:r>
            <a:r>
              <a:rPr lang="en-US" sz="1800" dirty="0" smtClean="0"/>
              <a:t>task</a:t>
            </a:r>
          </a:p>
          <a:p>
            <a:pPr lvl="1" algn="just"/>
            <a:r>
              <a:rPr lang="en-US" sz="1800" dirty="0" smtClean="0"/>
              <a:t>Checklists are critical!</a:t>
            </a:r>
          </a:p>
          <a:p>
            <a:pPr algn="just"/>
            <a:r>
              <a:rPr lang="en-US" sz="1800" dirty="0" smtClean="0"/>
              <a:t>Automation</a:t>
            </a:r>
            <a:r>
              <a:rPr lang="en-US" sz="1800" dirty="0"/>
              <a:t>, information, and task management are closely </a:t>
            </a:r>
            <a:r>
              <a:rPr lang="en-US" sz="1800" dirty="0" smtClean="0"/>
              <a:t>related</a:t>
            </a:r>
          </a:p>
          <a:p>
            <a:pPr algn="just"/>
            <a:r>
              <a:rPr lang="en-US" sz="1800" dirty="0"/>
              <a:t>“Sterile Cockpit” rule</a:t>
            </a:r>
            <a:endParaRPr lang="en-US" sz="1800" dirty="0" smtClean="0"/>
          </a:p>
          <a:p>
            <a:pPr lvl="1"/>
            <a:endParaRPr lang="en-US" sz="1800" dirty="0"/>
          </a:p>
        </p:txBody>
      </p:sp>
      <p:sp>
        <p:nvSpPr>
          <p:cNvPr id="4" name="Slide Number Placeholder 3"/>
          <p:cNvSpPr>
            <a:spLocks noGrp="1"/>
          </p:cNvSpPr>
          <p:nvPr>
            <p:ph type="sldNum" sz="quarter" idx="12"/>
          </p:nvPr>
        </p:nvSpPr>
        <p:spPr/>
        <p:txBody>
          <a:bodyPr/>
          <a:lstStyle/>
          <a:p>
            <a:fld id="{9B33D193-5598-4DFD-93AF-A61051A35C48}" type="slidenum">
              <a:rPr lang="en-US" smtClean="0"/>
              <a:t>45</a:t>
            </a:fld>
            <a:endParaRPr lang="en-US" dirty="0"/>
          </a:p>
        </p:txBody>
      </p:sp>
      <p:sp>
        <p:nvSpPr>
          <p:cNvPr id="5" name="TextBox 4"/>
          <p:cNvSpPr txBox="1"/>
          <p:nvPr/>
        </p:nvSpPr>
        <p:spPr>
          <a:xfrm>
            <a:off x="228600" y="1676400"/>
            <a:ext cx="1981200" cy="1923604"/>
          </a:xfrm>
          <a:prstGeom prst="rect">
            <a:avLst/>
          </a:prstGeom>
          <a:noFill/>
          <a:ln>
            <a:solidFill>
              <a:schemeClr val="accent1"/>
            </a:solidFill>
          </a:ln>
        </p:spPr>
        <p:txBody>
          <a:bodyPr wrap="square" rtlCol="0">
            <a:spAutoFit/>
          </a:bodyPr>
          <a:lstStyle/>
          <a:p>
            <a:r>
              <a:rPr lang="en-US" sz="1700" dirty="0" smtClean="0"/>
              <a:t>Use </a:t>
            </a:r>
            <a:r>
              <a:rPr lang="en-US" sz="1700" dirty="0" smtClean="0">
                <a:solidFill>
                  <a:srgbClr val="FF0000"/>
                </a:solidFill>
              </a:rPr>
              <a:t>all available resources </a:t>
            </a:r>
            <a:r>
              <a:rPr lang="en-US" sz="1700" dirty="0" smtClean="0"/>
              <a:t>to detect changes or expected changes not occurring – provides </a:t>
            </a:r>
            <a:r>
              <a:rPr lang="en-US" sz="1700" dirty="0" smtClean="0">
                <a:solidFill>
                  <a:srgbClr val="FF0000"/>
                </a:solidFill>
              </a:rPr>
              <a:t>situational awareness</a:t>
            </a:r>
            <a:endParaRPr lang="en-US" sz="1700" dirty="0">
              <a:solidFill>
                <a:srgbClr val="FF0000"/>
              </a:solidFill>
            </a:endParaRPr>
          </a:p>
        </p:txBody>
      </p:sp>
      <p:sp>
        <p:nvSpPr>
          <p:cNvPr id="6" name="TextBox 5"/>
          <p:cNvSpPr txBox="1"/>
          <p:nvPr/>
        </p:nvSpPr>
        <p:spPr>
          <a:xfrm>
            <a:off x="953009" y="3801035"/>
            <a:ext cx="1256791" cy="646331"/>
          </a:xfrm>
          <a:prstGeom prst="rect">
            <a:avLst/>
          </a:prstGeom>
          <a:noFill/>
          <a:ln>
            <a:solidFill>
              <a:schemeClr val="accent6">
                <a:lumMod val="60000"/>
                <a:lumOff val="40000"/>
              </a:schemeClr>
            </a:solidFill>
          </a:ln>
        </p:spPr>
        <p:txBody>
          <a:bodyPr wrap="square" rtlCol="0">
            <a:spAutoFit/>
          </a:bodyPr>
          <a:lstStyle/>
          <a:p>
            <a:r>
              <a:rPr lang="en-US" dirty="0" smtClean="0"/>
              <a:t>Act on the decision</a:t>
            </a:r>
            <a:endParaRPr lang="en-US" dirty="0"/>
          </a:p>
        </p:txBody>
      </p:sp>
      <p:sp>
        <p:nvSpPr>
          <p:cNvPr id="7" name="TextBox 6"/>
          <p:cNvSpPr txBox="1"/>
          <p:nvPr/>
        </p:nvSpPr>
        <p:spPr>
          <a:xfrm>
            <a:off x="268941" y="5410200"/>
            <a:ext cx="1524000" cy="646331"/>
          </a:xfrm>
          <a:prstGeom prst="rect">
            <a:avLst/>
          </a:prstGeom>
          <a:noFill/>
          <a:ln>
            <a:solidFill>
              <a:schemeClr val="tx2"/>
            </a:solidFill>
          </a:ln>
        </p:spPr>
        <p:txBody>
          <a:bodyPr wrap="square" rtlCol="0">
            <a:spAutoFit/>
          </a:bodyPr>
          <a:lstStyle/>
          <a:p>
            <a:r>
              <a:rPr lang="en-US" dirty="0" smtClean="0">
                <a:solidFill>
                  <a:srgbClr val="FF0000"/>
                </a:solidFill>
              </a:rPr>
              <a:t>Task</a:t>
            </a:r>
          </a:p>
          <a:p>
            <a:r>
              <a:rPr lang="en-US" dirty="0" smtClean="0">
                <a:solidFill>
                  <a:srgbClr val="FF0000"/>
                </a:solidFill>
              </a:rPr>
              <a:t>Management </a:t>
            </a:r>
            <a:endParaRPr lang="en-US" dirty="0">
              <a:solidFill>
                <a:srgbClr val="FF0000"/>
              </a:solidFill>
            </a:endParaRPr>
          </a:p>
        </p:txBody>
      </p:sp>
      <p:cxnSp>
        <p:nvCxnSpPr>
          <p:cNvPr id="9" name="Straight Arrow Connector 8"/>
          <p:cNvCxnSpPr/>
          <p:nvPr/>
        </p:nvCxnSpPr>
        <p:spPr>
          <a:xfrm>
            <a:off x="609600" y="3600004"/>
            <a:ext cx="0" cy="18101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609600" y="4447366"/>
            <a:ext cx="971805" cy="962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600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Single-Pilot Resource Management</a:t>
            </a:r>
            <a:br>
              <a:rPr lang="en-US" dirty="0"/>
            </a:br>
            <a:r>
              <a:rPr lang="en-US" dirty="0" smtClean="0"/>
              <a:t>Task / Workload Management</a:t>
            </a:r>
            <a:endParaRPr lang="en-US" dirty="0"/>
          </a:p>
        </p:txBody>
      </p:sp>
      <p:sp>
        <p:nvSpPr>
          <p:cNvPr id="3" name="Content Placeholder 2"/>
          <p:cNvSpPr>
            <a:spLocks noGrp="1"/>
          </p:cNvSpPr>
          <p:nvPr>
            <p:ph idx="1"/>
          </p:nvPr>
        </p:nvSpPr>
        <p:spPr>
          <a:xfrm>
            <a:off x="2362200" y="1600200"/>
            <a:ext cx="6172200" cy="4525963"/>
          </a:xfrm>
        </p:spPr>
        <p:txBody>
          <a:bodyPr>
            <a:normAutofit fontScale="70000" lnSpcReduction="20000"/>
          </a:bodyPr>
          <a:lstStyle/>
          <a:p>
            <a:pPr algn="just"/>
            <a:r>
              <a:rPr lang="en-US" dirty="0" smtClean="0"/>
              <a:t>Avoid task fixation / tunneling – “the </a:t>
            </a:r>
            <a:r>
              <a:rPr lang="en-US" dirty="0"/>
              <a:t>allocation of attention to a particular channel of information, diagnostic hypothesis, or task goal, for a duration that is longer than optimal, given the expected cost of neglecting events on other channels, failing to consider other hypotheses, or failing to perform other </a:t>
            </a:r>
            <a:r>
              <a:rPr lang="en-US" dirty="0" smtClean="0"/>
              <a:t>tasks</a:t>
            </a:r>
          </a:p>
          <a:p>
            <a:pPr lvl="1" algn="just"/>
            <a:r>
              <a:rPr lang="en-US" dirty="0"/>
              <a:t>The “party” </a:t>
            </a:r>
            <a:r>
              <a:rPr lang="en-US" dirty="0" smtClean="0"/>
              <a:t>situation provides a good example of tunneling when </a:t>
            </a:r>
            <a:r>
              <a:rPr lang="en-US" dirty="0"/>
              <a:t>a person at a loud crowded party </a:t>
            </a:r>
            <a:r>
              <a:rPr lang="en-US" dirty="0" smtClean="0"/>
              <a:t>listens </a:t>
            </a:r>
            <a:r>
              <a:rPr lang="en-US" dirty="0"/>
              <a:t>to one conversation and can easily ignore all </a:t>
            </a:r>
            <a:r>
              <a:rPr lang="en-US" dirty="0" smtClean="0"/>
              <a:t>others</a:t>
            </a:r>
          </a:p>
          <a:p>
            <a:pPr algn="just"/>
            <a:r>
              <a:rPr lang="en-US" dirty="0" smtClean="0"/>
              <a:t>Task management </a:t>
            </a:r>
            <a:r>
              <a:rPr lang="en-US" dirty="0"/>
              <a:t>and prioritization can be affected by fatigue</a:t>
            </a:r>
          </a:p>
        </p:txBody>
      </p:sp>
      <p:sp>
        <p:nvSpPr>
          <p:cNvPr id="4" name="Slide Number Placeholder 3"/>
          <p:cNvSpPr>
            <a:spLocks noGrp="1"/>
          </p:cNvSpPr>
          <p:nvPr>
            <p:ph type="sldNum" sz="quarter" idx="12"/>
          </p:nvPr>
        </p:nvSpPr>
        <p:spPr/>
        <p:txBody>
          <a:bodyPr/>
          <a:lstStyle/>
          <a:p>
            <a:fld id="{9B33D193-5598-4DFD-93AF-A61051A35C48}" type="slidenum">
              <a:rPr lang="en-US" smtClean="0"/>
              <a:t>46</a:t>
            </a:fld>
            <a:endParaRPr lang="en-US" dirty="0"/>
          </a:p>
        </p:txBody>
      </p:sp>
      <p:sp>
        <p:nvSpPr>
          <p:cNvPr id="5" name="TextBox 4"/>
          <p:cNvSpPr txBox="1"/>
          <p:nvPr/>
        </p:nvSpPr>
        <p:spPr>
          <a:xfrm>
            <a:off x="228600" y="1676400"/>
            <a:ext cx="1981200" cy="1923604"/>
          </a:xfrm>
          <a:prstGeom prst="rect">
            <a:avLst/>
          </a:prstGeom>
          <a:noFill/>
          <a:ln>
            <a:solidFill>
              <a:schemeClr val="accent1"/>
            </a:solidFill>
          </a:ln>
        </p:spPr>
        <p:txBody>
          <a:bodyPr wrap="square" rtlCol="0">
            <a:spAutoFit/>
          </a:bodyPr>
          <a:lstStyle/>
          <a:p>
            <a:r>
              <a:rPr lang="en-US" sz="1700" dirty="0" smtClean="0"/>
              <a:t>Use </a:t>
            </a:r>
            <a:r>
              <a:rPr lang="en-US" sz="1700" dirty="0" smtClean="0">
                <a:solidFill>
                  <a:srgbClr val="FF0000"/>
                </a:solidFill>
              </a:rPr>
              <a:t>all available resources </a:t>
            </a:r>
            <a:r>
              <a:rPr lang="en-US" sz="1700" dirty="0" smtClean="0"/>
              <a:t>to detect changes or expected changes not occurring – provides </a:t>
            </a:r>
            <a:r>
              <a:rPr lang="en-US" sz="1700" dirty="0" smtClean="0">
                <a:solidFill>
                  <a:srgbClr val="FF0000"/>
                </a:solidFill>
              </a:rPr>
              <a:t>situational awareness</a:t>
            </a:r>
            <a:endParaRPr lang="en-US" sz="1700" dirty="0">
              <a:solidFill>
                <a:srgbClr val="FF0000"/>
              </a:solidFill>
            </a:endParaRPr>
          </a:p>
        </p:txBody>
      </p:sp>
      <p:sp>
        <p:nvSpPr>
          <p:cNvPr id="6" name="TextBox 5"/>
          <p:cNvSpPr txBox="1"/>
          <p:nvPr/>
        </p:nvSpPr>
        <p:spPr>
          <a:xfrm>
            <a:off x="953009" y="3801035"/>
            <a:ext cx="1256791" cy="646331"/>
          </a:xfrm>
          <a:prstGeom prst="rect">
            <a:avLst/>
          </a:prstGeom>
          <a:noFill/>
          <a:ln>
            <a:solidFill>
              <a:schemeClr val="accent6">
                <a:lumMod val="60000"/>
                <a:lumOff val="40000"/>
              </a:schemeClr>
            </a:solidFill>
          </a:ln>
        </p:spPr>
        <p:txBody>
          <a:bodyPr wrap="square" rtlCol="0">
            <a:spAutoFit/>
          </a:bodyPr>
          <a:lstStyle/>
          <a:p>
            <a:r>
              <a:rPr lang="en-US" dirty="0" smtClean="0"/>
              <a:t>Act on the decision</a:t>
            </a:r>
            <a:endParaRPr lang="en-US" dirty="0"/>
          </a:p>
        </p:txBody>
      </p:sp>
      <p:sp>
        <p:nvSpPr>
          <p:cNvPr id="7" name="TextBox 6"/>
          <p:cNvSpPr txBox="1"/>
          <p:nvPr/>
        </p:nvSpPr>
        <p:spPr>
          <a:xfrm>
            <a:off x="268941" y="5410200"/>
            <a:ext cx="1524000" cy="646331"/>
          </a:xfrm>
          <a:prstGeom prst="rect">
            <a:avLst/>
          </a:prstGeom>
          <a:noFill/>
          <a:ln>
            <a:solidFill>
              <a:schemeClr val="tx2"/>
            </a:solidFill>
          </a:ln>
        </p:spPr>
        <p:txBody>
          <a:bodyPr wrap="square" rtlCol="0">
            <a:spAutoFit/>
          </a:bodyPr>
          <a:lstStyle/>
          <a:p>
            <a:r>
              <a:rPr lang="en-US" dirty="0" smtClean="0">
                <a:solidFill>
                  <a:srgbClr val="FF0000"/>
                </a:solidFill>
              </a:rPr>
              <a:t>Task</a:t>
            </a:r>
          </a:p>
          <a:p>
            <a:r>
              <a:rPr lang="en-US" dirty="0" smtClean="0">
                <a:solidFill>
                  <a:srgbClr val="FF0000"/>
                </a:solidFill>
              </a:rPr>
              <a:t>Management </a:t>
            </a:r>
            <a:endParaRPr lang="en-US" dirty="0">
              <a:solidFill>
                <a:srgbClr val="FF0000"/>
              </a:solidFill>
            </a:endParaRPr>
          </a:p>
        </p:txBody>
      </p:sp>
      <p:cxnSp>
        <p:nvCxnSpPr>
          <p:cNvPr id="9" name="Straight Arrow Connector 8"/>
          <p:cNvCxnSpPr/>
          <p:nvPr/>
        </p:nvCxnSpPr>
        <p:spPr>
          <a:xfrm>
            <a:off x="609600" y="3600004"/>
            <a:ext cx="0" cy="18101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609600" y="4447366"/>
            <a:ext cx="971805" cy="962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040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 of Eastern Airlines Flight 401 Accid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817" y="5907616"/>
            <a:ext cx="1544314" cy="910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Single-Pilot Resource Management</a:t>
            </a:r>
            <a:br>
              <a:rPr lang="en-US" dirty="0"/>
            </a:br>
            <a:r>
              <a:rPr lang="en-US" dirty="0" smtClean="0"/>
              <a:t>Task / Workload Management</a:t>
            </a:r>
            <a:endParaRPr lang="en-US" dirty="0"/>
          </a:p>
        </p:txBody>
      </p:sp>
      <p:sp>
        <p:nvSpPr>
          <p:cNvPr id="3" name="Content Placeholder 2"/>
          <p:cNvSpPr>
            <a:spLocks noGrp="1"/>
          </p:cNvSpPr>
          <p:nvPr>
            <p:ph idx="1"/>
          </p:nvPr>
        </p:nvSpPr>
        <p:spPr>
          <a:xfrm>
            <a:off x="2362200" y="1600200"/>
            <a:ext cx="6172200" cy="4525963"/>
          </a:xfrm>
        </p:spPr>
        <p:txBody>
          <a:bodyPr>
            <a:normAutofit fontScale="92500" lnSpcReduction="10000"/>
          </a:bodyPr>
          <a:lstStyle/>
          <a:p>
            <a:r>
              <a:rPr lang="en-US" dirty="0" smtClean="0"/>
              <a:t>Don’t fixate on a single task</a:t>
            </a:r>
          </a:p>
          <a:p>
            <a:pPr lvl="1"/>
            <a:r>
              <a:rPr lang="en-US" b="1" dirty="0" smtClean="0">
                <a:solidFill>
                  <a:srgbClr val="FF0000"/>
                </a:solidFill>
              </a:rPr>
              <a:t>Burned out landing gear light kills 99</a:t>
            </a:r>
            <a:r>
              <a:rPr lang="en-US" dirty="0" smtClean="0">
                <a:solidFill>
                  <a:srgbClr val="FF0000"/>
                </a:solidFill>
              </a:rPr>
              <a:t> </a:t>
            </a:r>
            <a:r>
              <a:rPr lang="en-US" dirty="0" smtClean="0"/>
              <a:t>- Eastern </a:t>
            </a:r>
            <a:r>
              <a:rPr lang="en-US" dirty="0"/>
              <a:t>Air Lines Flight </a:t>
            </a:r>
            <a:r>
              <a:rPr lang="en-US" dirty="0" smtClean="0"/>
              <a:t>401 crashed </a:t>
            </a:r>
            <a:r>
              <a:rPr lang="en-US" dirty="0"/>
              <a:t>into the </a:t>
            </a:r>
            <a:r>
              <a:rPr lang="en-US" dirty="0" smtClean="0"/>
              <a:t>Everglades in 1972 when the </a:t>
            </a:r>
            <a:r>
              <a:rPr lang="en-US" dirty="0"/>
              <a:t>entire flight crew </a:t>
            </a:r>
            <a:r>
              <a:rPr lang="en-US" dirty="0" smtClean="0"/>
              <a:t>became </a:t>
            </a:r>
            <a:r>
              <a:rPr lang="en-US" dirty="0"/>
              <a:t>preoccupied with a burnt-out landing gear </a:t>
            </a:r>
            <a:r>
              <a:rPr lang="en-US" dirty="0" smtClean="0"/>
              <a:t>light </a:t>
            </a:r>
            <a:r>
              <a:rPr lang="en-US" dirty="0"/>
              <a:t>and </a:t>
            </a:r>
            <a:r>
              <a:rPr lang="en-US" dirty="0" smtClean="0"/>
              <a:t>failed </a:t>
            </a:r>
            <a:r>
              <a:rPr lang="en-US" dirty="0"/>
              <a:t>to notice the autopilot had inadvertently been disconnected. As a result, the aircraft gradually lost altitude and eventually crashed while the flight crew was distracted with the indicator </a:t>
            </a:r>
            <a:r>
              <a:rPr lang="en-US" dirty="0" smtClean="0"/>
              <a:t>problem</a:t>
            </a:r>
          </a:p>
          <a:p>
            <a:pPr lvl="1"/>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47</a:t>
            </a:fld>
            <a:endParaRPr lang="en-US" dirty="0"/>
          </a:p>
        </p:txBody>
      </p:sp>
      <p:sp>
        <p:nvSpPr>
          <p:cNvPr id="5" name="TextBox 4"/>
          <p:cNvSpPr txBox="1"/>
          <p:nvPr/>
        </p:nvSpPr>
        <p:spPr>
          <a:xfrm>
            <a:off x="228600" y="1676400"/>
            <a:ext cx="1981200" cy="1923604"/>
          </a:xfrm>
          <a:prstGeom prst="rect">
            <a:avLst/>
          </a:prstGeom>
          <a:noFill/>
          <a:ln>
            <a:solidFill>
              <a:schemeClr val="accent1"/>
            </a:solidFill>
          </a:ln>
        </p:spPr>
        <p:txBody>
          <a:bodyPr wrap="square" rtlCol="0">
            <a:spAutoFit/>
          </a:bodyPr>
          <a:lstStyle/>
          <a:p>
            <a:r>
              <a:rPr lang="en-US" sz="1700" dirty="0" smtClean="0"/>
              <a:t>Use </a:t>
            </a:r>
            <a:r>
              <a:rPr lang="en-US" sz="1700" dirty="0" smtClean="0">
                <a:solidFill>
                  <a:srgbClr val="FF0000"/>
                </a:solidFill>
              </a:rPr>
              <a:t>all available resources </a:t>
            </a:r>
            <a:r>
              <a:rPr lang="en-US" sz="1700" dirty="0" smtClean="0"/>
              <a:t>to detect changes or expected changes not occurring – provides </a:t>
            </a:r>
            <a:r>
              <a:rPr lang="en-US" sz="1700" dirty="0" smtClean="0">
                <a:solidFill>
                  <a:srgbClr val="FF0000"/>
                </a:solidFill>
              </a:rPr>
              <a:t>situational awareness</a:t>
            </a:r>
            <a:endParaRPr lang="en-US" sz="1700" dirty="0">
              <a:solidFill>
                <a:srgbClr val="FF0000"/>
              </a:solidFill>
            </a:endParaRPr>
          </a:p>
        </p:txBody>
      </p:sp>
      <p:sp>
        <p:nvSpPr>
          <p:cNvPr id="6" name="TextBox 5"/>
          <p:cNvSpPr txBox="1"/>
          <p:nvPr/>
        </p:nvSpPr>
        <p:spPr>
          <a:xfrm>
            <a:off x="953009" y="3801035"/>
            <a:ext cx="1256791" cy="646331"/>
          </a:xfrm>
          <a:prstGeom prst="rect">
            <a:avLst/>
          </a:prstGeom>
          <a:noFill/>
          <a:ln>
            <a:solidFill>
              <a:schemeClr val="accent6">
                <a:lumMod val="60000"/>
                <a:lumOff val="40000"/>
              </a:schemeClr>
            </a:solidFill>
          </a:ln>
        </p:spPr>
        <p:txBody>
          <a:bodyPr wrap="square" rtlCol="0">
            <a:spAutoFit/>
          </a:bodyPr>
          <a:lstStyle/>
          <a:p>
            <a:r>
              <a:rPr lang="en-US" dirty="0" smtClean="0"/>
              <a:t>Act on the decision</a:t>
            </a:r>
            <a:endParaRPr lang="en-US" dirty="0"/>
          </a:p>
        </p:txBody>
      </p:sp>
      <p:sp>
        <p:nvSpPr>
          <p:cNvPr id="7" name="TextBox 6"/>
          <p:cNvSpPr txBox="1"/>
          <p:nvPr/>
        </p:nvSpPr>
        <p:spPr>
          <a:xfrm>
            <a:off x="268941" y="5410200"/>
            <a:ext cx="1524000" cy="646331"/>
          </a:xfrm>
          <a:prstGeom prst="rect">
            <a:avLst/>
          </a:prstGeom>
          <a:noFill/>
          <a:ln>
            <a:solidFill>
              <a:schemeClr val="tx2"/>
            </a:solidFill>
          </a:ln>
        </p:spPr>
        <p:txBody>
          <a:bodyPr wrap="square" rtlCol="0">
            <a:spAutoFit/>
          </a:bodyPr>
          <a:lstStyle/>
          <a:p>
            <a:r>
              <a:rPr lang="en-US" dirty="0" smtClean="0">
                <a:solidFill>
                  <a:srgbClr val="FF0000"/>
                </a:solidFill>
              </a:rPr>
              <a:t>Task</a:t>
            </a:r>
          </a:p>
          <a:p>
            <a:r>
              <a:rPr lang="en-US" dirty="0" smtClean="0">
                <a:solidFill>
                  <a:srgbClr val="FF0000"/>
                </a:solidFill>
              </a:rPr>
              <a:t>Management </a:t>
            </a:r>
            <a:endParaRPr lang="en-US" dirty="0">
              <a:solidFill>
                <a:srgbClr val="FF0000"/>
              </a:solidFill>
            </a:endParaRPr>
          </a:p>
        </p:txBody>
      </p:sp>
      <p:cxnSp>
        <p:nvCxnSpPr>
          <p:cNvPr id="9" name="Straight Arrow Connector 8"/>
          <p:cNvCxnSpPr/>
          <p:nvPr/>
        </p:nvCxnSpPr>
        <p:spPr>
          <a:xfrm>
            <a:off x="609600" y="3600004"/>
            <a:ext cx="0" cy="18101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609600" y="4447366"/>
            <a:ext cx="971805" cy="962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319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Single-Pilot Resource Management</a:t>
            </a:r>
            <a:br>
              <a:rPr lang="en-US" dirty="0"/>
            </a:br>
            <a:r>
              <a:rPr lang="en-US" dirty="0"/>
              <a:t>Task / Workload Management</a:t>
            </a:r>
          </a:p>
        </p:txBody>
      </p:sp>
      <p:sp>
        <p:nvSpPr>
          <p:cNvPr id="3" name="Content Placeholder 2"/>
          <p:cNvSpPr>
            <a:spLocks noGrp="1"/>
          </p:cNvSpPr>
          <p:nvPr>
            <p:ph idx="1"/>
          </p:nvPr>
        </p:nvSpPr>
        <p:spPr/>
        <p:txBody>
          <a:bodyPr/>
          <a:lstStyle/>
          <a:p>
            <a:pPr algn="just"/>
            <a:r>
              <a:rPr lang="en-US" dirty="0"/>
              <a:t>Part of </a:t>
            </a:r>
            <a:r>
              <a:rPr lang="en-US" dirty="0" smtClean="0"/>
              <a:t>workload management is </a:t>
            </a:r>
            <a:r>
              <a:rPr lang="en-US" dirty="0"/>
              <a:t>to determine how to best use </a:t>
            </a:r>
            <a:r>
              <a:rPr lang="en-US" dirty="0" smtClean="0"/>
              <a:t>resources</a:t>
            </a:r>
            <a:r>
              <a:rPr lang="en-US" dirty="0"/>
              <a:t>, such </a:t>
            </a:r>
            <a:r>
              <a:rPr lang="en-US" dirty="0" smtClean="0"/>
              <a:t>as cockpit </a:t>
            </a:r>
            <a:r>
              <a:rPr lang="en-US" dirty="0"/>
              <a:t>automation, to help complete flight </a:t>
            </a:r>
            <a:r>
              <a:rPr lang="en-US" dirty="0" smtClean="0"/>
              <a:t>tasks</a:t>
            </a:r>
          </a:p>
          <a:p>
            <a:pPr lvl="1" algn="just"/>
            <a:r>
              <a:rPr lang="en-US" dirty="0" smtClean="0"/>
              <a:t>With automation, pilots, for example, pilots must </a:t>
            </a:r>
            <a:r>
              <a:rPr lang="en-US" dirty="0"/>
              <a:t>first </a:t>
            </a:r>
            <a:r>
              <a:rPr lang="en-US" dirty="0" smtClean="0"/>
              <a:t>program the automation </a:t>
            </a:r>
            <a:r>
              <a:rPr lang="en-US" dirty="0"/>
              <a:t>and then carefully monitor it to make sure it does what the pilot </a:t>
            </a:r>
            <a:r>
              <a:rPr lang="en-US" dirty="0" smtClean="0"/>
              <a:t>intended</a:t>
            </a:r>
          </a:p>
          <a:p>
            <a:pPr algn="just"/>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48</a:t>
            </a:fld>
            <a:endParaRPr lang="en-US"/>
          </a:p>
        </p:txBody>
      </p:sp>
    </p:spTree>
    <p:extLst>
      <p:ext uri="{BB962C8B-B14F-4D97-AF65-F5344CB8AC3E}">
        <p14:creationId xmlns:p14="http://schemas.microsoft.com/office/powerpoint/2010/main" val="1209343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Stress Management</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Certain amount of stress is good </a:t>
            </a:r>
          </a:p>
          <a:p>
            <a:pPr lvl="1" algn="just"/>
            <a:r>
              <a:rPr lang="en-US" dirty="0" smtClean="0"/>
              <a:t>Keeps you alert and prevents complacency </a:t>
            </a:r>
          </a:p>
          <a:p>
            <a:pPr algn="just"/>
            <a:r>
              <a:rPr lang="en-US" dirty="0" smtClean="0"/>
              <a:t>BUT</a:t>
            </a:r>
          </a:p>
          <a:p>
            <a:pPr lvl="1" algn="just"/>
            <a:r>
              <a:rPr lang="en-US" dirty="0"/>
              <a:t>Effects of stress are cumulative </a:t>
            </a:r>
            <a:endParaRPr lang="en-US" dirty="0" smtClean="0"/>
          </a:p>
          <a:p>
            <a:pPr lvl="1" algn="just"/>
            <a:r>
              <a:rPr lang="en-US" dirty="0" smtClean="0"/>
              <a:t>If you do </a:t>
            </a:r>
            <a:r>
              <a:rPr lang="en-US" dirty="0"/>
              <a:t>not cope with </a:t>
            </a:r>
            <a:r>
              <a:rPr lang="en-US" dirty="0" smtClean="0"/>
              <a:t>the stress </a:t>
            </a:r>
            <a:r>
              <a:rPr lang="en-US" dirty="0"/>
              <a:t>in an appropriate way, </a:t>
            </a:r>
            <a:r>
              <a:rPr lang="en-US" dirty="0" smtClean="0"/>
              <a:t>it </a:t>
            </a:r>
            <a:r>
              <a:rPr lang="en-US" dirty="0"/>
              <a:t>can </a:t>
            </a:r>
            <a:r>
              <a:rPr lang="en-US" dirty="0" smtClean="0"/>
              <a:t>add </a:t>
            </a:r>
            <a:r>
              <a:rPr lang="en-US" dirty="0"/>
              <a:t>up to an intolerable </a:t>
            </a:r>
            <a:r>
              <a:rPr lang="en-US" dirty="0" smtClean="0"/>
              <a:t>burden</a:t>
            </a:r>
          </a:p>
          <a:p>
            <a:pPr algn="just"/>
            <a:r>
              <a:rPr lang="en-US" dirty="0" smtClean="0"/>
              <a:t>Performance </a:t>
            </a:r>
            <a:r>
              <a:rPr lang="en-US" dirty="0"/>
              <a:t>generally increases with the onset of stress, peaks, and then begins to fall off rapidly as stress levels exceed a person’s ability to </a:t>
            </a:r>
            <a:r>
              <a:rPr lang="en-US" dirty="0" smtClean="0"/>
              <a:t>cope</a:t>
            </a:r>
          </a:p>
          <a:p>
            <a:pPr lvl="1" algn="just"/>
            <a:r>
              <a:rPr lang="en-US" dirty="0" smtClean="0"/>
              <a:t>Impairs ability to make good decisions</a:t>
            </a:r>
          </a:p>
          <a:p>
            <a:pPr lvl="1" algn="just"/>
            <a:r>
              <a:rPr lang="en-US" dirty="0" smtClean="0"/>
              <a:t>Increases risk of errors</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49</a:t>
            </a:fld>
            <a:endParaRPr lang="en-US"/>
          </a:p>
        </p:txBody>
      </p:sp>
    </p:spTree>
    <p:extLst>
      <p:ext uri="{BB962C8B-B14F-4D97-AF65-F5344CB8AC3E}">
        <p14:creationId xmlns:p14="http://schemas.microsoft.com/office/powerpoint/2010/main" val="3630671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Single-Pilot Resource Management</a:t>
            </a:r>
            <a:br>
              <a:rPr lang="en-US" dirty="0"/>
            </a:br>
            <a:r>
              <a:rPr lang="en-US" dirty="0"/>
              <a:t>Monitoring</a:t>
            </a:r>
          </a:p>
        </p:txBody>
      </p:sp>
      <p:sp>
        <p:nvSpPr>
          <p:cNvPr id="3" name="Content Placeholder 2"/>
          <p:cNvSpPr>
            <a:spLocks noGrp="1"/>
          </p:cNvSpPr>
          <p:nvPr>
            <p:ph idx="1"/>
          </p:nvPr>
        </p:nvSpPr>
        <p:spPr>
          <a:xfrm>
            <a:off x="2286000" y="1600200"/>
            <a:ext cx="6400800" cy="4525963"/>
          </a:xfrm>
        </p:spPr>
        <p:txBody>
          <a:bodyPr>
            <a:normAutofit fontScale="85000" lnSpcReduction="20000"/>
          </a:bodyPr>
          <a:lstStyle/>
          <a:p>
            <a:pPr algn="just"/>
            <a:r>
              <a:rPr lang="en-US" dirty="0" smtClean="0"/>
              <a:t>Constantly monitor flight aspects to maintain situational awareness</a:t>
            </a:r>
          </a:p>
          <a:p>
            <a:pPr algn="just"/>
            <a:r>
              <a:rPr lang="en-US" dirty="0" smtClean="0"/>
              <a:t>Can use models such as 5P to assure your monitoring is broadly focused</a:t>
            </a:r>
          </a:p>
          <a:p>
            <a:pPr lvl="1" algn="just"/>
            <a:r>
              <a:rPr lang="en-US" dirty="0" smtClean="0"/>
              <a:t>5P model is based </a:t>
            </a:r>
            <a:r>
              <a:rPr lang="en-US" dirty="0"/>
              <a:t>on the idea that </a:t>
            </a:r>
            <a:r>
              <a:rPr lang="en-US" dirty="0" smtClean="0"/>
              <a:t>pilots </a:t>
            </a:r>
            <a:r>
              <a:rPr lang="en-US" dirty="0"/>
              <a:t>have essentially five variables that impact his or her environment and that can cause the pilot to make a single critical decision, or several less critical </a:t>
            </a:r>
            <a:r>
              <a:rPr lang="en-US" dirty="0" smtClean="0"/>
              <a:t>decisions</a:t>
            </a:r>
          </a:p>
          <a:p>
            <a:pPr lvl="1" algn="just"/>
            <a:r>
              <a:rPr lang="en-US" dirty="0" smtClean="0"/>
              <a:t>Relies </a:t>
            </a:r>
            <a:r>
              <a:rPr lang="en-US" dirty="0"/>
              <a:t>on the pilot to adopt a “scheduled” review of the critical variables at points in the flight where decisions are most likely to be effective</a:t>
            </a:r>
          </a:p>
        </p:txBody>
      </p:sp>
      <p:sp>
        <p:nvSpPr>
          <p:cNvPr id="4" name="Slide Number Placeholder 3"/>
          <p:cNvSpPr>
            <a:spLocks noGrp="1"/>
          </p:cNvSpPr>
          <p:nvPr>
            <p:ph type="sldNum" sz="quarter" idx="12"/>
          </p:nvPr>
        </p:nvSpPr>
        <p:spPr/>
        <p:txBody>
          <a:bodyPr/>
          <a:lstStyle/>
          <a:p>
            <a:fld id="{9B33D193-5598-4DFD-93AF-A61051A35C48}" type="slidenum">
              <a:rPr lang="en-US" smtClean="0"/>
              <a:t>5</a:t>
            </a:fld>
            <a:endParaRPr lang="en-US"/>
          </a:p>
        </p:txBody>
      </p:sp>
      <p:sp>
        <p:nvSpPr>
          <p:cNvPr id="5" name="TextBox 4"/>
          <p:cNvSpPr txBox="1"/>
          <p:nvPr/>
        </p:nvSpPr>
        <p:spPr>
          <a:xfrm>
            <a:off x="228600" y="1676400"/>
            <a:ext cx="1981200" cy="1923604"/>
          </a:xfrm>
          <a:prstGeom prst="rect">
            <a:avLst/>
          </a:prstGeom>
          <a:noFill/>
          <a:ln>
            <a:solidFill>
              <a:schemeClr val="accent1"/>
            </a:solidFill>
          </a:ln>
        </p:spPr>
        <p:txBody>
          <a:bodyPr wrap="square" rtlCol="0">
            <a:spAutoFit/>
          </a:bodyPr>
          <a:lstStyle/>
          <a:p>
            <a:r>
              <a:rPr lang="en-US" sz="1700" dirty="0" smtClean="0"/>
              <a:t>Use </a:t>
            </a:r>
            <a:r>
              <a:rPr lang="en-US" sz="1700" dirty="0" smtClean="0">
                <a:solidFill>
                  <a:srgbClr val="FF0000"/>
                </a:solidFill>
              </a:rPr>
              <a:t>all available resources </a:t>
            </a:r>
            <a:r>
              <a:rPr lang="en-US" sz="1700" dirty="0" smtClean="0"/>
              <a:t>to detect changes or expected changes not occurring – to achieve </a:t>
            </a:r>
            <a:r>
              <a:rPr lang="en-US" sz="1700" dirty="0" smtClean="0">
                <a:solidFill>
                  <a:srgbClr val="FF0000"/>
                </a:solidFill>
              </a:rPr>
              <a:t>situational awareness</a:t>
            </a:r>
            <a:endParaRPr lang="en-US" sz="1700" dirty="0">
              <a:solidFill>
                <a:srgbClr val="FF0000"/>
              </a:solidFill>
            </a:endParaRPr>
          </a:p>
        </p:txBody>
      </p:sp>
    </p:spTree>
    <p:extLst>
      <p:ext uri="{BB962C8B-B14F-4D97-AF65-F5344CB8AC3E}">
        <p14:creationId xmlns:p14="http://schemas.microsoft.com/office/powerpoint/2010/main" val="28486826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Stress Management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9421069"/>
              </p:ext>
            </p:extLst>
          </p:nvPr>
        </p:nvGraphicFramePr>
        <p:xfrm>
          <a:off x="304800" y="1447800"/>
          <a:ext cx="6629400" cy="2108200"/>
        </p:xfrm>
        <a:graphic>
          <a:graphicData uri="http://schemas.openxmlformats.org/drawingml/2006/table">
            <a:tbl>
              <a:tblPr firstRow="1" bandRow="1">
                <a:tableStyleId>{5C22544A-7EE6-4342-B048-85BDC9FD1C3A}</a:tableStyleId>
              </a:tblPr>
              <a:tblGrid>
                <a:gridCol w="2173574"/>
                <a:gridCol w="4455826"/>
              </a:tblGrid>
              <a:tr h="370840">
                <a:tc>
                  <a:txBody>
                    <a:bodyPr/>
                    <a:lstStyle/>
                    <a:p>
                      <a:r>
                        <a:rPr lang="en-US" dirty="0" smtClean="0"/>
                        <a:t>Stressor</a:t>
                      </a:r>
                      <a:endParaRPr lang="en-US" dirty="0"/>
                    </a:p>
                  </a:txBody>
                  <a:tcPr/>
                </a:tc>
                <a:tc>
                  <a:txBody>
                    <a:bodyPr/>
                    <a:lstStyle/>
                    <a:p>
                      <a:r>
                        <a:rPr lang="en-US" dirty="0" smtClean="0"/>
                        <a:t>Description</a:t>
                      </a:r>
                      <a:endParaRPr lang="en-US" dirty="0"/>
                    </a:p>
                  </a:txBody>
                  <a:tcPr/>
                </a:tc>
              </a:tr>
              <a:tr h="370840">
                <a:tc>
                  <a:txBody>
                    <a:bodyPr/>
                    <a:lstStyle/>
                    <a:p>
                      <a:r>
                        <a:rPr lang="en-US" sz="1200" dirty="0" smtClean="0"/>
                        <a:t>Environmental</a:t>
                      </a:r>
                      <a:endParaRPr lang="en-US" sz="1200" dirty="0"/>
                    </a:p>
                  </a:txBody>
                  <a:tcPr/>
                </a:tc>
                <a:tc>
                  <a:txBody>
                    <a:bodyPr/>
                    <a:lstStyle/>
                    <a:p>
                      <a:r>
                        <a:rPr lang="en-US" sz="1200" dirty="0" smtClean="0"/>
                        <a:t>Conditions associated with the environment, such as temperature and humidity extremes, noise, vibration, and lack of oxygen.</a:t>
                      </a:r>
                      <a:endParaRPr lang="en-US" sz="1200" dirty="0"/>
                    </a:p>
                  </a:txBody>
                  <a:tcPr/>
                </a:tc>
              </a:tr>
              <a:tr h="370840">
                <a:tc>
                  <a:txBody>
                    <a:bodyPr/>
                    <a:lstStyle/>
                    <a:p>
                      <a:r>
                        <a:rPr lang="en-US" sz="1200" dirty="0" smtClean="0"/>
                        <a:t>Psychological</a:t>
                      </a:r>
                      <a:endParaRPr lang="en-US" sz="1200" dirty="0"/>
                    </a:p>
                  </a:txBody>
                  <a:tcPr/>
                </a:tc>
                <a:tc>
                  <a:txBody>
                    <a:bodyPr/>
                    <a:lstStyle/>
                    <a:p>
                      <a:r>
                        <a:rPr lang="en-US" sz="1200" dirty="0" smtClean="0"/>
                        <a:t>Physical conditions, such as fatigue, lack of physical fitness, sleep loss, missed meals (leading to low blood sugar levels), and illness.</a:t>
                      </a:r>
                      <a:endParaRPr lang="en-US" sz="1200" dirty="0"/>
                    </a:p>
                  </a:txBody>
                  <a:tcPr/>
                </a:tc>
              </a:tr>
              <a:tr h="370840">
                <a:tc>
                  <a:txBody>
                    <a:bodyPr/>
                    <a:lstStyle/>
                    <a:p>
                      <a:r>
                        <a:rPr lang="en-US" sz="1200" dirty="0" smtClean="0"/>
                        <a:t>Physiological</a:t>
                      </a:r>
                      <a:endParaRPr lang="en-US" sz="1200" dirty="0"/>
                    </a:p>
                  </a:txBody>
                  <a:tcPr/>
                </a:tc>
                <a:tc>
                  <a:txBody>
                    <a:bodyPr/>
                    <a:lstStyle/>
                    <a:p>
                      <a:r>
                        <a:rPr lang="en-US" sz="1200" dirty="0" smtClean="0"/>
                        <a:t>Social or emotional factors, such as a death in the family, a divorce, a sick child, or a demotion at work. This type of stress may also be related to mental workload, such as analyzing a problem, navigating an aircraft, or making decisions</a:t>
                      </a:r>
                      <a:endParaRPr lang="en-US" sz="1200" dirty="0"/>
                    </a:p>
                  </a:txBody>
                  <a:tcPr/>
                </a:tc>
              </a:tr>
            </a:tbl>
          </a:graphicData>
        </a:graphic>
      </p:graphicFrame>
      <p:sp>
        <p:nvSpPr>
          <p:cNvPr id="4" name="Slide Number Placeholder 3"/>
          <p:cNvSpPr>
            <a:spLocks noGrp="1"/>
          </p:cNvSpPr>
          <p:nvPr>
            <p:ph type="sldNum" sz="quarter" idx="12"/>
          </p:nvPr>
        </p:nvSpPr>
        <p:spPr/>
        <p:txBody>
          <a:bodyPr/>
          <a:lstStyle/>
          <a:p>
            <a:fld id="{9B33D193-5598-4DFD-93AF-A61051A35C48}" type="slidenum">
              <a:rPr lang="en-US" smtClean="0"/>
              <a:t>50</a:t>
            </a:fld>
            <a:endParaRPr lang="en-US"/>
          </a:p>
        </p:txBody>
      </p:sp>
      <p:sp>
        <p:nvSpPr>
          <p:cNvPr id="9" name="Content Placeholder 2"/>
          <p:cNvSpPr txBox="1">
            <a:spLocks/>
          </p:cNvSpPr>
          <p:nvPr/>
        </p:nvSpPr>
        <p:spPr>
          <a:xfrm>
            <a:off x="304800" y="3733800"/>
            <a:ext cx="8382000" cy="23923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dirty="0" smtClean="0"/>
              <a:t>Managing stress in the cockpit involves the ability to anticipate, recognize and cope with stress by using one of two strategies: Defense or Coping</a:t>
            </a:r>
          </a:p>
          <a:p>
            <a:pPr lvl="1" algn="just"/>
            <a:r>
              <a:rPr lang="en-US" dirty="0" smtClean="0"/>
              <a:t>Defense </a:t>
            </a:r>
            <a:r>
              <a:rPr lang="en-US" dirty="0"/>
              <a:t>strategies involve the alleviation of the symptoms (taking </a:t>
            </a:r>
            <a:r>
              <a:rPr lang="en-US" dirty="0" smtClean="0"/>
              <a:t>medication, alcohol</a:t>
            </a:r>
            <a:r>
              <a:rPr lang="en-US" dirty="0"/>
              <a:t>, etc.) or reduction of the anxiety (i.e. denying to yourself that there is a problem</a:t>
            </a:r>
            <a:r>
              <a:rPr lang="en-US" dirty="0" smtClean="0"/>
              <a:t>, or </a:t>
            </a:r>
            <a:r>
              <a:rPr lang="en-US" dirty="0"/>
              <a:t>blaming someone else</a:t>
            </a:r>
            <a:r>
              <a:rPr lang="en-US" dirty="0" smtClean="0"/>
              <a:t>)</a:t>
            </a:r>
            <a:endParaRPr lang="en-US" dirty="0"/>
          </a:p>
          <a:p>
            <a:pPr lvl="1" algn="just"/>
            <a:r>
              <a:rPr lang="en-US" dirty="0"/>
              <a:t>Coping strategies involve dealing with the source of the stress rather than </a:t>
            </a:r>
            <a:r>
              <a:rPr lang="en-US" dirty="0" smtClean="0"/>
              <a:t>merely the </a:t>
            </a:r>
            <a:r>
              <a:rPr lang="en-US" dirty="0"/>
              <a:t>symptoms (i.e. delegating workload, </a:t>
            </a:r>
            <a:r>
              <a:rPr lang="en-US" dirty="0" smtClean="0"/>
              <a:t>prioritizing </a:t>
            </a:r>
            <a:r>
              <a:rPr lang="en-US" dirty="0"/>
              <a:t>tasks, sorting out the problem</a:t>
            </a:r>
            <a:r>
              <a:rPr lang="en-US" dirty="0" smtClean="0"/>
              <a:t>).  When </a:t>
            </a:r>
            <a:r>
              <a:rPr lang="en-US" dirty="0"/>
              <a:t>‘coping’, the individual either adjusts to the perceived demands of the situation</a:t>
            </a:r>
            <a:r>
              <a:rPr lang="en-US" dirty="0" smtClean="0"/>
              <a:t>, or </a:t>
            </a:r>
            <a:r>
              <a:rPr lang="en-US" dirty="0"/>
              <a:t>changes the situation itself</a:t>
            </a:r>
          </a:p>
        </p:txBody>
      </p:sp>
    </p:spTree>
    <p:extLst>
      <p:ext uri="{BB962C8B-B14F-4D97-AF65-F5344CB8AC3E}">
        <p14:creationId xmlns:p14="http://schemas.microsoft.com/office/powerpoint/2010/main" val="3075200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Situational Awareness</a:t>
            </a:r>
            <a:br>
              <a:rPr lang="en-US" dirty="0" smtClean="0"/>
            </a:br>
            <a:r>
              <a:rPr lang="en-US" dirty="0" smtClean="0">
                <a:solidFill>
                  <a:srgbClr val="FF0000"/>
                </a:solidFill>
              </a:rPr>
              <a:t>PTS Requirements</a:t>
            </a:r>
            <a:endParaRPr lang="en-US"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algn="just"/>
            <a:r>
              <a:rPr lang="en-US" dirty="0" smtClean="0"/>
              <a:t>Explain the concept of situational awareness and associated factors</a:t>
            </a:r>
          </a:p>
          <a:p>
            <a:pPr algn="just"/>
            <a:r>
              <a:rPr lang="en-US" dirty="0" smtClean="0"/>
              <a:t>Explain the dangers associated with becoming fixated on a particular problem to the exclusion of other aspects of the flight</a:t>
            </a:r>
          </a:p>
          <a:p>
            <a:pPr algn="just"/>
            <a:r>
              <a:rPr lang="en-US" dirty="0" smtClean="0"/>
              <a:t>State the current situation at anytime during the flight in such a way that displays an accurate assessment of the current and future status of the flight, including weather, terrain, traffic, ATC situation, fuel status, and aircraft status</a:t>
            </a:r>
          </a:p>
          <a:p>
            <a:pPr algn="just"/>
            <a:r>
              <a:rPr lang="en-US" dirty="0" smtClean="0"/>
              <a:t>Uses the navigation displays, traffic displays, terrain displays, weather displays and other features of the aircraft to maintain a complete and accurate awareness of the current situation and any reasonably anticipated changes that may occur</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51</a:t>
            </a:fld>
            <a:endParaRPr lang="en-US"/>
          </a:p>
        </p:txBody>
      </p:sp>
    </p:spTree>
    <p:extLst>
      <p:ext uri="{BB962C8B-B14F-4D97-AF65-F5344CB8AC3E}">
        <p14:creationId xmlns:p14="http://schemas.microsoft.com/office/powerpoint/2010/main" val="105037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nature.com/ki/journal/v62/n5/images/4493262f1b.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572000"/>
            <a:ext cx="2971800" cy="21834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Situational Awareness</a:t>
            </a:r>
          </a:p>
        </p:txBody>
      </p:sp>
      <p:sp>
        <p:nvSpPr>
          <p:cNvPr id="3" name="Content Placeholder 2"/>
          <p:cNvSpPr>
            <a:spLocks noGrp="1"/>
          </p:cNvSpPr>
          <p:nvPr>
            <p:ph idx="1"/>
          </p:nvPr>
        </p:nvSpPr>
        <p:spPr/>
        <p:txBody>
          <a:bodyPr>
            <a:noAutofit/>
          </a:bodyPr>
          <a:lstStyle/>
          <a:p>
            <a:pPr algn="just"/>
            <a:r>
              <a:rPr lang="en-US" sz="1800" dirty="0"/>
              <a:t>Situational awareness is an attention based phenomenon that reflects the </a:t>
            </a:r>
            <a:r>
              <a:rPr lang="en-US" sz="1800" dirty="0" err="1"/>
              <a:t>flightcrew's</a:t>
            </a:r>
            <a:r>
              <a:rPr lang="en-US" sz="1800" dirty="0"/>
              <a:t> knowledge of where the aircraft is in regard to location, air traffic control, weather, regulations, aircraft status, and other </a:t>
            </a:r>
            <a:r>
              <a:rPr lang="en-US" sz="1800" dirty="0" smtClean="0"/>
              <a:t>factors</a:t>
            </a:r>
          </a:p>
          <a:p>
            <a:pPr lvl="1" algn="just"/>
            <a:r>
              <a:rPr lang="en-US" sz="1800" dirty="0"/>
              <a:t>Situational awareness is the accurate perception and understanding of all the factors and conditions within the five fundamental risk elements (flight, pilot, aircraft, environment, and type of operation </a:t>
            </a:r>
            <a:r>
              <a:rPr lang="en-US" sz="1800" dirty="0" smtClean="0"/>
              <a:t>in </a:t>
            </a:r>
            <a:r>
              <a:rPr lang="en-US" sz="1800" dirty="0"/>
              <a:t>any given aviation situation) that affect safety before, during, and after the </a:t>
            </a:r>
            <a:r>
              <a:rPr lang="en-US" sz="1800" dirty="0" smtClean="0"/>
              <a:t>flight</a:t>
            </a:r>
          </a:p>
          <a:p>
            <a:pPr lvl="1" algn="just"/>
            <a:r>
              <a:rPr lang="en-US" sz="1800" dirty="0" smtClean="0"/>
              <a:t>Forming a mental picture of your circumstances – e.g., why is ATC vectoring you</a:t>
            </a:r>
          </a:p>
          <a:p>
            <a:pPr algn="just"/>
            <a:r>
              <a:rPr lang="en-US" sz="1800" dirty="0" smtClean="0"/>
              <a:t>A </a:t>
            </a:r>
            <a:r>
              <a:rPr lang="en-US" sz="1800" dirty="0"/>
              <a:t>lack of situational awareness can affect a pilot's ability to perform effectively regarding aircraft handling, aircraft systems, aircraft mode awareness, environmental hazards, standard operating procedures, and attention to required </a:t>
            </a:r>
            <a:r>
              <a:rPr lang="en-US" sz="1800" dirty="0" smtClean="0"/>
              <a:t>tasks</a:t>
            </a:r>
          </a:p>
        </p:txBody>
      </p:sp>
      <p:sp>
        <p:nvSpPr>
          <p:cNvPr id="4" name="Slide Number Placeholder 3"/>
          <p:cNvSpPr>
            <a:spLocks noGrp="1"/>
          </p:cNvSpPr>
          <p:nvPr>
            <p:ph type="sldNum" sz="quarter" idx="12"/>
          </p:nvPr>
        </p:nvSpPr>
        <p:spPr/>
        <p:txBody>
          <a:bodyPr/>
          <a:lstStyle/>
          <a:p>
            <a:fld id="{9B33D193-5598-4DFD-93AF-A61051A35C48}" type="slidenum">
              <a:rPr lang="en-US" smtClean="0"/>
              <a:t>52</a:t>
            </a:fld>
            <a:endParaRPr lang="en-US" dirty="0"/>
          </a:p>
        </p:txBody>
      </p:sp>
      <p:sp>
        <p:nvSpPr>
          <p:cNvPr id="5" name="Rectangle 4"/>
          <p:cNvSpPr/>
          <p:nvPr/>
        </p:nvSpPr>
        <p:spPr>
          <a:xfrm>
            <a:off x="3352800" y="5867400"/>
            <a:ext cx="4572000" cy="261610"/>
          </a:xfrm>
          <a:prstGeom prst="rect">
            <a:avLst/>
          </a:prstGeom>
        </p:spPr>
        <p:txBody>
          <a:bodyPr>
            <a:spAutoFit/>
          </a:bodyPr>
          <a:lstStyle/>
          <a:p>
            <a:r>
              <a:rPr lang="en-US" sz="1100" dirty="0" smtClean="0"/>
              <a:t>Cartoon © </a:t>
            </a:r>
            <a:r>
              <a:rPr lang="en-US" sz="1100" dirty="0"/>
              <a:t>G. Renee </a:t>
            </a:r>
            <a:r>
              <a:rPr lang="en-US" sz="1100" dirty="0" err="1"/>
              <a:t>Guzlas</a:t>
            </a:r>
            <a:r>
              <a:rPr lang="en-US" sz="1100" dirty="0"/>
              <a:t>, </a:t>
            </a:r>
            <a:r>
              <a:rPr lang="en-US" sz="1100" dirty="0" smtClean="0"/>
              <a:t>artist</a:t>
            </a:r>
            <a:endParaRPr lang="en-US" sz="1100" dirty="0"/>
          </a:p>
        </p:txBody>
      </p:sp>
    </p:spTree>
    <p:extLst>
      <p:ext uri="{BB962C8B-B14F-4D97-AF65-F5344CB8AC3E}">
        <p14:creationId xmlns:p14="http://schemas.microsoft.com/office/powerpoint/2010/main" val="4282185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Situational Awareness</a:t>
            </a:r>
          </a:p>
        </p:txBody>
      </p:sp>
      <p:sp>
        <p:nvSpPr>
          <p:cNvPr id="3" name="Content Placeholder 2"/>
          <p:cNvSpPr>
            <a:spLocks noGrp="1"/>
          </p:cNvSpPr>
          <p:nvPr>
            <p:ph idx="1"/>
          </p:nvPr>
        </p:nvSpPr>
        <p:spPr/>
        <p:txBody>
          <a:bodyPr>
            <a:noAutofit/>
          </a:bodyPr>
          <a:lstStyle/>
          <a:p>
            <a:pPr algn="just"/>
            <a:r>
              <a:rPr lang="en-US" sz="1800" dirty="0" smtClean="0"/>
              <a:t>When </a:t>
            </a:r>
            <a:r>
              <a:rPr lang="en-US" sz="1800" dirty="0"/>
              <a:t>loss of situational awareness occurs, there can be critical consequences, such as missing information from one source when concentrating on another source, altitude or course deviations, dominance of visual cues to the extent that pilots may not hear certain aural warnings, misinterpreting ATC instructions, or experiencing task </a:t>
            </a:r>
            <a:r>
              <a:rPr lang="en-US" sz="1800" dirty="0" smtClean="0"/>
              <a:t>overload</a:t>
            </a:r>
          </a:p>
          <a:p>
            <a:pPr algn="just"/>
            <a:r>
              <a:rPr lang="en-US" sz="1800" dirty="0"/>
              <a:t>An individual can lose situational awareness due to </a:t>
            </a:r>
            <a:r>
              <a:rPr lang="en-US" sz="1800" dirty="0" smtClean="0"/>
              <a:t>attention </a:t>
            </a:r>
            <a:r>
              <a:rPr lang="en-US" sz="1800" dirty="0"/>
              <a:t>tunneling and attention to non-essential </a:t>
            </a:r>
            <a:r>
              <a:rPr lang="en-US" sz="1800" dirty="0" smtClean="0"/>
              <a:t>activities</a:t>
            </a:r>
          </a:p>
          <a:p>
            <a:pPr lvl="1" algn="just"/>
            <a:r>
              <a:rPr lang="en-US" sz="1800" dirty="0" smtClean="0"/>
              <a:t>Attention </a:t>
            </a:r>
            <a:r>
              <a:rPr lang="en-US" sz="1800" dirty="0"/>
              <a:t>tunneling </a:t>
            </a:r>
            <a:r>
              <a:rPr lang="en-US" sz="1800" dirty="0" smtClean="0"/>
              <a:t>occurs when a pilot is absorbed </a:t>
            </a:r>
            <a:r>
              <a:rPr lang="en-US" sz="1800" dirty="0"/>
              <a:t>in a task to the exclusion of other visual and aural inputs, and is also a factor in the breakdown of task </a:t>
            </a:r>
            <a:r>
              <a:rPr lang="en-US" sz="1800" dirty="0" smtClean="0"/>
              <a:t>management</a:t>
            </a:r>
          </a:p>
          <a:p>
            <a:pPr lvl="1" algn="just"/>
            <a:r>
              <a:rPr lang="en-US" sz="1800" dirty="0"/>
              <a:t>Fatigue, stress, and work overload can cause a pilot to </a:t>
            </a:r>
            <a:r>
              <a:rPr lang="en-US" sz="1800" dirty="0" smtClean="0"/>
              <a:t>fixate</a:t>
            </a:r>
          </a:p>
          <a:p>
            <a:pPr lvl="1" algn="just"/>
            <a:r>
              <a:rPr lang="en-US" sz="1800" dirty="0" smtClean="0"/>
              <a:t>Distraction danger – landing gear bulb leads to airliner crash</a:t>
            </a:r>
            <a:endParaRPr lang="en-US" sz="1800" dirty="0"/>
          </a:p>
        </p:txBody>
      </p:sp>
      <p:sp>
        <p:nvSpPr>
          <p:cNvPr id="4" name="Slide Number Placeholder 3"/>
          <p:cNvSpPr>
            <a:spLocks noGrp="1"/>
          </p:cNvSpPr>
          <p:nvPr>
            <p:ph type="sldNum" sz="quarter" idx="12"/>
          </p:nvPr>
        </p:nvSpPr>
        <p:spPr/>
        <p:txBody>
          <a:bodyPr/>
          <a:lstStyle/>
          <a:p>
            <a:fld id="{9B33D193-5598-4DFD-93AF-A61051A35C48}" type="slidenum">
              <a:rPr lang="en-US" smtClean="0"/>
              <a:t>53</a:t>
            </a:fld>
            <a:endParaRPr lang="en-US"/>
          </a:p>
        </p:txBody>
      </p:sp>
    </p:spTree>
    <p:extLst>
      <p:ext uri="{BB962C8B-B14F-4D97-AF65-F5344CB8AC3E}">
        <p14:creationId xmlns:p14="http://schemas.microsoft.com/office/powerpoint/2010/main" val="2077903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Controlled Flight Into Terrain (CFIT) Awareness - PTS</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smtClean="0"/>
              <a:t>Use current charts and procedures during the planning of the flight to ensure the intended flight path avoids terrain and obstacles</a:t>
            </a:r>
          </a:p>
          <a:p>
            <a:pPr algn="just"/>
            <a:r>
              <a:rPr lang="en-US" dirty="0" smtClean="0"/>
              <a:t>Be aware of potential terrain and obstacle hazards along the intended route</a:t>
            </a:r>
          </a:p>
          <a:p>
            <a:pPr algn="just"/>
            <a:r>
              <a:rPr lang="en-US" dirty="0" smtClean="0"/>
              <a:t>Explain the terrain display, </a:t>
            </a:r>
            <a:r>
              <a:rPr lang="en-US" dirty="0"/>
              <a:t>terrain awareness and warning system (TAWS</a:t>
            </a:r>
            <a:r>
              <a:rPr lang="en-US" dirty="0" smtClean="0"/>
              <a:t>), and/or </a:t>
            </a:r>
            <a:r>
              <a:rPr lang="en-US" dirty="0"/>
              <a:t>ground proximity warning system (GPWS</a:t>
            </a:r>
            <a:r>
              <a:rPr lang="en-US" dirty="0" smtClean="0"/>
              <a:t>), as installed in the aircraft.</a:t>
            </a:r>
          </a:p>
          <a:p>
            <a:pPr algn="just"/>
            <a:r>
              <a:rPr lang="en-US" dirty="0" smtClean="0"/>
              <a:t>Use the terrain display, TAWS, and/or GPWS of the navigation displays as appropriate to maintain awareness and to avoid terrain and obstacles</a:t>
            </a:r>
          </a:p>
          <a:p>
            <a:pPr algn="just"/>
            <a:r>
              <a:rPr lang="en-US" dirty="0" smtClean="0"/>
              <a:t>Plan departures and arrivals to avoid terrain and obstacles</a:t>
            </a:r>
          </a:p>
          <a:p>
            <a:pPr lvl="1" algn="just"/>
            <a:r>
              <a:rPr lang="en-US" dirty="0" smtClean="0"/>
              <a:t>Visual</a:t>
            </a:r>
          </a:p>
          <a:p>
            <a:pPr lvl="1" algn="just"/>
            <a:r>
              <a:rPr lang="en-US" dirty="0"/>
              <a:t>ODP - Obstacle departure procedures</a:t>
            </a:r>
            <a:endParaRPr lang="en-US" dirty="0" smtClean="0"/>
          </a:p>
          <a:p>
            <a:pPr algn="just"/>
            <a:r>
              <a:rPr lang="en-US" dirty="0" smtClean="0"/>
              <a:t>Alter flight as necessary to avoid terrain</a:t>
            </a:r>
          </a:p>
          <a:p>
            <a:pPr algn="just"/>
            <a:r>
              <a:rPr lang="en-US" dirty="0" smtClean="0"/>
              <a:t>Plan any course diversion, for whatever reason, in such a way to insure proper terrain and obstruction clearance to the new destination</a:t>
            </a:r>
          </a:p>
          <a:p>
            <a:pPr algn="just"/>
            <a:r>
              <a:rPr lang="en-US" dirty="0" smtClean="0"/>
              <a:t>Explain and understand aircraft performance limitations associated with CFIT accidents</a:t>
            </a:r>
          </a:p>
          <a:p>
            <a:pPr algn="just"/>
            <a:r>
              <a:rPr lang="en-US" dirty="0">
                <a:hlinkClick r:id="rId2"/>
              </a:rPr>
              <a:t>http://</a:t>
            </a:r>
            <a:r>
              <a:rPr lang="en-US" dirty="0" smtClean="0">
                <a:hlinkClick r:id="rId2"/>
              </a:rPr>
              <a:t>www.faa.gov/training_testing/training/media/cfit/volume1/titlepg.pdf</a:t>
            </a:r>
            <a:r>
              <a:rPr lang="en-US" dirty="0" smtClean="0"/>
              <a:t> </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54</a:t>
            </a:fld>
            <a:endParaRPr lang="en-US"/>
          </a:p>
        </p:txBody>
      </p:sp>
    </p:spTree>
    <p:extLst>
      <p:ext uri="{BB962C8B-B14F-4D97-AF65-F5344CB8AC3E}">
        <p14:creationId xmlns:p14="http://schemas.microsoft.com/office/powerpoint/2010/main" val="3453883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Single-Pilot Resource Management</a:t>
            </a:r>
            <a:br>
              <a:rPr lang="en-US" dirty="0"/>
            </a:br>
            <a:r>
              <a:rPr lang="en-US" dirty="0" smtClean="0"/>
              <a:t>CFIT</a:t>
            </a:r>
            <a:endParaRPr lang="en-US" dirty="0"/>
          </a:p>
        </p:txBody>
      </p:sp>
      <p:sp>
        <p:nvSpPr>
          <p:cNvPr id="3" name="Content Placeholder 2"/>
          <p:cNvSpPr>
            <a:spLocks noGrp="1"/>
          </p:cNvSpPr>
          <p:nvPr>
            <p:ph idx="1"/>
          </p:nvPr>
        </p:nvSpPr>
        <p:spPr>
          <a:xfrm>
            <a:off x="2362200" y="1600200"/>
            <a:ext cx="6324600" cy="4525963"/>
          </a:xfrm>
        </p:spPr>
        <p:txBody>
          <a:bodyPr>
            <a:normAutofit fontScale="92500"/>
          </a:bodyPr>
          <a:lstStyle/>
          <a:p>
            <a:r>
              <a:rPr lang="en-US" dirty="0" smtClean="0"/>
              <a:t>Controlled flight into Terrain </a:t>
            </a:r>
          </a:p>
          <a:p>
            <a:r>
              <a:rPr lang="en-US" dirty="0"/>
              <a:t>There is a lot to consider in this area </a:t>
            </a:r>
            <a:r>
              <a:rPr lang="en-US" dirty="0" smtClean="0"/>
              <a:t>– Please also look at the CFIT slides in the Special Emphasis presentation </a:t>
            </a:r>
            <a:r>
              <a:rPr lang="en-US" dirty="0"/>
              <a:t>that is available on the same web page as this </a:t>
            </a:r>
            <a:r>
              <a:rPr lang="en-US" dirty="0" smtClean="0"/>
              <a:t>PowerPoint  - http</a:t>
            </a:r>
            <a:r>
              <a:rPr lang="en-US" dirty="0"/>
              <a:t>://captx360.weebly.com/uploads/7/6/9/3/7693240/special_emphasis_areas.pptx</a:t>
            </a:r>
          </a:p>
        </p:txBody>
      </p:sp>
      <p:sp>
        <p:nvSpPr>
          <p:cNvPr id="4" name="Slide Number Placeholder 3"/>
          <p:cNvSpPr>
            <a:spLocks noGrp="1"/>
          </p:cNvSpPr>
          <p:nvPr>
            <p:ph type="sldNum" sz="quarter" idx="12"/>
          </p:nvPr>
        </p:nvSpPr>
        <p:spPr/>
        <p:txBody>
          <a:bodyPr/>
          <a:lstStyle/>
          <a:p>
            <a:fld id="{9B33D193-5598-4DFD-93AF-A61051A35C48}" type="slidenum">
              <a:rPr lang="en-US" smtClean="0"/>
              <a:t>55</a:t>
            </a:fld>
            <a:endParaRPr lang="en-US"/>
          </a:p>
        </p:txBody>
      </p:sp>
      <p:sp>
        <p:nvSpPr>
          <p:cNvPr id="5" name="TextBox 4"/>
          <p:cNvSpPr txBox="1"/>
          <p:nvPr/>
        </p:nvSpPr>
        <p:spPr>
          <a:xfrm>
            <a:off x="228600" y="1676400"/>
            <a:ext cx="1981200" cy="1923604"/>
          </a:xfrm>
          <a:prstGeom prst="rect">
            <a:avLst/>
          </a:prstGeom>
          <a:noFill/>
          <a:ln>
            <a:solidFill>
              <a:schemeClr val="accent1"/>
            </a:solidFill>
          </a:ln>
        </p:spPr>
        <p:txBody>
          <a:bodyPr wrap="square" rtlCol="0">
            <a:spAutoFit/>
          </a:bodyPr>
          <a:lstStyle/>
          <a:p>
            <a:r>
              <a:rPr lang="en-US" sz="1700" dirty="0" smtClean="0"/>
              <a:t>Use </a:t>
            </a:r>
            <a:r>
              <a:rPr lang="en-US" sz="1700" dirty="0" smtClean="0">
                <a:solidFill>
                  <a:srgbClr val="FF0000"/>
                </a:solidFill>
              </a:rPr>
              <a:t>all available resources </a:t>
            </a:r>
            <a:r>
              <a:rPr lang="en-US" sz="1700" dirty="0" smtClean="0"/>
              <a:t>to detect changes or expected changes not occurring – provides </a:t>
            </a:r>
            <a:r>
              <a:rPr lang="en-US" sz="1700" dirty="0" smtClean="0">
                <a:solidFill>
                  <a:srgbClr val="FF0000"/>
                </a:solidFill>
              </a:rPr>
              <a:t>situational awareness</a:t>
            </a:r>
            <a:endParaRPr lang="en-US" sz="1700" dirty="0">
              <a:solidFill>
                <a:srgbClr val="FF0000"/>
              </a:solidFill>
            </a:endParaRPr>
          </a:p>
        </p:txBody>
      </p:sp>
      <p:sp>
        <p:nvSpPr>
          <p:cNvPr id="6" name="TextBox 5"/>
          <p:cNvSpPr txBox="1"/>
          <p:nvPr/>
        </p:nvSpPr>
        <p:spPr>
          <a:xfrm>
            <a:off x="953009" y="3801035"/>
            <a:ext cx="1256791" cy="646331"/>
          </a:xfrm>
          <a:prstGeom prst="rect">
            <a:avLst/>
          </a:prstGeom>
          <a:noFill/>
          <a:ln>
            <a:solidFill>
              <a:schemeClr val="accent6">
                <a:lumMod val="60000"/>
                <a:lumOff val="40000"/>
              </a:schemeClr>
            </a:solidFill>
          </a:ln>
        </p:spPr>
        <p:txBody>
          <a:bodyPr wrap="square" rtlCol="0">
            <a:spAutoFit/>
          </a:bodyPr>
          <a:lstStyle/>
          <a:p>
            <a:r>
              <a:rPr lang="en-US" dirty="0" smtClean="0"/>
              <a:t>Act on the decision</a:t>
            </a:r>
            <a:endParaRPr lang="en-US" dirty="0"/>
          </a:p>
        </p:txBody>
      </p:sp>
      <p:sp>
        <p:nvSpPr>
          <p:cNvPr id="7" name="TextBox 6"/>
          <p:cNvSpPr txBox="1"/>
          <p:nvPr/>
        </p:nvSpPr>
        <p:spPr>
          <a:xfrm>
            <a:off x="268941" y="5410200"/>
            <a:ext cx="1524000" cy="369332"/>
          </a:xfrm>
          <a:prstGeom prst="rect">
            <a:avLst/>
          </a:prstGeom>
          <a:noFill/>
          <a:ln>
            <a:solidFill>
              <a:schemeClr val="tx2"/>
            </a:solidFill>
          </a:ln>
        </p:spPr>
        <p:txBody>
          <a:bodyPr wrap="square" rtlCol="0">
            <a:spAutoFit/>
          </a:bodyPr>
          <a:lstStyle/>
          <a:p>
            <a:r>
              <a:rPr lang="en-US" dirty="0" smtClean="0">
                <a:solidFill>
                  <a:srgbClr val="FF0000"/>
                </a:solidFill>
              </a:rPr>
              <a:t>CFIT</a:t>
            </a:r>
            <a:endParaRPr lang="en-US" dirty="0">
              <a:solidFill>
                <a:srgbClr val="FF0000"/>
              </a:solidFill>
            </a:endParaRPr>
          </a:p>
        </p:txBody>
      </p:sp>
      <p:cxnSp>
        <p:nvCxnSpPr>
          <p:cNvPr id="9" name="Straight Arrow Connector 8"/>
          <p:cNvCxnSpPr/>
          <p:nvPr/>
        </p:nvCxnSpPr>
        <p:spPr>
          <a:xfrm>
            <a:off x="609600" y="3600004"/>
            <a:ext cx="0" cy="18101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609600" y="4447366"/>
            <a:ext cx="971805" cy="962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5054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Controlled Flight Into Terrain </a:t>
            </a:r>
          </a:p>
        </p:txBody>
      </p:sp>
      <p:sp>
        <p:nvSpPr>
          <p:cNvPr id="3" name="Content Placeholder 2"/>
          <p:cNvSpPr>
            <a:spLocks noGrp="1"/>
          </p:cNvSpPr>
          <p:nvPr>
            <p:ph idx="1"/>
          </p:nvPr>
        </p:nvSpPr>
        <p:spPr>
          <a:xfrm>
            <a:off x="457200" y="1600200"/>
            <a:ext cx="4495800" cy="4525963"/>
          </a:xfrm>
        </p:spPr>
        <p:txBody>
          <a:bodyPr>
            <a:normAutofit fontScale="55000" lnSpcReduction="20000"/>
          </a:bodyPr>
          <a:lstStyle/>
          <a:p>
            <a:r>
              <a:rPr lang="en-US" dirty="0"/>
              <a:t>TAWS - terrain awareness and warning </a:t>
            </a:r>
            <a:r>
              <a:rPr lang="en-US" dirty="0" smtClean="0"/>
              <a:t>system.  TAWS </a:t>
            </a:r>
            <a:r>
              <a:rPr lang="en-US" dirty="0"/>
              <a:t>equipment must provide the following functions:</a:t>
            </a:r>
          </a:p>
          <a:p>
            <a:pPr lvl="1"/>
            <a:r>
              <a:rPr lang="en-US" dirty="0" smtClean="0"/>
              <a:t>Forward </a:t>
            </a:r>
            <a:r>
              <a:rPr lang="en-US" dirty="0"/>
              <a:t>Looking Terrain </a:t>
            </a:r>
            <a:r>
              <a:rPr lang="en-US" dirty="0" smtClean="0"/>
              <a:t>Avoidance - </a:t>
            </a:r>
            <a:r>
              <a:rPr lang="en-US" dirty="0"/>
              <a:t>looks ahead of the aircraft along and below its lateral and vertical flight path and provides suitable alerts if a potential CFIT threat </a:t>
            </a:r>
            <a:r>
              <a:rPr lang="en-US" dirty="0" smtClean="0"/>
              <a:t>exists</a:t>
            </a:r>
            <a:endParaRPr lang="en-US" dirty="0"/>
          </a:p>
          <a:p>
            <a:pPr lvl="1"/>
            <a:r>
              <a:rPr lang="en-US" dirty="0" smtClean="0"/>
              <a:t>Premature </a:t>
            </a:r>
            <a:r>
              <a:rPr lang="en-US" dirty="0"/>
              <a:t>Descent Alert (PDA) </a:t>
            </a:r>
            <a:r>
              <a:rPr lang="en-US" dirty="0" smtClean="0"/>
              <a:t>function - uses </a:t>
            </a:r>
            <a:r>
              <a:rPr lang="en-US" dirty="0"/>
              <a:t>the aircraft’s current position and flight path information </a:t>
            </a:r>
            <a:r>
              <a:rPr lang="en-US" dirty="0" smtClean="0"/>
              <a:t>to </a:t>
            </a:r>
            <a:r>
              <a:rPr lang="en-US" dirty="0"/>
              <a:t>determine if the aircraft is hazardously below the </a:t>
            </a:r>
            <a:r>
              <a:rPr lang="en-US" dirty="0" smtClean="0"/>
              <a:t>normal approach </a:t>
            </a:r>
            <a:r>
              <a:rPr lang="en-US" dirty="0"/>
              <a:t>path for the nearest </a:t>
            </a:r>
            <a:r>
              <a:rPr lang="en-US" dirty="0" smtClean="0"/>
              <a:t>runway</a:t>
            </a:r>
            <a:endParaRPr lang="en-US" dirty="0"/>
          </a:p>
          <a:p>
            <a:pPr lvl="1"/>
            <a:r>
              <a:rPr lang="en-US" dirty="0" smtClean="0"/>
              <a:t>Visual </a:t>
            </a:r>
            <a:r>
              <a:rPr lang="en-US" dirty="0"/>
              <a:t>and aural discrete signal for both caution and warning </a:t>
            </a:r>
            <a:r>
              <a:rPr lang="en-US" dirty="0" smtClean="0"/>
              <a:t>alerts</a:t>
            </a:r>
          </a:p>
          <a:p>
            <a:r>
              <a:rPr lang="en-US" dirty="0" smtClean="0"/>
              <a:t>Ground </a:t>
            </a:r>
            <a:r>
              <a:rPr lang="en-US" dirty="0"/>
              <a:t>proximity warning system (GPWS) - system </a:t>
            </a:r>
            <a:r>
              <a:rPr lang="en-US" dirty="0" smtClean="0"/>
              <a:t>that alerts </a:t>
            </a:r>
            <a:r>
              <a:rPr lang="en-US" dirty="0"/>
              <a:t>pilots if their aircraft is in immediate danger of flying into the ground or an </a:t>
            </a:r>
            <a:r>
              <a:rPr lang="en-US" dirty="0" smtClean="0"/>
              <a:t>obstacle (earlier generation system to TAWS)</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56</a:t>
            </a:fld>
            <a:endParaRPr lang="en-US"/>
          </a:p>
        </p:txBody>
      </p:sp>
      <p:pic>
        <p:nvPicPr>
          <p:cNvPr id="3074" name="Picture 2" descr="http://www8.garmin.com/HiRes/aviation/gps500/gps500-taw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600200"/>
            <a:ext cx="3595253" cy="2629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7186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CFIT</a:t>
            </a:r>
            <a:br>
              <a:rPr lang="en-US" dirty="0"/>
            </a:br>
            <a:r>
              <a:rPr lang="en-US" dirty="0"/>
              <a:t>Obstacle </a:t>
            </a:r>
            <a:r>
              <a:rPr lang="en-US" dirty="0" smtClean="0"/>
              <a:t>Departure Procedures</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a:t>FAA creates an ODP if obstacles require that a climb of more than 200 feet per nm be maintained for </a:t>
            </a:r>
            <a:r>
              <a:rPr lang="en-US" dirty="0" smtClean="0"/>
              <a:t>terrain separation</a:t>
            </a:r>
          </a:p>
          <a:p>
            <a:pPr algn="just"/>
            <a:r>
              <a:rPr lang="en-US" dirty="0" smtClean="0"/>
              <a:t>ODP </a:t>
            </a:r>
            <a:r>
              <a:rPr lang="en-US" dirty="0"/>
              <a:t>often will require that the aircraft be able to maintain a specified climb gradient steeper than the standard 200 feet </a:t>
            </a:r>
            <a:r>
              <a:rPr lang="en-US" dirty="0" smtClean="0"/>
              <a:t>nm</a:t>
            </a:r>
            <a:endParaRPr lang="en-US" dirty="0"/>
          </a:p>
          <a:p>
            <a:pPr algn="just"/>
            <a:r>
              <a:rPr lang="en-US" dirty="0" smtClean="0"/>
              <a:t>Aeronautical </a:t>
            </a:r>
            <a:r>
              <a:rPr lang="en-US" dirty="0"/>
              <a:t>Information </a:t>
            </a:r>
            <a:r>
              <a:rPr lang="en-US" dirty="0" smtClean="0"/>
              <a:t>Manual - </a:t>
            </a:r>
            <a:r>
              <a:rPr lang="en-US" dirty="0"/>
              <a:t>Pilots are directed to consider the terrain in the vicinity of the airport, and if an ODP is available, determine if it should be flown or if visual obstacle avoidance is </a:t>
            </a:r>
            <a:r>
              <a:rPr lang="en-US" dirty="0" smtClean="0"/>
              <a:t>possible</a:t>
            </a:r>
          </a:p>
          <a:p>
            <a:pPr lvl="1" algn="just"/>
            <a:r>
              <a:rPr lang="en-US" dirty="0" smtClean="0"/>
              <a:t>Pilots </a:t>
            </a:r>
            <a:r>
              <a:rPr lang="en-US" dirty="0"/>
              <a:t>of multiengine aircraft </a:t>
            </a:r>
            <a:r>
              <a:rPr lang="en-US" dirty="0" smtClean="0"/>
              <a:t>must consider </a:t>
            </a:r>
            <a:r>
              <a:rPr lang="en-US" dirty="0"/>
              <a:t>the effect of degraded climb performance and actions to take in the event of an engine </a:t>
            </a:r>
            <a:r>
              <a:rPr lang="en-US" dirty="0" smtClean="0"/>
              <a:t>loss</a:t>
            </a:r>
            <a:endParaRPr lang="en-US" dirty="0"/>
          </a:p>
          <a:p>
            <a:pPr algn="just"/>
            <a:r>
              <a:rPr lang="en-US" dirty="0" smtClean="0"/>
              <a:t>ODPs </a:t>
            </a:r>
            <a:r>
              <a:rPr lang="en-US" dirty="0"/>
              <a:t>may be flown without ATC clearance, unless an alternate departure procedure or radar vectors specifically have been </a:t>
            </a:r>
            <a:r>
              <a:rPr lang="en-US" dirty="0" smtClean="0"/>
              <a:t>assigned</a:t>
            </a:r>
          </a:p>
          <a:p>
            <a:pPr lvl="1" algn="just"/>
            <a:r>
              <a:rPr lang="en-US" dirty="0" smtClean="0"/>
              <a:t>Obstacle </a:t>
            </a:r>
            <a:r>
              <a:rPr lang="en-US" dirty="0"/>
              <a:t>clearance is not provided by ATC until the controller begins to provide navigational guidance in the form of radar </a:t>
            </a:r>
            <a:r>
              <a:rPr lang="en-US" dirty="0" smtClean="0"/>
              <a:t>vectors</a:t>
            </a:r>
          </a:p>
          <a:p>
            <a:pPr algn="just"/>
            <a:r>
              <a:rPr lang="en-US" dirty="0" smtClean="0"/>
              <a:t>ODPs </a:t>
            </a:r>
            <a:r>
              <a:rPr lang="en-US" dirty="0"/>
              <a:t>are usually depicted in text, not graphic, format and are located in the front of the NACO chart book and on the bottom of the airport information page in </a:t>
            </a:r>
            <a:r>
              <a:rPr lang="en-US" dirty="0" err="1" smtClean="0"/>
              <a:t>Jeppesen</a:t>
            </a:r>
            <a:r>
              <a:rPr lang="en-US" dirty="0" smtClean="0"/>
              <a:t> plates</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57</a:t>
            </a:fld>
            <a:endParaRPr lang="en-US"/>
          </a:p>
        </p:txBody>
      </p:sp>
    </p:spTree>
    <p:extLst>
      <p:ext uri="{BB962C8B-B14F-4D97-AF65-F5344CB8AC3E}">
        <p14:creationId xmlns:p14="http://schemas.microsoft.com/office/powerpoint/2010/main" val="9851242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CFIT</a:t>
            </a:r>
            <a:br>
              <a:rPr lang="en-US" dirty="0" smtClean="0"/>
            </a:br>
            <a:r>
              <a:rPr lang="en-US" dirty="0" smtClean="0"/>
              <a:t>Danger Weather</a:t>
            </a:r>
            <a:endParaRPr lang="en-US" dirty="0"/>
          </a:p>
        </p:txBody>
      </p:sp>
      <p:sp>
        <p:nvSpPr>
          <p:cNvPr id="3" name="Content Placeholder 2"/>
          <p:cNvSpPr>
            <a:spLocks noGrp="1"/>
          </p:cNvSpPr>
          <p:nvPr>
            <p:ph idx="1"/>
          </p:nvPr>
        </p:nvSpPr>
        <p:spPr/>
        <p:txBody>
          <a:bodyPr>
            <a:normAutofit fontScale="77500" lnSpcReduction="20000"/>
          </a:bodyPr>
          <a:lstStyle/>
          <a:p>
            <a:r>
              <a:rPr lang="en-US" dirty="0"/>
              <a:t>CFIT is often associated with low </a:t>
            </a:r>
            <a:r>
              <a:rPr lang="en-US" dirty="0" smtClean="0"/>
              <a:t>visibility, low cloud deck or night </a:t>
            </a:r>
            <a:r>
              <a:rPr lang="en-US" dirty="0"/>
              <a:t>flights in mountainous </a:t>
            </a:r>
            <a:r>
              <a:rPr lang="en-US" dirty="0" smtClean="0"/>
              <a:t>terrain – Don’t forget about downdrafts near mountains</a:t>
            </a:r>
          </a:p>
          <a:p>
            <a:pPr lvl="1"/>
            <a:r>
              <a:rPr lang="en-US" dirty="0" smtClean="0"/>
              <a:t>Create a CFIT hazard because </a:t>
            </a:r>
            <a:r>
              <a:rPr lang="en-US" dirty="0"/>
              <a:t>pilots often rely on their eyes to </a:t>
            </a:r>
            <a:r>
              <a:rPr lang="en-US" dirty="0" smtClean="0"/>
              <a:t>identify danger</a:t>
            </a:r>
          </a:p>
          <a:p>
            <a:pPr lvl="1"/>
            <a:r>
              <a:rPr lang="en-US" dirty="0" smtClean="0"/>
              <a:t>Approach these conditions with caution</a:t>
            </a:r>
            <a:endParaRPr lang="en-US" dirty="0"/>
          </a:p>
          <a:p>
            <a:pPr lvl="1"/>
            <a:r>
              <a:rPr lang="en-US" dirty="0"/>
              <a:t>Flying over unlit areas at night should be </a:t>
            </a:r>
            <a:r>
              <a:rPr lang="en-US" dirty="0" smtClean="0"/>
              <a:t>avoided when possible </a:t>
            </a:r>
            <a:r>
              <a:rPr lang="en-US" dirty="0"/>
              <a:t>Otherwise, maintain a </a:t>
            </a:r>
            <a:r>
              <a:rPr lang="en-US" dirty="0" smtClean="0"/>
              <a:t>higher altitude </a:t>
            </a:r>
            <a:r>
              <a:rPr lang="en-US" dirty="0"/>
              <a:t>than normal when flying at </a:t>
            </a:r>
            <a:r>
              <a:rPr lang="en-US" dirty="0" smtClean="0"/>
              <a:t>night</a:t>
            </a:r>
            <a:endParaRPr lang="en-US" dirty="0"/>
          </a:p>
          <a:p>
            <a:pPr lvl="1"/>
            <a:r>
              <a:rPr lang="en-US" dirty="0"/>
              <a:t>Thorough planning and weather briefings </a:t>
            </a:r>
            <a:r>
              <a:rPr lang="en-US" dirty="0" smtClean="0"/>
              <a:t>before flights </a:t>
            </a:r>
            <a:r>
              <a:rPr lang="en-US" dirty="0"/>
              <a:t>can prevent encountering hazardous </a:t>
            </a:r>
            <a:r>
              <a:rPr lang="en-US" dirty="0" smtClean="0"/>
              <a:t>low visibility </a:t>
            </a:r>
            <a:r>
              <a:rPr lang="en-US" dirty="0"/>
              <a:t>conditions, day or </a:t>
            </a:r>
            <a:r>
              <a:rPr lang="en-US" dirty="0" smtClean="0"/>
              <a:t>night</a:t>
            </a:r>
          </a:p>
          <a:p>
            <a:pPr lvl="1"/>
            <a:r>
              <a:rPr lang="en-US" dirty="0" smtClean="0"/>
              <a:t>Good </a:t>
            </a:r>
            <a:r>
              <a:rPr lang="en-US" dirty="0"/>
              <a:t>situational awareness </a:t>
            </a:r>
            <a:r>
              <a:rPr lang="en-US" dirty="0" smtClean="0"/>
              <a:t>is key in these conditions</a:t>
            </a:r>
          </a:p>
          <a:p>
            <a:pPr lvl="2"/>
            <a:r>
              <a:rPr lang="en-US" dirty="0"/>
              <a:t>VFR </a:t>
            </a:r>
            <a:r>
              <a:rPr lang="en-US" dirty="0" smtClean="0"/>
              <a:t>charts can be very helpful</a:t>
            </a:r>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58</a:t>
            </a:fld>
            <a:endParaRPr lang="en-US"/>
          </a:p>
        </p:txBody>
      </p:sp>
    </p:spTree>
    <p:extLst>
      <p:ext uri="{BB962C8B-B14F-4D97-AF65-F5344CB8AC3E}">
        <p14:creationId xmlns:p14="http://schemas.microsoft.com/office/powerpoint/2010/main" val="30866300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Crew Resource Management</a:t>
            </a:r>
            <a:endParaRPr lang="en-US" dirty="0"/>
          </a:p>
        </p:txBody>
      </p:sp>
      <p:sp>
        <p:nvSpPr>
          <p:cNvPr id="3" name="Content Placeholder 2"/>
          <p:cNvSpPr>
            <a:spLocks noGrp="1"/>
          </p:cNvSpPr>
          <p:nvPr>
            <p:ph idx="1"/>
          </p:nvPr>
        </p:nvSpPr>
        <p:spPr/>
        <p:txBody>
          <a:bodyPr/>
          <a:lstStyle/>
          <a:p>
            <a:r>
              <a:rPr lang="en-US" dirty="0"/>
              <a:t>Crew Resource Management (CRM) is the application of </a:t>
            </a:r>
            <a:r>
              <a:rPr lang="en-US" dirty="0" smtClean="0"/>
              <a:t>team management </a:t>
            </a:r>
            <a:r>
              <a:rPr lang="en-US" dirty="0"/>
              <a:t>concepts in the flight deck </a:t>
            </a:r>
            <a:r>
              <a:rPr lang="en-US" dirty="0" smtClean="0"/>
              <a:t>environment</a:t>
            </a:r>
          </a:p>
          <a:p>
            <a:r>
              <a:rPr lang="en-US" dirty="0" smtClean="0"/>
              <a:t>In </a:t>
            </a:r>
            <a:r>
              <a:rPr lang="en-US" dirty="0"/>
              <a:t>an aircraft operation requiring a crew of two, </a:t>
            </a:r>
            <a:r>
              <a:rPr lang="en-US" dirty="0" smtClean="0"/>
              <a:t>the examiner will </a:t>
            </a:r>
            <a:r>
              <a:rPr lang="en-US" dirty="0"/>
              <a:t>evaluate the applicant’s ability throughout the </a:t>
            </a:r>
            <a:r>
              <a:rPr lang="en-US" dirty="0" smtClean="0"/>
              <a:t>practical test </a:t>
            </a:r>
            <a:r>
              <a:rPr lang="en-US" dirty="0"/>
              <a:t>to use good CRM</a:t>
            </a:r>
          </a:p>
        </p:txBody>
      </p:sp>
      <p:sp>
        <p:nvSpPr>
          <p:cNvPr id="4" name="Slide Number Placeholder 3"/>
          <p:cNvSpPr>
            <a:spLocks noGrp="1"/>
          </p:cNvSpPr>
          <p:nvPr>
            <p:ph type="sldNum" sz="quarter" idx="12"/>
          </p:nvPr>
        </p:nvSpPr>
        <p:spPr/>
        <p:txBody>
          <a:bodyPr/>
          <a:lstStyle/>
          <a:p>
            <a:fld id="{9B33D193-5598-4DFD-93AF-A61051A35C48}" type="slidenum">
              <a:rPr lang="en-US" smtClean="0"/>
              <a:t>59</a:t>
            </a:fld>
            <a:endParaRPr lang="en-US"/>
          </a:p>
        </p:txBody>
      </p:sp>
    </p:spTree>
    <p:extLst>
      <p:ext uri="{BB962C8B-B14F-4D97-AF65-F5344CB8AC3E}">
        <p14:creationId xmlns:p14="http://schemas.microsoft.com/office/powerpoint/2010/main" val="85075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Single-Pilot Resource </a:t>
            </a:r>
            <a:r>
              <a:rPr lang="en-US" dirty="0" smtClean="0"/>
              <a:t>Management</a:t>
            </a:r>
            <a:br>
              <a:rPr lang="en-US" dirty="0" smtClean="0"/>
            </a:br>
            <a:r>
              <a:rPr lang="en-US" dirty="0" smtClean="0"/>
              <a:t>Monitoring and </a:t>
            </a:r>
            <a:r>
              <a:rPr lang="en-US" dirty="0"/>
              <a:t>the 5P Check</a:t>
            </a:r>
          </a:p>
        </p:txBody>
      </p:sp>
      <p:sp>
        <p:nvSpPr>
          <p:cNvPr id="3" name="Content Placeholder 2"/>
          <p:cNvSpPr>
            <a:spLocks noGrp="1"/>
          </p:cNvSpPr>
          <p:nvPr>
            <p:ph idx="1"/>
          </p:nvPr>
        </p:nvSpPr>
        <p:spPr>
          <a:xfrm>
            <a:off x="457200" y="1600200"/>
            <a:ext cx="3962400" cy="4525963"/>
          </a:xfrm>
        </p:spPr>
        <p:txBody>
          <a:bodyPr>
            <a:normAutofit fontScale="70000" lnSpcReduction="20000"/>
          </a:bodyPr>
          <a:lstStyle/>
          <a:p>
            <a:pPr algn="just"/>
            <a:r>
              <a:rPr lang="en-US" dirty="0"/>
              <a:t>5 Ps are used to evaluate the pilot’s current situation </a:t>
            </a:r>
            <a:r>
              <a:rPr lang="en-US" dirty="0" smtClean="0"/>
              <a:t>on a schedule at </a:t>
            </a:r>
            <a:r>
              <a:rPr lang="en-US" dirty="0"/>
              <a:t>key decision points during the flight, or when an emergency </a:t>
            </a:r>
            <a:r>
              <a:rPr lang="en-US" dirty="0" smtClean="0"/>
              <a:t>arises</a:t>
            </a:r>
          </a:p>
          <a:p>
            <a:pPr algn="just"/>
            <a:r>
              <a:rPr lang="en-US" dirty="0" smtClean="0"/>
              <a:t>Key decision </a:t>
            </a:r>
            <a:r>
              <a:rPr lang="en-US" dirty="0"/>
              <a:t>points </a:t>
            </a:r>
            <a:r>
              <a:rPr lang="en-US" dirty="0" smtClean="0"/>
              <a:t>include:</a:t>
            </a:r>
          </a:p>
          <a:p>
            <a:pPr lvl="1" algn="just"/>
            <a:r>
              <a:rPr lang="en-US" dirty="0" smtClean="0"/>
              <a:t>Preflight</a:t>
            </a:r>
          </a:p>
          <a:p>
            <a:pPr lvl="1" algn="just"/>
            <a:r>
              <a:rPr lang="en-US" dirty="0" smtClean="0"/>
              <a:t>Pre-takeoff</a:t>
            </a:r>
          </a:p>
          <a:p>
            <a:pPr lvl="1" algn="just"/>
            <a:r>
              <a:rPr lang="en-US" dirty="0" smtClean="0"/>
              <a:t>Hourly </a:t>
            </a:r>
            <a:r>
              <a:rPr lang="en-US" dirty="0"/>
              <a:t>or at the midpoint of the </a:t>
            </a:r>
            <a:r>
              <a:rPr lang="en-US" dirty="0" smtClean="0"/>
              <a:t>flight</a:t>
            </a:r>
          </a:p>
          <a:p>
            <a:pPr lvl="1" algn="just"/>
            <a:r>
              <a:rPr lang="en-US" dirty="0" smtClean="0"/>
              <a:t>Pre-descent</a:t>
            </a:r>
          </a:p>
          <a:p>
            <a:pPr lvl="1" algn="just"/>
            <a:r>
              <a:rPr lang="en-US" dirty="0" smtClean="0"/>
              <a:t>Just </a:t>
            </a:r>
            <a:r>
              <a:rPr lang="en-US" dirty="0"/>
              <a:t>prior to the final approach fix or for </a:t>
            </a:r>
            <a:r>
              <a:rPr lang="en-US" dirty="0" smtClean="0"/>
              <a:t>VFR </a:t>
            </a:r>
            <a:r>
              <a:rPr lang="en-US" dirty="0"/>
              <a:t>operations, just prior to entering the traffic pattern.</a:t>
            </a:r>
          </a:p>
        </p:txBody>
      </p:sp>
      <p:sp>
        <p:nvSpPr>
          <p:cNvPr id="4" name="Slide Number Placeholder 3"/>
          <p:cNvSpPr>
            <a:spLocks noGrp="1"/>
          </p:cNvSpPr>
          <p:nvPr>
            <p:ph type="sldNum" sz="quarter" idx="12"/>
          </p:nvPr>
        </p:nvSpPr>
        <p:spPr/>
        <p:txBody>
          <a:bodyPr/>
          <a:lstStyle/>
          <a:p>
            <a:fld id="{9B33D193-5598-4DFD-93AF-A61051A35C48}" type="slidenum">
              <a:rPr lang="en-US" smtClean="0"/>
              <a:t>6</a:t>
            </a:fld>
            <a:endParaRPr lang="en-US" dirty="0"/>
          </a:p>
        </p:txBody>
      </p:sp>
      <p:sp>
        <p:nvSpPr>
          <p:cNvPr id="6" name="TextBox 5"/>
          <p:cNvSpPr txBox="1"/>
          <p:nvPr/>
        </p:nvSpPr>
        <p:spPr>
          <a:xfrm>
            <a:off x="5257800" y="4572000"/>
            <a:ext cx="1981200" cy="1400383"/>
          </a:xfrm>
          <a:prstGeom prst="rect">
            <a:avLst/>
          </a:prstGeom>
          <a:noFill/>
          <a:ln>
            <a:solidFill>
              <a:schemeClr val="accent1"/>
            </a:solidFill>
          </a:ln>
        </p:spPr>
        <p:txBody>
          <a:bodyPr wrap="square" rtlCol="0">
            <a:spAutoFit/>
          </a:bodyPr>
          <a:lstStyle/>
          <a:p>
            <a:r>
              <a:rPr lang="en-US" sz="1700" dirty="0" smtClean="0"/>
              <a:t>Use </a:t>
            </a:r>
            <a:r>
              <a:rPr lang="en-US" sz="1700" dirty="0" smtClean="0">
                <a:solidFill>
                  <a:srgbClr val="FF0000"/>
                </a:solidFill>
              </a:rPr>
              <a:t>all available resources </a:t>
            </a:r>
            <a:r>
              <a:rPr lang="en-US" sz="1700" dirty="0" smtClean="0"/>
              <a:t>to detect changes or expected changes not occurring </a:t>
            </a:r>
            <a:endParaRPr lang="en-US" sz="1700" dirty="0">
              <a:solidFill>
                <a:srgbClr val="FF0000"/>
              </a:solidFill>
            </a:endParaRPr>
          </a:p>
        </p:txBody>
      </p:sp>
      <p:sp>
        <p:nvSpPr>
          <p:cNvPr id="5" name="TextBox 4"/>
          <p:cNvSpPr txBox="1"/>
          <p:nvPr/>
        </p:nvSpPr>
        <p:spPr>
          <a:xfrm>
            <a:off x="5105400" y="1981200"/>
            <a:ext cx="2438400" cy="1754326"/>
          </a:xfrm>
          <a:prstGeom prst="rect">
            <a:avLst/>
          </a:prstGeom>
          <a:noFill/>
          <a:ln w="38100">
            <a:solidFill>
              <a:schemeClr val="accent1"/>
            </a:solidFill>
          </a:ln>
        </p:spPr>
        <p:txBody>
          <a:bodyPr wrap="square" rtlCol="0">
            <a:spAutoFit/>
          </a:bodyPr>
          <a:lstStyle/>
          <a:p>
            <a:pPr algn="ctr"/>
            <a:r>
              <a:rPr lang="en-US" dirty="0" smtClean="0">
                <a:solidFill>
                  <a:srgbClr val="FF0000"/>
                </a:solidFill>
              </a:rPr>
              <a:t>SRM “FIVE P” Check</a:t>
            </a:r>
          </a:p>
          <a:p>
            <a:pPr marL="285750" indent="-285750">
              <a:buFont typeface="Arial" panose="020B0604020202020204" pitchFamily="34" charset="0"/>
              <a:buChar char="•"/>
            </a:pPr>
            <a:r>
              <a:rPr lang="en-US" dirty="0" smtClean="0"/>
              <a:t>The Plan</a:t>
            </a:r>
          </a:p>
          <a:p>
            <a:pPr marL="285750" indent="-285750">
              <a:buFont typeface="Arial" panose="020B0604020202020204" pitchFamily="34" charset="0"/>
              <a:buChar char="•"/>
            </a:pPr>
            <a:r>
              <a:rPr lang="en-US" dirty="0" smtClean="0"/>
              <a:t>The Plane</a:t>
            </a:r>
          </a:p>
          <a:p>
            <a:pPr marL="285750" indent="-285750">
              <a:buFont typeface="Arial" panose="020B0604020202020204" pitchFamily="34" charset="0"/>
              <a:buChar char="•"/>
            </a:pPr>
            <a:r>
              <a:rPr lang="en-US" dirty="0" smtClean="0"/>
              <a:t>The Pilot</a:t>
            </a:r>
          </a:p>
          <a:p>
            <a:pPr marL="285750" indent="-285750">
              <a:buFont typeface="Arial" panose="020B0604020202020204" pitchFamily="34" charset="0"/>
              <a:buChar char="•"/>
            </a:pPr>
            <a:r>
              <a:rPr lang="en-US" dirty="0" smtClean="0"/>
              <a:t>The Passengers</a:t>
            </a:r>
          </a:p>
          <a:p>
            <a:pPr marL="285750" indent="-285750">
              <a:buFont typeface="Arial" panose="020B0604020202020204" pitchFamily="34" charset="0"/>
              <a:buChar char="•"/>
            </a:pPr>
            <a:r>
              <a:rPr lang="en-US" dirty="0" smtClean="0"/>
              <a:t>The Programming</a:t>
            </a:r>
            <a:endParaRPr lang="en-US" dirty="0"/>
          </a:p>
        </p:txBody>
      </p:sp>
    </p:spTree>
    <p:extLst>
      <p:ext uri="{BB962C8B-B14F-4D97-AF65-F5344CB8AC3E}">
        <p14:creationId xmlns:p14="http://schemas.microsoft.com/office/powerpoint/2010/main" val="2069213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AA5592-2E14-4FAA-BF31-AE217E3D8393}" type="slidenum">
              <a:rPr lang="en-US" smtClean="0"/>
              <a:t>60</a:t>
            </a:fld>
            <a:endParaRPr lang="en-US"/>
          </a:p>
        </p:txBody>
      </p:sp>
      <p:pic>
        <p:nvPicPr>
          <p:cNvPr id="13314" name="Picture 2" descr="http://en.hdyo.org/assets/ask-question-3-049ac6f2a4e25267fa670b61ee734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6553200" cy="558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0749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Instrument flight can be dangerous.  </a:t>
            </a:r>
            <a:r>
              <a:rPr lang="en-US" dirty="0" smtClean="0">
                <a:solidFill>
                  <a:srgbClr val="C00000"/>
                </a:solidFill>
              </a:rPr>
              <a:t>Do not rely solely on this presentation – PROFESSIONAL INSTRUCTION IS REQUIRED</a:t>
            </a:r>
          </a:p>
          <a:p>
            <a:pPr algn="just"/>
            <a:r>
              <a:rPr lang="en-US" dirty="0" smtClean="0"/>
              <a:t>The foregoing material should not be relied upon for flight</a:t>
            </a:r>
          </a:p>
          <a:p>
            <a:pPr algn="just"/>
            <a:r>
              <a:rPr lang="en-US" dirty="0" smtClean="0"/>
              <a:t>ALTHOUGH THE ABOVE INFORMATION IS FROM SOURCES BELIEVED TO BE RELIABLE SUCH INFORMATION HAS NOT BEEN VERIFIED, AND NO EXPRESS REPRESENTATION IS MADE NOR IS ANY TO BE IMPLIED AS TO THE ACCURACY THEREOF, AND IT IS SUBMITTED SUBJECT TO ERRORS, OMISSIONS, CHANGE</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61</a:t>
            </a:fld>
            <a:endParaRPr lang="en-US"/>
          </a:p>
        </p:txBody>
      </p:sp>
    </p:spTree>
    <p:extLst>
      <p:ext uri="{BB962C8B-B14F-4D97-AF65-F5344CB8AC3E}">
        <p14:creationId xmlns:p14="http://schemas.microsoft.com/office/powerpoint/2010/main" val="720653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Single-Pilot Resource Management</a:t>
            </a:r>
            <a:br>
              <a:rPr lang="en-US" dirty="0"/>
            </a:br>
            <a:r>
              <a:rPr lang="en-US" dirty="0"/>
              <a:t>Monitoring and the 5P Check</a:t>
            </a:r>
          </a:p>
        </p:txBody>
      </p:sp>
      <p:sp>
        <p:nvSpPr>
          <p:cNvPr id="3" name="Content Placeholder 2"/>
          <p:cNvSpPr>
            <a:spLocks noGrp="1"/>
          </p:cNvSpPr>
          <p:nvPr>
            <p:ph idx="1"/>
          </p:nvPr>
        </p:nvSpPr>
        <p:spPr>
          <a:xfrm>
            <a:off x="2133600" y="1600200"/>
            <a:ext cx="6553200" cy="4525963"/>
          </a:xfrm>
        </p:spPr>
        <p:txBody>
          <a:bodyPr>
            <a:noAutofit/>
          </a:bodyPr>
          <a:lstStyle/>
          <a:p>
            <a:pPr algn="just">
              <a:spcBef>
                <a:spcPts val="0"/>
              </a:spcBef>
            </a:pPr>
            <a:r>
              <a:rPr lang="en-US" sz="1600" dirty="0"/>
              <a:t>Each of </a:t>
            </a:r>
            <a:r>
              <a:rPr lang="en-US" sz="1600" dirty="0" smtClean="0"/>
              <a:t>the 5 variables can </a:t>
            </a:r>
            <a:r>
              <a:rPr lang="en-US" sz="1600" dirty="0"/>
              <a:t>substantially increase or decrease the </a:t>
            </a:r>
            <a:r>
              <a:rPr lang="en-US" sz="1600" dirty="0" smtClean="0"/>
              <a:t>risk of the flight and are constantly updated</a:t>
            </a:r>
          </a:p>
          <a:p>
            <a:pPr lvl="1" algn="just">
              <a:spcBef>
                <a:spcPts val="0"/>
              </a:spcBef>
            </a:pPr>
            <a:r>
              <a:rPr lang="en-US" sz="1600" dirty="0" smtClean="0"/>
              <a:t>The Plan – the mission or task, including basic cross country flight planning elements - weather</a:t>
            </a:r>
            <a:r>
              <a:rPr lang="fr-FR" sz="1600" dirty="0" smtClean="0"/>
              <a:t>, route</a:t>
            </a:r>
            <a:r>
              <a:rPr lang="fr-FR" sz="1600" dirty="0"/>
              <a:t>, fuel, </a:t>
            </a:r>
            <a:r>
              <a:rPr lang="fr-FR" sz="1600" dirty="0" smtClean="0"/>
              <a:t>curent </a:t>
            </a:r>
            <a:r>
              <a:rPr lang="fr-FR" sz="1600" dirty="0"/>
              <a:t>publications, etc.</a:t>
            </a:r>
            <a:endParaRPr lang="en-US" sz="1600" dirty="0" smtClean="0"/>
          </a:p>
          <a:p>
            <a:pPr lvl="1" algn="just">
              <a:spcBef>
                <a:spcPts val="0"/>
              </a:spcBef>
            </a:pPr>
            <a:r>
              <a:rPr lang="en-US" sz="1600" dirty="0" smtClean="0"/>
              <a:t>The Plane</a:t>
            </a:r>
          </a:p>
          <a:p>
            <a:pPr lvl="1" algn="just">
              <a:spcBef>
                <a:spcPts val="0"/>
              </a:spcBef>
            </a:pPr>
            <a:r>
              <a:rPr lang="en-US" sz="1600" dirty="0" smtClean="0"/>
              <a:t>The Pilot</a:t>
            </a:r>
          </a:p>
          <a:p>
            <a:pPr lvl="2">
              <a:spcBef>
                <a:spcPts val="0"/>
              </a:spcBef>
            </a:pPr>
            <a:r>
              <a:rPr lang="en-US" sz="1600" dirty="0"/>
              <a:t>“</a:t>
            </a:r>
            <a:r>
              <a:rPr lang="en-US" sz="1600" dirty="0" smtClean="0"/>
              <a:t>I’M SAFE</a:t>
            </a:r>
            <a:r>
              <a:rPr lang="en-US" sz="1600" dirty="0"/>
              <a:t>” checklist</a:t>
            </a:r>
          </a:p>
          <a:p>
            <a:pPr lvl="2">
              <a:spcBef>
                <a:spcPts val="0"/>
              </a:spcBef>
            </a:pPr>
            <a:r>
              <a:rPr lang="en-US" sz="1600" dirty="0"/>
              <a:t>Proficiency</a:t>
            </a:r>
          </a:p>
          <a:p>
            <a:pPr lvl="2">
              <a:spcBef>
                <a:spcPts val="0"/>
              </a:spcBef>
            </a:pPr>
            <a:r>
              <a:rPr lang="en-US" sz="1600" dirty="0" smtClean="0"/>
              <a:t>Currency</a:t>
            </a:r>
          </a:p>
          <a:p>
            <a:pPr lvl="1" algn="just">
              <a:spcBef>
                <a:spcPts val="0"/>
              </a:spcBef>
            </a:pPr>
            <a:r>
              <a:rPr lang="en-US" sz="1600" dirty="0" smtClean="0"/>
              <a:t>The Passengers – In SRM pilot interacts with passengers – good and bad</a:t>
            </a:r>
          </a:p>
          <a:p>
            <a:pPr lvl="2" algn="just">
              <a:spcBef>
                <a:spcPts val="0"/>
              </a:spcBef>
            </a:pPr>
            <a:r>
              <a:rPr lang="en-US" sz="1600" dirty="0" smtClean="0"/>
              <a:t>Can </a:t>
            </a:r>
            <a:r>
              <a:rPr lang="en-US" sz="1600" dirty="0"/>
              <a:t>read checklists, verify PIC performance of an action, re-verify that the gear is down and the lights are on, look for other </a:t>
            </a:r>
            <a:r>
              <a:rPr lang="en-US" sz="1600" dirty="0" smtClean="0"/>
              <a:t>aircraft </a:t>
            </a:r>
            <a:r>
              <a:rPr lang="en-US" sz="1600" dirty="0"/>
              <a:t>and even tune radios</a:t>
            </a:r>
            <a:endParaRPr lang="en-US" sz="1600" dirty="0" smtClean="0"/>
          </a:p>
          <a:p>
            <a:pPr lvl="1" algn="just">
              <a:spcBef>
                <a:spcPts val="0"/>
              </a:spcBef>
            </a:pPr>
            <a:r>
              <a:rPr lang="en-US" sz="1600" dirty="0" smtClean="0"/>
              <a:t>The Programming – Automation management – </a:t>
            </a:r>
          </a:p>
          <a:p>
            <a:pPr lvl="2" algn="just">
              <a:spcBef>
                <a:spcPts val="0"/>
              </a:spcBef>
            </a:pPr>
            <a:r>
              <a:rPr lang="en-US" sz="1600" dirty="0"/>
              <a:t>C</a:t>
            </a:r>
            <a:r>
              <a:rPr lang="en-US" sz="1600" dirty="0" smtClean="0"/>
              <a:t>an cause task fixation - Automation </a:t>
            </a:r>
            <a:r>
              <a:rPr lang="en-US" sz="1600" dirty="0"/>
              <a:t>tends to capture </a:t>
            </a:r>
            <a:r>
              <a:rPr lang="en-US" sz="1600" dirty="0" smtClean="0"/>
              <a:t>a </a:t>
            </a:r>
            <a:r>
              <a:rPr lang="en-US" sz="1600" dirty="0"/>
              <a:t>pilot’s attention and hold it for long periods of time</a:t>
            </a:r>
          </a:p>
          <a:p>
            <a:pPr lvl="2" algn="just">
              <a:spcBef>
                <a:spcPts val="0"/>
              </a:spcBef>
            </a:pPr>
            <a:r>
              <a:rPr lang="en-US" sz="1600" dirty="0"/>
              <a:t>Plan ahead and know the equipment and </a:t>
            </a:r>
            <a:r>
              <a:rPr lang="en-US" sz="1600" dirty="0" err="1"/>
              <a:t>buttonology</a:t>
            </a:r>
            <a:endParaRPr lang="en-US" sz="1600" dirty="0"/>
          </a:p>
          <a:p>
            <a:pPr lvl="1" algn="just"/>
            <a:endParaRPr lang="en-US" sz="1600" dirty="0" smtClean="0"/>
          </a:p>
          <a:p>
            <a:endParaRPr lang="en-US" sz="1600" dirty="0" smtClean="0"/>
          </a:p>
          <a:p>
            <a:endParaRPr lang="en-US" sz="1600" dirty="0"/>
          </a:p>
        </p:txBody>
      </p:sp>
      <p:sp>
        <p:nvSpPr>
          <p:cNvPr id="4" name="Slide Number Placeholder 3"/>
          <p:cNvSpPr>
            <a:spLocks noGrp="1"/>
          </p:cNvSpPr>
          <p:nvPr>
            <p:ph type="sldNum" sz="quarter" idx="12"/>
          </p:nvPr>
        </p:nvSpPr>
        <p:spPr/>
        <p:txBody>
          <a:bodyPr/>
          <a:lstStyle/>
          <a:p>
            <a:fld id="{9B33D193-5598-4DFD-93AF-A61051A35C48}" type="slidenum">
              <a:rPr lang="en-US" smtClean="0"/>
              <a:t>7</a:t>
            </a:fld>
            <a:endParaRPr lang="en-US"/>
          </a:p>
        </p:txBody>
      </p:sp>
      <p:sp>
        <p:nvSpPr>
          <p:cNvPr id="5" name="TextBox 4"/>
          <p:cNvSpPr txBox="1"/>
          <p:nvPr/>
        </p:nvSpPr>
        <p:spPr>
          <a:xfrm>
            <a:off x="381000" y="3124200"/>
            <a:ext cx="1981200" cy="1923604"/>
          </a:xfrm>
          <a:prstGeom prst="rect">
            <a:avLst/>
          </a:prstGeom>
          <a:noFill/>
          <a:ln>
            <a:solidFill>
              <a:schemeClr val="accent1"/>
            </a:solidFill>
          </a:ln>
        </p:spPr>
        <p:txBody>
          <a:bodyPr wrap="square" rtlCol="0">
            <a:spAutoFit/>
          </a:bodyPr>
          <a:lstStyle/>
          <a:p>
            <a:r>
              <a:rPr lang="en-US" sz="1700" dirty="0" smtClean="0"/>
              <a:t>Use </a:t>
            </a:r>
            <a:r>
              <a:rPr lang="en-US" sz="1700" dirty="0" smtClean="0">
                <a:solidFill>
                  <a:srgbClr val="FF0000"/>
                </a:solidFill>
              </a:rPr>
              <a:t>all available resources </a:t>
            </a:r>
            <a:r>
              <a:rPr lang="en-US" sz="1700" dirty="0" smtClean="0"/>
              <a:t>to detect changes or expected changes not occurring – provides </a:t>
            </a:r>
            <a:r>
              <a:rPr lang="en-US" sz="1700" dirty="0" smtClean="0">
                <a:solidFill>
                  <a:srgbClr val="FF0000"/>
                </a:solidFill>
              </a:rPr>
              <a:t>situational awareness</a:t>
            </a:r>
            <a:endParaRPr lang="en-US" sz="1700" dirty="0">
              <a:solidFill>
                <a:srgbClr val="FF0000"/>
              </a:solidFill>
            </a:endParaRPr>
          </a:p>
        </p:txBody>
      </p:sp>
    </p:spTree>
    <p:extLst>
      <p:ext uri="{BB962C8B-B14F-4D97-AF65-F5344CB8AC3E}">
        <p14:creationId xmlns:p14="http://schemas.microsoft.com/office/powerpoint/2010/main" val="429395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Single-Pilot Resource Management</a:t>
            </a:r>
            <a:br>
              <a:rPr lang="en-US" dirty="0"/>
            </a:br>
            <a:r>
              <a:rPr lang="en-US" dirty="0" smtClean="0"/>
              <a:t>Use of All Resources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Location of resource</a:t>
            </a:r>
          </a:p>
          <a:p>
            <a:pPr lvl="1"/>
            <a:r>
              <a:rPr lang="en-US" dirty="0" smtClean="0"/>
              <a:t>Internal to the aircraft</a:t>
            </a:r>
          </a:p>
          <a:p>
            <a:pPr lvl="1"/>
            <a:r>
              <a:rPr lang="en-US" dirty="0" smtClean="0"/>
              <a:t>External to </a:t>
            </a:r>
            <a:r>
              <a:rPr lang="en-US" dirty="0"/>
              <a:t>the aircraft</a:t>
            </a:r>
            <a:endParaRPr lang="en-US" dirty="0" smtClean="0"/>
          </a:p>
          <a:p>
            <a:r>
              <a:rPr lang="en-US" dirty="0" smtClean="0"/>
              <a:t>Type of Resource</a:t>
            </a:r>
          </a:p>
          <a:p>
            <a:pPr lvl="1" algn="just"/>
            <a:r>
              <a:rPr lang="en-US" dirty="0" smtClean="0"/>
              <a:t>Human </a:t>
            </a:r>
            <a:r>
              <a:rPr lang="en-US" dirty="0"/>
              <a:t>resources available </a:t>
            </a:r>
            <a:r>
              <a:rPr lang="en-US" dirty="0" smtClean="0"/>
              <a:t>include </a:t>
            </a:r>
            <a:r>
              <a:rPr lang="en-US" dirty="0"/>
              <a:t>all other groups routinely working with the pilot who are involved in decisions that are required to operate a flight safely.</a:t>
            </a:r>
          </a:p>
          <a:p>
            <a:pPr lvl="2" algn="just"/>
            <a:r>
              <a:rPr lang="en-US" dirty="0" smtClean="0"/>
              <a:t>Including dispatchers</a:t>
            </a:r>
            <a:r>
              <a:rPr lang="en-US" dirty="0"/>
              <a:t>, weather briefers, maintenance personnel, </a:t>
            </a:r>
            <a:r>
              <a:rPr lang="en-US" b="1" dirty="0" smtClean="0"/>
              <a:t>passengers</a:t>
            </a:r>
            <a:r>
              <a:rPr lang="en-US" dirty="0" smtClean="0"/>
              <a:t>, and </a:t>
            </a:r>
            <a:r>
              <a:rPr lang="en-US" dirty="0"/>
              <a:t>air traffic </a:t>
            </a:r>
            <a:r>
              <a:rPr lang="en-US" dirty="0" smtClean="0"/>
              <a:t>controllers</a:t>
            </a:r>
          </a:p>
          <a:p>
            <a:pPr lvl="2" algn="just"/>
            <a:r>
              <a:rPr lang="en-US" dirty="0" smtClean="0"/>
              <a:t>Also includes self – self callout, touching items, etc. </a:t>
            </a:r>
          </a:p>
          <a:p>
            <a:pPr lvl="1" algn="just"/>
            <a:r>
              <a:rPr lang="en-US" dirty="0" smtClean="0"/>
              <a:t>Informational</a:t>
            </a:r>
          </a:p>
          <a:p>
            <a:pPr lvl="2" algn="just"/>
            <a:r>
              <a:rPr lang="en-US" dirty="0" smtClean="0"/>
              <a:t>Includes </a:t>
            </a:r>
            <a:r>
              <a:rPr lang="en-US" dirty="0"/>
              <a:t>all of your pre-flight planning, </a:t>
            </a:r>
            <a:r>
              <a:rPr lang="en-US" dirty="0" smtClean="0"/>
              <a:t>performance </a:t>
            </a:r>
            <a:r>
              <a:rPr lang="en-US" dirty="0"/>
              <a:t>data in the </a:t>
            </a:r>
            <a:r>
              <a:rPr lang="en-US" dirty="0" smtClean="0"/>
              <a:t>POH</a:t>
            </a:r>
            <a:r>
              <a:rPr lang="en-US" dirty="0"/>
              <a:t>, </a:t>
            </a:r>
            <a:r>
              <a:rPr lang="en-US" dirty="0" smtClean="0"/>
              <a:t>checklists, situational </a:t>
            </a:r>
            <a:r>
              <a:rPr lang="en-US" dirty="0"/>
              <a:t>awareness during your flight, any information you can get from your human resources, and your knowledge and </a:t>
            </a:r>
            <a:r>
              <a:rPr lang="en-US" dirty="0" smtClean="0"/>
              <a:t>experience</a:t>
            </a:r>
          </a:p>
          <a:p>
            <a:pPr lvl="1" algn="just"/>
            <a:r>
              <a:rPr lang="en-US" dirty="0" smtClean="0"/>
              <a:t>Equipment</a:t>
            </a:r>
          </a:p>
          <a:p>
            <a:pPr lvl="2" algn="just"/>
            <a:r>
              <a:rPr lang="en-US" dirty="0" smtClean="0"/>
              <a:t>Includes </a:t>
            </a:r>
            <a:r>
              <a:rPr lang="en-US" dirty="0"/>
              <a:t>the </a:t>
            </a:r>
            <a:r>
              <a:rPr lang="en-US" dirty="0" smtClean="0"/>
              <a:t>aircraft and </a:t>
            </a:r>
            <a:r>
              <a:rPr lang="en-US" dirty="0"/>
              <a:t>it’s equipment, and all the equipment available to you through the human resources</a:t>
            </a:r>
          </a:p>
          <a:p>
            <a:pPr algn="just"/>
            <a:endParaRPr lang="en-US" dirty="0"/>
          </a:p>
        </p:txBody>
      </p:sp>
      <p:sp>
        <p:nvSpPr>
          <p:cNvPr id="4" name="Slide Number Placeholder 3"/>
          <p:cNvSpPr>
            <a:spLocks noGrp="1"/>
          </p:cNvSpPr>
          <p:nvPr>
            <p:ph type="sldNum" sz="quarter" idx="12"/>
          </p:nvPr>
        </p:nvSpPr>
        <p:spPr/>
        <p:txBody>
          <a:bodyPr/>
          <a:lstStyle/>
          <a:p>
            <a:fld id="{9B33D193-5598-4DFD-93AF-A61051A35C48}" type="slidenum">
              <a:rPr lang="en-US" smtClean="0"/>
              <a:t>8</a:t>
            </a:fld>
            <a:endParaRPr lang="en-US"/>
          </a:p>
        </p:txBody>
      </p:sp>
    </p:spTree>
    <p:extLst>
      <p:ext uri="{BB962C8B-B14F-4D97-AF65-F5344CB8AC3E}">
        <p14:creationId xmlns:p14="http://schemas.microsoft.com/office/powerpoint/2010/main" val="1561900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Single-Pilot Resource Management</a:t>
            </a:r>
            <a:br>
              <a:rPr lang="en-US" dirty="0"/>
            </a:br>
            <a:r>
              <a:rPr lang="en-US" dirty="0"/>
              <a:t>Use of All Resources</a:t>
            </a:r>
          </a:p>
        </p:txBody>
      </p:sp>
      <p:sp>
        <p:nvSpPr>
          <p:cNvPr id="3" name="Content Placeholder 2"/>
          <p:cNvSpPr>
            <a:spLocks noGrp="1"/>
          </p:cNvSpPr>
          <p:nvPr>
            <p:ph idx="1"/>
          </p:nvPr>
        </p:nvSpPr>
        <p:spPr/>
        <p:txBody>
          <a:bodyPr>
            <a:normAutofit/>
          </a:bodyPr>
          <a:lstStyle/>
          <a:p>
            <a:pPr algn="just"/>
            <a:r>
              <a:rPr lang="en-US" dirty="0" smtClean="0"/>
              <a:t>To make informed decisions, a pilot must be aware of the resources in and out of the plane</a:t>
            </a:r>
          </a:p>
          <a:p>
            <a:pPr algn="just"/>
            <a:r>
              <a:rPr lang="en-US" dirty="0" smtClean="0"/>
              <a:t>Useful tools and sources of information may not always be readily apparent, learning to recognize these resources is important</a:t>
            </a:r>
          </a:p>
          <a:p>
            <a:pPr algn="just"/>
            <a:r>
              <a:rPr lang="en-US" dirty="0" smtClean="0"/>
              <a:t>Pilot must also have the skills to evaluate when to use a particular resource and the impact its use has upon the safety of flight</a:t>
            </a:r>
            <a:endParaRPr lang="en-US" dirty="0"/>
          </a:p>
        </p:txBody>
      </p:sp>
      <p:sp>
        <p:nvSpPr>
          <p:cNvPr id="4" name="Slide Number Placeholder 3"/>
          <p:cNvSpPr>
            <a:spLocks noGrp="1"/>
          </p:cNvSpPr>
          <p:nvPr>
            <p:ph type="sldNum" sz="quarter" idx="12"/>
          </p:nvPr>
        </p:nvSpPr>
        <p:spPr/>
        <p:txBody>
          <a:bodyPr/>
          <a:lstStyle/>
          <a:p>
            <a:fld id="{EBC0E896-F936-402A-BDD9-724F776791B9}" type="slidenum">
              <a:rPr lang="en-US" smtClean="0"/>
              <a:t>9</a:t>
            </a:fld>
            <a:endParaRPr lang="en-US"/>
          </a:p>
        </p:txBody>
      </p:sp>
    </p:spTree>
    <p:extLst>
      <p:ext uri="{BB962C8B-B14F-4D97-AF65-F5344CB8AC3E}">
        <p14:creationId xmlns:p14="http://schemas.microsoft.com/office/powerpoint/2010/main" val="2256502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3021</TotalTime>
  <Words>6001</Words>
  <Application>Microsoft Office PowerPoint</Application>
  <PresentationFormat>On-screen Show (4:3)</PresentationFormat>
  <Paragraphs>541</Paragraphs>
  <Slides>61</Slides>
  <Notes>4</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PowerPoint Presentation</vt:lpstr>
      <vt:lpstr>Single-Pilot Resource Management</vt:lpstr>
      <vt:lpstr>Single-Pilot Resource Management</vt:lpstr>
      <vt:lpstr>Single-Pilot Resource Management</vt:lpstr>
      <vt:lpstr>Single-Pilot Resource Management Monitoring</vt:lpstr>
      <vt:lpstr>Single-Pilot Resource Management Monitoring and the 5P Check</vt:lpstr>
      <vt:lpstr>Single-Pilot Resource Management Monitoring and the 5P Check</vt:lpstr>
      <vt:lpstr>Single-Pilot Resource Management Use of All Resources</vt:lpstr>
      <vt:lpstr>Single-Pilot Resource Management Use of All Resources</vt:lpstr>
      <vt:lpstr>Single Pilot Resource Management  Internal Resources</vt:lpstr>
      <vt:lpstr>Single Pilot Resource Management External Resources</vt:lpstr>
      <vt:lpstr>Risk Management PTS Requirements</vt:lpstr>
      <vt:lpstr>Single-Pilot Resource Management Risk Evaluation</vt:lpstr>
      <vt:lpstr>Single-Pilot Resource Management Risk Evaluation</vt:lpstr>
      <vt:lpstr>Single-Pilot Resource Management Risk Evaluation</vt:lpstr>
      <vt:lpstr>Single-Pilot Resource Management Risk Evaluation</vt:lpstr>
      <vt:lpstr>Single-Pilot Resource Management Risk Evaluation</vt:lpstr>
      <vt:lpstr>Single-Pilot Resource Management Risk Evaluation</vt:lpstr>
      <vt:lpstr>Single-Pilot Resource Management Personal Risk Attitudes</vt:lpstr>
      <vt:lpstr>Aeronautical Decision Making Hazardous Attitudes and Antidotes </vt:lpstr>
      <vt:lpstr>Aeronautical Decision Making Behavioral Traps and Biases</vt:lpstr>
      <vt:lpstr>Single-Pilot Resource Management Decision Models</vt:lpstr>
      <vt:lpstr>Aeronautical Decision Making</vt:lpstr>
      <vt:lpstr>Aeronautical Decision Making</vt:lpstr>
      <vt:lpstr>Aeronautical Decision Making Preliminary Steps</vt:lpstr>
      <vt:lpstr>Aeronautical Decision Making PTS Requirements</vt:lpstr>
      <vt:lpstr>Aeronautical Decision Making DECIDE Model</vt:lpstr>
      <vt:lpstr>Aeronautical Decision Making 3P Model</vt:lpstr>
      <vt:lpstr>Aeronautical Decision Making OODA Loop</vt:lpstr>
      <vt:lpstr>Aeronautical Decision Making Time Pressured Decisions</vt:lpstr>
      <vt:lpstr>Aeronautical Decision Making Decision Errors</vt:lpstr>
      <vt:lpstr>Aeronautical Decision Making Common Errors in ADM</vt:lpstr>
      <vt:lpstr>Aeronautical Decision Making Common Errors in ADM</vt:lpstr>
      <vt:lpstr>Aeronautical Decision Making Common Decision Pitfalls</vt:lpstr>
      <vt:lpstr>Single-Pilot Resource Management Risk Management</vt:lpstr>
      <vt:lpstr>Aeronautical Decision Making Risk Management</vt:lpstr>
      <vt:lpstr>Automation Management PTS Requirements</vt:lpstr>
      <vt:lpstr>Single-Pilot Resource Management Automation Management</vt:lpstr>
      <vt:lpstr>Single-Pilot Resource Management Automation Management</vt:lpstr>
      <vt:lpstr>Automation Management Air China - SFO</vt:lpstr>
      <vt:lpstr>Single-Pilot Resource Management Automation Management</vt:lpstr>
      <vt:lpstr>Task Management PTS Requirements</vt:lpstr>
      <vt:lpstr>Single-Pilot Resource Management Task / Workload Management</vt:lpstr>
      <vt:lpstr>Single-Pilot Resource Management Task / Workload Management</vt:lpstr>
      <vt:lpstr>Single-Pilot Resource Management Task / Workload Management</vt:lpstr>
      <vt:lpstr>Single-Pilot Resource Management Task / Workload Management</vt:lpstr>
      <vt:lpstr>Single-Pilot Resource Management Task / Workload Management</vt:lpstr>
      <vt:lpstr>Single-Pilot Resource Management Task / Workload Management</vt:lpstr>
      <vt:lpstr>Stress Management</vt:lpstr>
      <vt:lpstr>Stress Management</vt:lpstr>
      <vt:lpstr>Situational Awareness PTS Requirements</vt:lpstr>
      <vt:lpstr>Situational Awareness</vt:lpstr>
      <vt:lpstr>Situational Awareness</vt:lpstr>
      <vt:lpstr>Controlled Flight Into Terrain (CFIT) Awareness - PTS</vt:lpstr>
      <vt:lpstr>Single-Pilot Resource Management CFIT</vt:lpstr>
      <vt:lpstr>Controlled Flight Into Terrain </vt:lpstr>
      <vt:lpstr>CFIT Obstacle Departure Procedures</vt:lpstr>
      <vt:lpstr>CFIT Danger Weather</vt:lpstr>
      <vt:lpstr>Crew Resource Management</vt:lpstr>
      <vt:lpstr>PowerPoint Presentation</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Single-Pilot Resource Management</dc:title>
  <dc:creator>Bob</dc:creator>
  <cp:lastModifiedBy>Bob</cp:lastModifiedBy>
  <cp:revision>236</cp:revision>
  <dcterms:created xsi:type="dcterms:W3CDTF">2013-10-23T02:37:53Z</dcterms:created>
  <dcterms:modified xsi:type="dcterms:W3CDTF">2014-12-31T03:12:12Z</dcterms:modified>
</cp:coreProperties>
</file>