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3" r:id="rId8"/>
    <p:sldId id="262" r:id="rId9"/>
    <p:sldId id="269" r:id="rId10"/>
    <p:sldId id="284" r:id="rId11"/>
    <p:sldId id="264" r:id="rId12"/>
    <p:sldId id="270" r:id="rId13"/>
    <p:sldId id="276" r:id="rId14"/>
    <p:sldId id="278" r:id="rId15"/>
    <p:sldId id="273" r:id="rId16"/>
    <p:sldId id="277" r:id="rId17"/>
    <p:sldId id="272" r:id="rId18"/>
    <p:sldId id="274" r:id="rId19"/>
    <p:sldId id="281" r:id="rId20"/>
    <p:sldId id="282" r:id="rId21"/>
    <p:sldId id="283" r:id="rId22"/>
    <p:sldId id="285" r:id="rId23"/>
    <p:sldId id="280" r:id="rId24"/>
    <p:sldId id="275" r:id="rId25"/>
    <p:sldId id="279" r:id="rId26"/>
    <p:sldId id="286" r:id="rId27"/>
    <p:sldId id="287" r:id="rId28"/>
    <p:sldId id="266" r:id="rId29"/>
    <p:sldId id="288" r:id="rId30"/>
    <p:sldId id="291" r:id="rId31"/>
    <p:sldId id="289" r:id="rId32"/>
    <p:sldId id="290" r:id="rId33"/>
    <p:sldId id="267" r:id="rId34"/>
    <p:sldId id="268" r:id="rId35"/>
    <p:sldId id="292" r:id="rId36"/>
    <p:sldId id="293" r:id="rId37"/>
    <p:sldId id="294" r:id="rId38"/>
    <p:sldId id="295"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6C3DB-CB18-4CF6-9F0E-0286A156AE7F}" type="datetimeFigureOut">
              <a:rPr lang="en-US" smtClean="0"/>
              <a:t>6/8/2013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3F445-26CE-4B63-B48A-57D470398BBA}" type="slidenum">
              <a:rPr lang="en-US" smtClean="0"/>
              <a:t>‹#›</a:t>
            </a:fld>
            <a:endParaRPr lang="en-US"/>
          </a:p>
        </p:txBody>
      </p:sp>
    </p:spTree>
    <p:extLst>
      <p:ext uri="{BB962C8B-B14F-4D97-AF65-F5344CB8AC3E}">
        <p14:creationId xmlns:p14="http://schemas.microsoft.com/office/powerpoint/2010/main" val="322971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3F445-26CE-4B63-B48A-57D470398BBA}" type="slidenum">
              <a:rPr lang="en-US" smtClean="0"/>
              <a:t>7</a:t>
            </a:fld>
            <a:endParaRPr lang="en-US"/>
          </a:p>
        </p:txBody>
      </p:sp>
    </p:spTree>
    <p:extLst>
      <p:ext uri="{BB962C8B-B14F-4D97-AF65-F5344CB8AC3E}">
        <p14:creationId xmlns:p14="http://schemas.microsoft.com/office/powerpoint/2010/main" val="104131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3F445-26CE-4B63-B48A-57D470398BBA}" type="slidenum">
              <a:rPr lang="en-US" smtClean="0"/>
              <a:t>14</a:t>
            </a:fld>
            <a:endParaRPr lang="en-US"/>
          </a:p>
        </p:txBody>
      </p:sp>
    </p:spTree>
    <p:extLst>
      <p:ext uri="{BB962C8B-B14F-4D97-AF65-F5344CB8AC3E}">
        <p14:creationId xmlns:p14="http://schemas.microsoft.com/office/powerpoint/2010/main" val="422555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3F445-26CE-4B63-B48A-57D470398BBA}" type="slidenum">
              <a:rPr lang="en-US" smtClean="0"/>
              <a:t>15</a:t>
            </a:fld>
            <a:endParaRPr lang="en-US"/>
          </a:p>
        </p:txBody>
      </p:sp>
    </p:spTree>
    <p:extLst>
      <p:ext uri="{BB962C8B-B14F-4D97-AF65-F5344CB8AC3E}">
        <p14:creationId xmlns:p14="http://schemas.microsoft.com/office/powerpoint/2010/main" val="12356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3F445-26CE-4B63-B48A-57D470398BBA}" type="slidenum">
              <a:rPr lang="en-US" smtClean="0"/>
              <a:t>17</a:t>
            </a:fld>
            <a:endParaRPr lang="en-US"/>
          </a:p>
        </p:txBody>
      </p:sp>
    </p:spTree>
    <p:extLst>
      <p:ext uri="{BB962C8B-B14F-4D97-AF65-F5344CB8AC3E}">
        <p14:creationId xmlns:p14="http://schemas.microsoft.com/office/powerpoint/2010/main" val="318241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B471C8-BFE5-452E-8A50-9989E193C983}" type="datetime1">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28838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FA70E-7501-4135-9A37-2D4ABB53C651}" type="datetime1">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407893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DC552-645E-4B42-8D4D-625E06F94C22}" type="datetime1">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272933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16BA1-070B-46E3-897C-40AB57B5340D}" type="datetime1">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418912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C9702-BEEC-4811-8F7C-539F98536680}" type="datetime1">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177313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CA729D-F4CC-4F29-B4BD-91756A56027A}" type="datetime1">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262436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B0E1E-55BD-439B-B9EF-8A20EE436640}" type="datetime1">
              <a:rPr lang="en-US" smtClean="0"/>
              <a:t>6/8/2013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84439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EEFF7-7E1F-40CE-8870-B881A4833725}" type="datetime1">
              <a:rPr lang="en-US" smtClean="0"/>
              <a:t>6/8/2013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83116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0C4C3-50C9-4CC1-9261-DB7D481BE623}" type="datetime1">
              <a:rPr lang="en-US" smtClean="0"/>
              <a:t>6/8/2013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147138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99504-6B90-4D2A-9AC2-8B5095441328}" type="datetime1">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151830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1D801-2359-41FF-BF04-8F37085E4107}" type="datetime1">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713DF-C1DE-4B46-AD94-D7118359E911}" type="slidenum">
              <a:rPr lang="en-US" smtClean="0"/>
              <a:t>‹#›</a:t>
            </a:fld>
            <a:endParaRPr lang="en-US"/>
          </a:p>
        </p:txBody>
      </p:sp>
    </p:spTree>
    <p:extLst>
      <p:ext uri="{BB962C8B-B14F-4D97-AF65-F5344CB8AC3E}">
        <p14:creationId xmlns:p14="http://schemas.microsoft.com/office/powerpoint/2010/main" val="301216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BA739-DF1E-4A11-8EEE-83671A627CCE}" type="datetime1">
              <a:rPr lang="en-US" smtClean="0"/>
              <a:t>6/8/2013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713DF-C1DE-4B46-AD94-D7118359E911}" type="slidenum">
              <a:rPr lang="en-US" smtClean="0"/>
              <a:t>‹#›</a:t>
            </a:fld>
            <a:endParaRPr lang="en-US"/>
          </a:p>
        </p:txBody>
      </p:sp>
    </p:spTree>
    <p:extLst>
      <p:ext uri="{BB962C8B-B14F-4D97-AF65-F5344CB8AC3E}">
        <p14:creationId xmlns:p14="http://schemas.microsoft.com/office/powerpoint/2010/main" val="258725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NON-STANDARD APPROACHES</a:t>
            </a:r>
            <a:endParaRPr lang="en-US" dirty="0"/>
          </a:p>
        </p:txBody>
      </p:sp>
      <p:pic>
        <p:nvPicPr>
          <p:cNvPr id="7170" name="Picture 2" descr="http://www.everettbennett.com/cessna_182_cap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77088"/>
            <a:ext cx="5029200" cy="334756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5A713DF-C1DE-4B46-AD94-D7118359E911}" type="slidenum">
              <a:rPr lang="en-US" smtClean="0"/>
              <a:t>1</a:t>
            </a:fld>
            <a:endParaRPr lang="en-US"/>
          </a:p>
        </p:txBody>
      </p:sp>
    </p:spTree>
    <p:extLst>
      <p:ext uri="{BB962C8B-B14F-4D97-AF65-F5344CB8AC3E}">
        <p14:creationId xmlns:p14="http://schemas.microsoft.com/office/powerpoint/2010/main" val="218110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Approach Radar (PAR)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PAR provides course and range information as well as glide path information, thus making it a precision approach</a:t>
            </a:r>
          </a:p>
          <a:p>
            <a:pPr lvl="1"/>
            <a:r>
              <a:rPr lang="en-US" dirty="0" smtClean="0"/>
              <a:t>PAR are certified down to 100' and 1/4 mile, more accurate than the ILS (Cat 1) 200' and 1/2</a:t>
            </a:r>
          </a:p>
          <a:p>
            <a:pPr lvl="1"/>
            <a:r>
              <a:rPr lang="en-US" dirty="0" smtClean="0"/>
              <a:t>PARs have an accuracy of bringing the pilot within 25 feet of either side of the runway centerline</a:t>
            </a:r>
          </a:p>
          <a:p>
            <a:r>
              <a:rPr lang="en-US" dirty="0" smtClean="0"/>
              <a:t>The PAR approach is a special instrument approach procedure and is not described in the approach plates</a:t>
            </a:r>
          </a:p>
          <a:p>
            <a:r>
              <a:rPr lang="en-US" dirty="0" smtClean="0"/>
              <a:t>PAR is a straight-in procedure only.  No circling minima are published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10</a:t>
            </a:fld>
            <a:endParaRPr lang="en-US"/>
          </a:p>
        </p:txBody>
      </p:sp>
    </p:spTree>
    <p:extLst>
      <p:ext uri="{BB962C8B-B14F-4D97-AF65-F5344CB8AC3E}">
        <p14:creationId xmlns:p14="http://schemas.microsoft.com/office/powerpoint/2010/main" val="151861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Airport Surveillance Radar (ASR)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Non­-precision approach in which the controller provides navigational guidance in azimuth only, e.g., course and range information</a:t>
            </a:r>
          </a:p>
          <a:p>
            <a:pPr lvl="1"/>
            <a:r>
              <a:rPr lang="fr-FR" dirty="0" smtClean="0"/>
              <a:t>Surveillance radar </a:t>
            </a:r>
            <a:r>
              <a:rPr lang="fr-FR" dirty="0" err="1" smtClean="0"/>
              <a:t>doesn’t</a:t>
            </a:r>
            <a:r>
              <a:rPr lang="fr-FR" dirty="0" smtClean="0"/>
              <a:t> </a:t>
            </a:r>
            <a:r>
              <a:rPr lang="fr-FR" dirty="0" err="1" smtClean="0"/>
              <a:t>provide</a:t>
            </a:r>
            <a:r>
              <a:rPr lang="fr-FR" dirty="0" smtClean="0"/>
              <a:t> altitude data</a:t>
            </a:r>
          </a:p>
          <a:p>
            <a:pPr lvl="1"/>
            <a:r>
              <a:rPr lang="en-US" dirty="0" smtClean="0"/>
              <a:t>Uses the controller's normal radar, whereas PAR utilizes a radar system separate from the ATC radar</a:t>
            </a:r>
          </a:p>
          <a:p>
            <a:r>
              <a:rPr lang="en-US" dirty="0" smtClean="0"/>
              <a:t>The ASR is a special instrument approach procedure and is not be described in the approach plates</a:t>
            </a:r>
          </a:p>
          <a:p>
            <a:r>
              <a:rPr lang="en-US" dirty="0" smtClean="0"/>
              <a:t>Airport surveillance radar is less precise than precision radar</a:t>
            </a:r>
          </a:p>
          <a:p>
            <a:r>
              <a:rPr lang="en-US" dirty="0" smtClean="0"/>
              <a:t>ASR has higher minimums than PAR approaches</a:t>
            </a:r>
          </a:p>
          <a:p>
            <a:r>
              <a:rPr lang="en-US" dirty="0" smtClean="0"/>
              <a:t>Good practice to "back up" any Radar approach with a published non-­precision approach if possible. </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11</a:t>
            </a:fld>
            <a:endParaRPr lang="en-US"/>
          </a:p>
        </p:txBody>
      </p:sp>
    </p:spTree>
    <p:extLst>
      <p:ext uri="{BB962C8B-B14F-4D97-AF65-F5344CB8AC3E}">
        <p14:creationId xmlns:p14="http://schemas.microsoft.com/office/powerpoint/2010/main" val="342437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Surveillance Radar (ASR)</a:t>
            </a:r>
            <a:endParaRPr lang="en-US" dirty="0"/>
          </a:p>
        </p:txBody>
      </p:sp>
      <p:sp>
        <p:nvSpPr>
          <p:cNvPr id="3" name="Content Placeholder 2"/>
          <p:cNvSpPr>
            <a:spLocks noGrp="1"/>
          </p:cNvSpPr>
          <p:nvPr>
            <p:ph idx="1"/>
          </p:nvPr>
        </p:nvSpPr>
        <p:spPr/>
        <p:txBody>
          <a:bodyPr>
            <a:normAutofit fontScale="92500"/>
          </a:bodyPr>
          <a:lstStyle/>
          <a:p>
            <a:r>
              <a:rPr lang="en-US" dirty="0" smtClean="0"/>
              <a:t>The final controller will, on request, provide recommended altitudes on final to the last whole mile that is at-or-above the published MDA</a:t>
            </a:r>
          </a:p>
          <a:p>
            <a:pPr lvl="1"/>
            <a:r>
              <a:rPr lang="en-US" dirty="0" smtClean="0"/>
              <a:t>Recommended altitudes are computed from the start of descent point to the threshold of the runway</a:t>
            </a:r>
          </a:p>
          <a:p>
            <a:r>
              <a:rPr lang="en-US" dirty="0" smtClean="0"/>
              <a:t>ASRs have an accuracy of bringing the pilot within 500 feet of either runway edge, while PARs are accurate to within 25 feet either side of runway centerline.</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12</a:t>
            </a:fld>
            <a:endParaRPr lang="en-US"/>
          </a:p>
        </p:txBody>
      </p:sp>
    </p:spTree>
    <p:extLst>
      <p:ext uri="{BB962C8B-B14F-4D97-AF65-F5344CB8AC3E}">
        <p14:creationId xmlns:p14="http://schemas.microsoft.com/office/powerpoint/2010/main" val="9087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Radar Approach Planning</a:t>
            </a:r>
            <a:endParaRPr lang="en-US" dirty="0"/>
          </a:p>
        </p:txBody>
      </p:sp>
      <p:sp>
        <p:nvSpPr>
          <p:cNvPr id="3" name="Content Placeholder 2"/>
          <p:cNvSpPr>
            <a:spLocks noGrp="1"/>
          </p:cNvSpPr>
          <p:nvPr>
            <p:ph idx="1"/>
          </p:nvPr>
        </p:nvSpPr>
        <p:spPr/>
        <p:txBody>
          <a:bodyPr/>
          <a:lstStyle/>
          <a:p>
            <a:r>
              <a:rPr lang="en-US" dirty="0" smtClean="0"/>
              <a:t>Have a back-up approach (compatible with existing weather and aircraft capabilities) to use if controller radar or communications are lost during the approach</a:t>
            </a:r>
          </a:p>
          <a:p>
            <a:r>
              <a:rPr lang="en-US" dirty="0" smtClean="0"/>
              <a:t>The Back-up plan is critical as these radar approaches are highly communication dependent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13</a:t>
            </a:fld>
            <a:endParaRPr lang="en-US"/>
          </a:p>
        </p:txBody>
      </p:sp>
    </p:spTree>
    <p:extLst>
      <p:ext uri="{BB962C8B-B14F-4D97-AF65-F5344CB8AC3E}">
        <p14:creationId xmlns:p14="http://schemas.microsoft.com/office/powerpoint/2010/main" val="66631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Approach “Plate”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06266"/>
            <a:ext cx="4038600" cy="553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1" y="1905000"/>
            <a:ext cx="1524000" cy="923330"/>
          </a:xfrm>
          <a:prstGeom prst="rect">
            <a:avLst/>
          </a:prstGeom>
          <a:noFill/>
          <a:ln>
            <a:solidFill>
              <a:schemeClr val="accent1"/>
            </a:solidFill>
          </a:ln>
        </p:spPr>
        <p:txBody>
          <a:bodyPr wrap="square" rtlCol="0">
            <a:spAutoFit/>
          </a:bodyPr>
          <a:lstStyle/>
          <a:p>
            <a:r>
              <a:rPr lang="en-US" dirty="0" smtClean="0"/>
              <a:t>Radar approach type</a:t>
            </a:r>
            <a:endParaRPr lang="en-US" dirty="0"/>
          </a:p>
        </p:txBody>
      </p:sp>
      <p:cxnSp>
        <p:nvCxnSpPr>
          <p:cNvPr id="6" name="Straight Arrow Connector 5"/>
          <p:cNvCxnSpPr>
            <a:stCxn id="4" idx="3"/>
          </p:cNvCxnSpPr>
          <p:nvPr/>
        </p:nvCxnSpPr>
        <p:spPr>
          <a:xfrm flipV="1">
            <a:off x="2057401" y="2133600"/>
            <a:ext cx="609599" cy="23306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p:cNvCxnSpPr>
          <p:nvPr/>
        </p:nvCxnSpPr>
        <p:spPr>
          <a:xfrm>
            <a:off x="2057401" y="2366665"/>
            <a:ext cx="609599"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3352800"/>
            <a:ext cx="1692002" cy="369332"/>
          </a:xfrm>
          <a:prstGeom prst="rect">
            <a:avLst/>
          </a:prstGeom>
          <a:noFill/>
          <a:ln>
            <a:solidFill>
              <a:schemeClr val="accent1"/>
            </a:solidFill>
          </a:ln>
        </p:spPr>
        <p:txBody>
          <a:bodyPr wrap="none" rtlCol="0">
            <a:spAutoFit/>
          </a:bodyPr>
          <a:lstStyle/>
          <a:p>
            <a:r>
              <a:rPr lang="en-US" dirty="0" smtClean="0"/>
              <a:t>Runways served</a:t>
            </a:r>
            <a:endParaRPr lang="en-US" dirty="0"/>
          </a:p>
        </p:txBody>
      </p:sp>
      <p:cxnSp>
        <p:nvCxnSpPr>
          <p:cNvPr id="11" name="Straight Arrow Connector 10"/>
          <p:cNvCxnSpPr>
            <a:stCxn id="9" idx="3"/>
          </p:cNvCxnSpPr>
          <p:nvPr/>
        </p:nvCxnSpPr>
        <p:spPr>
          <a:xfrm flipV="1">
            <a:off x="2073002" y="2366665"/>
            <a:ext cx="1127398" cy="1170801"/>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53200" y="1752600"/>
            <a:ext cx="2133600" cy="923330"/>
          </a:xfrm>
          <a:prstGeom prst="rect">
            <a:avLst/>
          </a:prstGeom>
          <a:noFill/>
          <a:ln>
            <a:solidFill>
              <a:srgbClr val="FF0000"/>
            </a:solidFill>
          </a:ln>
        </p:spPr>
        <p:txBody>
          <a:bodyPr wrap="square" rtlCol="0">
            <a:spAutoFit/>
          </a:bodyPr>
          <a:lstStyle/>
          <a:p>
            <a:r>
              <a:rPr lang="en-US" dirty="0" smtClean="0"/>
              <a:t>Glide slope and threshold crossing height</a:t>
            </a:r>
            <a:endParaRPr lang="en-US" dirty="0"/>
          </a:p>
        </p:txBody>
      </p:sp>
      <p:cxnSp>
        <p:nvCxnSpPr>
          <p:cNvPr id="14" name="Straight Arrow Connector 13"/>
          <p:cNvCxnSpPr>
            <a:stCxn id="12" idx="1"/>
          </p:cNvCxnSpPr>
          <p:nvPr/>
        </p:nvCxnSpPr>
        <p:spPr>
          <a:xfrm flipH="1">
            <a:off x="3962400" y="2214265"/>
            <a:ext cx="2590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81187" y="2950423"/>
            <a:ext cx="1981199" cy="1200329"/>
          </a:xfrm>
          <a:prstGeom prst="rect">
            <a:avLst/>
          </a:prstGeom>
          <a:noFill/>
          <a:ln>
            <a:solidFill>
              <a:srgbClr val="FF0000"/>
            </a:solidFill>
          </a:ln>
        </p:spPr>
        <p:txBody>
          <a:bodyPr wrap="square" rtlCol="0">
            <a:spAutoFit/>
          </a:bodyPr>
          <a:lstStyle/>
          <a:p>
            <a:r>
              <a:rPr lang="en-US" dirty="0" smtClean="0"/>
              <a:t>Decision height / Minimum descent Altitude / Visibility minimums</a:t>
            </a:r>
            <a:endParaRPr lang="en-US" dirty="0"/>
          </a:p>
        </p:txBody>
      </p:sp>
      <p:cxnSp>
        <p:nvCxnSpPr>
          <p:cNvPr id="17" name="Straight Arrow Connector 16"/>
          <p:cNvCxnSpPr>
            <a:stCxn id="15" idx="1"/>
          </p:cNvCxnSpPr>
          <p:nvPr/>
        </p:nvCxnSpPr>
        <p:spPr>
          <a:xfrm flipH="1" flipV="1">
            <a:off x="4800601" y="2366666"/>
            <a:ext cx="1880586" cy="11839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0557" y="1383268"/>
            <a:ext cx="851515" cy="369332"/>
          </a:xfrm>
          <a:prstGeom prst="rect">
            <a:avLst/>
          </a:prstGeom>
          <a:noFill/>
          <a:ln>
            <a:solidFill>
              <a:srgbClr val="00B050"/>
            </a:solidFill>
          </a:ln>
        </p:spPr>
        <p:txBody>
          <a:bodyPr wrap="none" rtlCol="0">
            <a:spAutoFit/>
          </a:bodyPr>
          <a:lstStyle/>
          <a:p>
            <a:r>
              <a:rPr lang="en-US" dirty="0" smtClean="0"/>
              <a:t>Airport</a:t>
            </a:r>
            <a:endParaRPr lang="en-US" dirty="0"/>
          </a:p>
        </p:txBody>
      </p:sp>
      <p:cxnSp>
        <p:nvCxnSpPr>
          <p:cNvPr id="20" name="Straight Arrow Connector 19"/>
          <p:cNvCxnSpPr>
            <a:stCxn id="18" idx="3"/>
          </p:cNvCxnSpPr>
          <p:nvPr/>
        </p:nvCxnSpPr>
        <p:spPr>
          <a:xfrm>
            <a:off x="1582072" y="1567934"/>
            <a:ext cx="1054629" cy="18466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248401" y="4267200"/>
            <a:ext cx="2514600" cy="1754326"/>
          </a:xfrm>
          <a:prstGeom prst="rect">
            <a:avLst/>
          </a:prstGeom>
          <a:noFill/>
          <a:ln>
            <a:solidFill>
              <a:srgbClr val="00B050"/>
            </a:solidFill>
          </a:ln>
        </p:spPr>
        <p:txBody>
          <a:bodyPr wrap="square" rtlCol="0">
            <a:spAutoFit/>
          </a:bodyPr>
          <a:lstStyle/>
          <a:p>
            <a:r>
              <a:rPr lang="en-US" dirty="0" smtClean="0"/>
              <a:t>Radar approach data is published in tabular form in the front of the Terminal procedures Pub. And are listed by specific airport</a:t>
            </a:r>
            <a:endParaRPr lang="en-US" dirty="0"/>
          </a:p>
        </p:txBody>
      </p:sp>
      <p:sp>
        <p:nvSpPr>
          <p:cNvPr id="5" name="Slide Number Placeholder 4"/>
          <p:cNvSpPr>
            <a:spLocks noGrp="1"/>
          </p:cNvSpPr>
          <p:nvPr>
            <p:ph type="sldNum" sz="quarter" idx="12"/>
          </p:nvPr>
        </p:nvSpPr>
        <p:spPr/>
        <p:txBody>
          <a:bodyPr/>
          <a:lstStyle/>
          <a:p>
            <a:fld id="{95A713DF-C1DE-4B46-AD94-D7118359E911}" type="slidenum">
              <a:rPr lang="en-US" smtClean="0"/>
              <a:t>14</a:t>
            </a:fld>
            <a:endParaRPr lang="en-US"/>
          </a:p>
        </p:txBody>
      </p:sp>
    </p:spTree>
    <p:extLst>
      <p:ext uri="{BB962C8B-B14F-4D97-AF65-F5344CB8AC3E}">
        <p14:creationId xmlns:p14="http://schemas.microsoft.com/office/powerpoint/2010/main" val="8105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Approach Procedures</a:t>
            </a:r>
            <a:endParaRPr lang="en-US" dirty="0"/>
          </a:p>
        </p:txBody>
      </p:sp>
      <p:sp>
        <p:nvSpPr>
          <p:cNvPr id="3" name="Content Placeholder 2"/>
          <p:cNvSpPr>
            <a:spLocks noGrp="1"/>
          </p:cNvSpPr>
          <p:nvPr>
            <p:ph idx="1"/>
          </p:nvPr>
        </p:nvSpPr>
        <p:spPr/>
        <p:txBody>
          <a:bodyPr>
            <a:normAutofit/>
          </a:bodyPr>
          <a:lstStyle/>
          <a:p>
            <a:r>
              <a:rPr lang="en-US" sz="1500" dirty="0" smtClean="0"/>
              <a:t>Communication Verification</a:t>
            </a:r>
          </a:p>
          <a:p>
            <a:pPr lvl="1"/>
            <a:r>
              <a:rPr lang="en-US" sz="1500" dirty="0" smtClean="0"/>
              <a:t>To insure you have not lost communications, you should attempt contact with ATC if no transmissions are heard for:</a:t>
            </a:r>
          </a:p>
          <a:p>
            <a:pPr lvl="2"/>
            <a:r>
              <a:rPr lang="en-US" sz="1500" dirty="0" smtClean="0"/>
              <a:t>1 minute while being vectored in the radar pattern</a:t>
            </a:r>
          </a:p>
          <a:p>
            <a:pPr lvl="2"/>
            <a:r>
              <a:rPr lang="en-US" sz="1500" dirty="0" smtClean="0"/>
              <a:t>15 seconds while on ASR final</a:t>
            </a:r>
          </a:p>
          <a:p>
            <a:pPr lvl="2"/>
            <a:r>
              <a:rPr lang="en-US" sz="1500" dirty="0" smtClean="0"/>
              <a:t>5 seconds while on PAR final</a:t>
            </a:r>
          </a:p>
          <a:p>
            <a:r>
              <a:rPr lang="en-US" sz="1500" dirty="0" smtClean="0"/>
              <a:t>Lost </a:t>
            </a:r>
            <a:r>
              <a:rPr lang="en-US" sz="1500" dirty="0" err="1" smtClean="0"/>
              <a:t>Comms</a:t>
            </a:r>
            <a:r>
              <a:rPr lang="en-US" sz="1500" dirty="0" smtClean="0"/>
              <a:t> Procedure</a:t>
            </a:r>
          </a:p>
          <a:p>
            <a:pPr lvl="1"/>
            <a:r>
              <a:rPr lang="en-US" sz="1500" dirty="0" smtClean="0"/>
              <a:t>If communication is lost, you are deemed cleared to fly any published approach, unless ATC previously issued a specific IAP to fly in the event of lost communications</a:t>
            </a:r>
          </a:p>
          <a:p>
            <a:pPr lvl="1"/>
            <a:r>
              <a:rPr lang="en-US" sz="1500" dirty="0" smtClean="0"/>
              <a:t>If communication is lost (or if radar is lost with ATC communication) and you're unable to maintain VFR, transition to your back-up approach</a:t>
            </a:r>
          </a:p>
          <a:p>
            <a:pPr lvl="1"/>
            <a:r>
              <a:rPr lang="en-US" sz="1500" dirty="0" smtClean="0"/>
              <a:t>Intercept the back-up approach at the nearest point that will allow for a normal descent rate and not compromise safety</a:t>
            </a:r>
          </a:p>
          <a:p>
            <a:pPr lvl="1"/>
            <a:r>
              <a:rPr lang="en-US" sz="1500" dirty="0" smtClean="0"/>
              <a:t>Maintain the last assigned altitude or MSA/ESA, whichever is higher, until established on a segment of the back-up published approach</a:t>
            </a:r>
          </a:p>
          <a:p>
            <a:pPr lvl="1"/>
            <a:r>
              <a:rPr lang="en-US" sz="1500" dirty="0" smtClean="0"/>
              <a:t>If no back-up approach is available that's compatible with your aircraft or with the existing weather, advise ATC upon initial contact of your intentions in the event of lost communications </a:t>
            </a:r>
          </a:p>
        </p:txBody>
      </p:sp>
      <p:sp>
        <p:nvSpPr>
          <p:cNvPr id="4" name="Slide Number Placeholder 3"/>
          <p:cNvSpPr>
            <a:spLocks noGrp="1"/>
          </p:cNvSpPr>
          <p:nvPr>
            <p:ph type="sldNum" sz="quarter" idx="12"/>
          </p:nvPr>
        </p:nvSpPr>
        <p:spPr/>
        <p:txBody>
          <a:bodyPr/>
          <a:lstStyle/>
          <a:p>
            <a:fld id="{95A713DF-C1DE-4B46-AD94-D7118359E911}" type="slidenum">
              <a:rPr lang="en-US" smtClean="0"/>
              <a:t>15</a:t>
            </a:fld>
            <a:endParaRPr lang="en-US"/>
          </a:p>
        </p:txBody>
      </p:sp>
    </p:spTree>
    <p:extLst>
      <p:ext uri="{BB962C8B-B14F-4D97-AF65-F5344CB8AC3E}">
        <p14:creationId xmlns:p14="http://schemas.microsoft.com/office/powerpoint/2010/main" val="389623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Approach Procedures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pilot should repeat all headings, altitudes (departing and assigned), and altimeter settings as normal, until the final controller advises "do not acknowledge further transmissions“ to keep the frequency clear for the controller’s directional transmissions</a:t>
            </a:r>
          </a:p>
          <a:p>
            <a:pPr lvl="1"/>
            <a:r>
              <a:rPr lang="en-US" dirty="0" smtClean="0"/>
              <a:t>After the do not acknowledge instruction, the controller will query you if he needs or wants a reply, such as acknowledging a landing clearance</a:t>
            </a:r>
          </a:p>
          <a:p>
            <a:pPr lvl="1"/>
            <a:r>
              <a:rPr lang="en-US" dirty="0" smtClean="0"/>
              <a:t>Your job is to monitor the approach (altitude, course control, airspeed, etc.), as the controller will issue precision glideslope for a PAR and course information for an ASR or PAR approach in a running commentary fashion</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16</a:t>
            </a:fld>
            <a:endParaRPr lang="en-US"/>
          </a:p>
        </p:txBody>
      </p:sp>
    </p:spTree>
    <p:extLst>
      <p:ext uri="{BB962C8B-B14F-4D97-AF65-F5344CB8AC3E}">
        <p14:creationId xmlns:p14="http://schemas.microsoft.com/office/powerpoint/2010/main" val="227802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Approach Procedures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ATC will vector you to the final segment of the approach and then hand you off to the final controller</a:t>
            </a:r>
          </a:p>
          <a:p>
            <a:pPr lvl="1"/>
            <a:r>
              <a:rPr lang="en-US" dirty="0" smtClean="0"/>
              <a:t>The vector to “dogleg” final (transition to final) encompasses all maneuvering up to a point where the aircraft is approximately 8 NM from touchdown and inbound</a:t>
            </a:r>
          </a:p>
          <a:p>
            <a:pPr lvl="1"/>
            <a:r>
              <a:rPr lang="en-US" dirty="0" smtClean="0"/>
              <a:t>ATC will provide the pilot with position information at least once prior to handoff to the final controller</a:t>
            </a:r>
            <a:endParaRPr lang="en-US" dirty="0"/>
          </a:p>
          <a:p>
            <a:r>
              <a:rPr lang="en-US" dirty="0" smtClean="0"/>
              <a:t>Each radar approach is on it's own discreet frequency.  This precludes delays or interference by other transmissions</a:t>
            </a:r>
          </a:p>
          <a:p>
            <a:pPr lvl="1"/>
            <a:r>
              <a:rPr lang="en-US" dirty="0" smtClean="0"/>
              <a:t>Only you and the final controller will be on this frequency</a:t>
            </a:r>
          </a:p>
          <a:p>
            <a:r>
              <a:rPr lang="en-US" dirty="0" smtClean="0"/>
              <a:t>Prior to handoff to the final controller, all approach / landing checks should have been accomplished </a:t>
            </a:r>
          </a:p>
          <a:p>
            <a:pPr lvl="1"/>
            <a:r>
              <a:rPr lang="en-US" dirty="0" smtClean="0"/>
              <a:t>You should have a descent rate determined.  (e.g., if the glide path is known to be 3 degrees, and your final approach groundspeed is 120 </a:t>
            </a:r>
            <a:r>
              <a:rPr lang="en-US" dirty="0" err="1" smtClean="0"/>
              <a:t>kts</a:t>
            </a:r>
            <a:r>
              <a:rPr lang="en-US" dirty="0" smtClean="0"/>
              <a:t>, then your initial descent rate plan should be 600 fpm) </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17</a:t>
            </a:fld>
            <a:endParaRPr lang="en-US"/>
          </a:p>
        </p:txBody>
      </p:sp>
    </p:spTree>
    <p:extLst>
      <p:ext uri="{BB962C8B-B14F-4D97-AF65-F5344CB8AC3E}">
        <p14:creationId xmlns:p14="http://schemas.microsoft.com/office/powerpoint/2010/main" val="424256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 Final Segment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PAR final approach starts when the aircraft is within the range of the PAR radar, which is separate from the normal ATC radar</a:t>
            </a:r>
          </a:p>
          <a:p>
            <a:pPr lvl="1"/>
            <a:r>
              <a:rPr lang="en-US" dirty="0" smtClean="0"/>
              <a:t>Normally about 8 NM from touchdown point</a:t>
            </a:r>
          </a:p>
          <a:p>
            <a:r>
              <a:rPr lang="en-US" dirty="0" smtClean="0"/>
              <a:t>Upon switching to the final controller, and approximately 10-30 seconds prior to reaching the descent point, the final controller will usually ask what the aircraft's heading is to use as a baseline for corrections compared to what appears on the radar screen</a:t>
            </a:r>
          </a:p>
          <a:p>
            <a:r>
              <a:rPr lang="en-US" dirty="0" smtClean="0"/>
              <a:t>Final controller will then advise the pilot that he's approaching the glide path</a:t>
            </a:r>
          </a:p>
          <a:p>
            <a:r>
              <a:rPr lang="en-US" dirty="0" smtClean="0"/>
              <a:t>Upon reaching the descent point, the final controller will advise "begin descent" then begin the azimuth and elevation corrections about every 5 seconds</a:t>
            </a:r>
          </a:p>
          <a:p>
            <a:pPr lvl="1"/>
            <a:r>
              <a:rPr lang="en-US" dirty="0" smtClean="0"/>
              <a:t>The pilot should Establish the predetermined rate of descent, and utilize power or drag devices as required to maintain desired airspeed or AOA</a:t>
            </a:r>
          </a:p>
          <a:p>
            <a:pPr lvl="1"/>
            <a:r>
              <a:rPr lang="en-US" dirty="0" smtClean="0"/>
              <a:t>When airspeed and glide path are stabilized, note the power, attitude and VSI, and utilize these indications as a baseline for corrections for the remainder of the approach</a:t>
            </a:r>
          </a:p>
          <a:p>
            <a:r>
              <a:rPr lang="en-US" dirty="0" smtClean="0"/>
              <a:t>ATC will issue course and glide path guidance and will provide corrections along with trend information</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18</a:t>
            </a:fld>
            <a:endParaRPr lang="en-US"/>
          </a:p>
        </p:txBody>
      </p:sp>
    </p:spTree>
    <p:extLst>
      <p:ext uri="{BB962C8B-B14F-4D97-AF65-F5344CB8AC3E}">
        <p14:creationId xmlns:p14="http://schemas.microsoft.com/office/powerpoint/2010/main" val="417123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 Final Segment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Position information for course will be stated as slightly / well left / right of course</a:t>
            </a:r>
          </a:p>
          <a:p>
            <a:pPr lvl="1"/>
            <a:r>
              <a:rPr lang="en-US" dirty="0" smtClean="0"/>
              <a:t>Course corrections from ATC won't be much more than 3-5 degrees</a:t>
            </a:r>
          </a:p>
          <a:p>
            <a:pPr lvl="1"/>
            <a:r>
              <a:rPr lang="en-US" dirty="0" smtClean="0"/>
              <a:t>Heading corrections should also not be made with more than (</a:t>
            </a:r>
            <a:r>
              <a:rPr lang="en-US" dirty="0" err="1" smtClean="0"/>
              <a:t>i</a:t>
            </a:r>
            <a:r>
              <a:rPr lang="en-US" dirty="0" smtClean="0"/>
              <a:t>) an angle of bank more than the correction to be made or (ii) 1/2 standard rate turn, to avoid overshooting the course</a:t>
            </a:r>
          </a:p>
          <a:p>
            <a:r>
              <a:rPr lang="en-US" dirty="0" smtClean="0"/>
              <a:t>Position information for glide path will be stated as slightly / well above, slightly / well / dangerously below</a:t>
            </a:r>
          </a:p>
          <a:p>
            <a:pPr lvl="1"/>
            <a:r>
              <a:rPr lang="en-US" dirty="0"/>
              <a:t>P</a:t>
            </a:r>
            <a:r>
              <a:rPr lang="en-US" dirty="0" smtClean="0"/>
              <a:t>itch changes of no more than 1 degree are normally sufficient</a:t>
            </a:r>
          </a:p>
          <a:p>
            <a:r>
              <a:rPr lang="en-US" dirty="0" smtClean="0"/>
              <a:t>Trend information will also be given - such as "going further below", </a:t>
            </a:r>
            <a:r>
              <a:rPr lang="en-US" dirty="0" err="1" smtClean="0"/>
              <a:t>etc</a:t>
            </a:r>
            <a:endParaRPr lang="en-US" dirty="0" smtClean="0"/>
          </a:p>
          <a:p>
            <a:r>
              <a:rPr lang="en-US" dirty="0" smtClean="0"/>
              <a:t>Follow corrections as soon as ATC gives them</a:t>
            </a:r>
          </a:p>
          <a:p>
            <a:pPr lvl="1"/>
            <a:r>
              <a:rPr lang="en-US" dirty="0" smtClean="0"/>
              <a:t>After a correction is issued, the controller will assume that corrected heading is being maintained.  Additional corrections will be made based on the last heading given.</a:t>
            </a:r>
          </a:p>
          <a:p>
            <a:r>
              <a:rPr lang="en-US" dirty="0" smtClean="0"/>
              <a:t>As with an ILS approach, make all turns within the "heading bars" on the HSI. </a:t>
            </a:r>
          </a:p>
          <a:p>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19</a:t>
            </a:fld>
            <a:endParaRPr lang="en-US"/>
          </a:p>
        </p:txBody>
      </p:sp>
    </p:spTree>
    <p:extLst>
      <p:ext uri="{BB962C8B-B14F-4D97-AF65-F5344CB8AC3E}">
        <p14:creationId xmlns:p14="http://schemas.microsoft.com/office/powerpoint/2010/main" val="48790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Non-Standard Approaches</a:t>
            </a:r>
            <a:endParaRPr lang="en-US" dirty="0"/>
          </a:p>
        </p:txBody>
      </p:sp>
      <p:sp>
        <p:nvSpPr>
          <p:cNvPr id="3" name="Content Placeholder 2"/>
          <p:cNvSpPr>
            <a:spLocks noGrp="1"/>
          </p:cNvSpPr>
          <p:nvPr>
            <p:ph idx="1"/>
          </p:nvPr>
        </p:nvSpPr>
        <p:spPr/>
        <p:txBody>
          <a:bodyPr>
            <a:normAutofit lnSpcReduction="10000"/>
          </a:bodyPr>
          <a:lstStyle/>
          <a:p>
            <a:r>
              <a:rPr lang="en-US" dirty="0" smtClean="0"/>
              <a:t>Simplified Directional Facility or SDF</a:t>
            </a:r>
          </a:p>
          <a:p>
            <a:r>
              <a:rPr lang="en-US" dirty="0" smtClean="0"/>
              <a:t>Localizer-type Directional Aid or LDA</a:t>
            </a:r>
          </a:p>
          <a:p>
            <a:r>
              <a:rPr lang="en-US" dirty="0" smtClean="0"/>
              <a:t>Airport Surveillance Radar (ASR)</a:t>
            </a:r>
          </a:p>
          <a:p>
            <a:r>
              <a:rPr lang="en-US" dirty="0" smtClean="0"/>
              <a:t>Precision Approach Radar (PAR)</a:t>
            </a:r>
          </a:p>
          <a:p>
            <a:r>
              <a:rPr lang="en-US" dirty="0" smtClean="0"/>
              <a:t>Visual Approach</a:t>
            </a:r>
          </a:p>
          <a:p>
            <a:r>
              <a:rPr lang="en-US" dirty="0" smtClean="0"/>
              <a:t>Contact Approach</a:t>
            </a:r>
          </a:p>
          <a:p>
            <a:r>
              <a:rPr lang="en-US" dirty="0" smtClean="0"/>
              <a:t>Microwave Approach</a:t>
            </a:r>
          </a:p>
          <a:p>
            <a:r>
              <a:rPr lang="en-US" dirty="0" smtClean="0"/>
              <a:t>GLS Approach</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2</a:t>
            </a:fld>
            <a:endParaRPr lang="en-US"/>
          </a:p>
        </p:txBody>
      </p:sp>
    </p:spTree>
    <p:extLst>
      <p:ext uri="{BB962C8B-B14F-4D97-AF65-F5344CB8AC3E}">
        <p14:creationId xmlns:p14="http://schemas.microsoft.com/office/powerpoint/2010/main" val="330291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 Final Segment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final controller will advise the pilot when he's reached the published DH</a:t>
            </a:r>
          </a:p>
          <a:p>
            <a:pPr lvl="1"/>
            <a:r>
              <a:rPr lang="en-US" dirty="0" smtClean="0"/>
              <a:t>Pilot determines DH when (</a:t>
            </a:r>
            <a:r>
              <a:rPr lang="en-US" dirty="0" err="1" smtClean="0"/>
              <a:t>i</a:t>
            </a:r>
            <a:r>
              <a:rPr lang="en-US" dirty="0" smtClean="0"/>
              <a:t>) read on the altimeter, or (ii) advised by the controller, whichever occurs first</a:t>
            </a:r>
          </a:p>
          <a:p>
            <a:r>
              <a:rPr lang="en-US" dirty="0" smtClean="0"/>
              <a:t>The final controller will continue to provide advisory course and glide path guidance until the aircraft passes over the approach landing threshold at which time the controller will advise "over the landing threshold“</a:t>
            </a:r>
          </a:p>
          <a:p>
            <a:r>
              <a:rPr lang="en-US" dirty="0" smtClean="0"/>
              <a:t>If at the DH you need to commence a missed approach</a:t>
            </a:r>
          </a:p>
          <a:p>
            <a:pPr lvl="1"/>
            <a:r>
              <a:rPr lang="en-US" dirty="0" smtClean="0"/>
              <a:t>Advise the controller and the procedures are the same as with an ASR approach, as discussed below</a:t>
            </a:r>
          </a:p>
          <a:p>
            <a:r>
              <a:rPr lang="en-US" dirty="0" smtClean="0"/>
              <a:t>If landing, advise the final controller when you have the runway in sight with landing assured</a:t>
            </a:r>
          </a:p>
          <a:p>
            <a:pPr lvl="1"/>
            <a:r>
              <a:rPr lang="en-US" dirty="0" smtClean="0"/>
              <a:t>On rollout, contact / switch to tower and advise them of your status </a:t>
            </a:r>
          </a:p>
        </p:txBody>
      </p:sp>
      <p:sp>
        <p:nvSpPr>
          <p:cNvPr id="4" name="Slide Number Placeholder 3"/>
          <p:cNvSpPr>
            <a:spLocks noGrp="1"/>
          </p:cNvSpPr>
          <p:nvPr>
            <p:ph type="sldNum" sz="quarter" idx="12"/>
          </p:nvPr>
        </p:nvSpPr>
        <p:spPr/>
        <p:txBody>
          <a:bodyPr/>
          <a:lstStyle/>
          <a:p>
            <a:fld id="{95A713DF-C1DE-4B46-AD94-D7118359E911}" type="slidenum">
              <a:rPr lang="en-US" smtClean="0"/>
              <a:t>20</a:t>
            </a:fld>
            <a:endParaRPr lang="en-US"/>
          </a:p>
        </p:txBody>
      </p:sp>
    </p:spTree>
    <p:extLst>
      <p:ext uri="{BB962C8B-B14F-4D97-AF65-F5344CB8AC3E}">
        <p14:creationId xmlns:p14="http://schemas.microsoft.com/office/powerpoint/2010/main" val="404712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Gyro Radar Approach</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If you have lost your HSI or DG, advise ATC and request a No-Gyro approach</a:t>
            </a:r>
          </a:p>
          <a:p>
            <a:r>
              <a:rPr lang="en-US" dirty="0" smtClean="0"/>
              <a:t>A no gyro approach can be made with either an ASR or PAR approach</a:t>
            </a:r>
          </a:p>
          <a:p>
            <a:r>
              <a:rPr lang="en-US" dirty="0" smtClean="0"/>
              <a:t>In a no-gyro approach</a:t>
            </a:r>
          </a:p>
          <a:p>
            <a:pPr lvl="1"/>
            <a:r>
              <a:rPr lang="en-US" dirty="0" smtClean="0"/>
              <a:t>Perform turns during transition to final by establishing an angle of bank that will approximate a standard rate turn, not to exceed 30 degrees</a:t>
            </a:r>
          </a:p>
          <a:p>
            <a:pPr lvl="1"/>
            <a:r>
              <a:rPr lang="en-US" dirty="0" smtClean="0"/>
              <a:t>Perform turns on the final segment by establishing an angle of bank on the attitude indicator that will approximate a 1/2 standard rate turn</a:t>
            </a:r>
          </a:p>
          <a:p>
            <a:pPr lvl="2"/>
            <a:r>
              <a:rPr lang="en-US" dirty="0" smtClean="0"/>
              <a:t>Do not begin using half-standard rate turns until advised to do so by ATC. ATC may want to continue standard rate turns even on final if abnormal conditions exist such as strong crosswinds or turbulence </a:t>
            </a:r>
          </a:p>
          <a:p>
            <a:pPr lvl="1"/>
            <a:r>
              <a:rPr lang="en-US" dirty="0" smtClean="0"/>
              <a:t>If unable to comply with this, advise the final controller so he can manually determine lead-points for turn and heading corrections</a:t>
            </a:r>
          </a:p>
          <a:p>
            <a:pPr lvl="2"/>
            <a:r>
              <a:rPr lang="en-US" dirty="0" smtClean="0"/>
              <a:t>Initiate turns immediately upon hearing "turn left/right"</a:t>
            </a:r>
          </a:p>
          <a:p>
            <a:pPr lvl="2"/>
            <a:r>
              <a:rPr lang="en-US" dirty="0"/>
              <a:t>S</a:t>
            </a:r>
            <a:r>
              <a:rPr lang="en-US" dirty="0" smtClean="0"/>
              <a:t>top turns when hearing "stop turn“</a:t>
            </a:r>
          </a:p>
          <a:p>
            <a:pPr lvl="2"/>
            <a:r>
              <a:rPr lang="en-US" dirty="0" smtClean="0"/>
              <a:t>Acknowledge these commands until advised by the final controller to no longer acknowledge further transmissions</a:t>
            </a:r>
          </a:p>
          <a:p>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21</a:t>
            </a:fld>
            <a:endParaRPr lang="en-US"/>
          </a:p>
        </p:txBody>
      </p:sp>
    </p:spTree>
    <p:extLst>
      <p:ext uri="{BB962C8B-B14F-4D97-AF65-F5344CB8AC3E}">
        <p14:creationId xmlns:p14="http://schemas.microsoft.com/office/powerpoint/2010/main" val="57348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Final Segment</a:t>
            </a:r>
            <a:endParaRPr lang="en-US" dirty="0"/>
          </a:p>
        </p:txBody>
      </p:sp>
      <p:sp>
        <p:nvSpPr>
          <p:cNvPr id="3" name="Content Placeholder 2"/>
          <p:cNvSpPr>
            <a:spLocks noGrp="1"/>
          </p:cNvSpPr>
          <p:nvPr>
            <p:ph idx="1"/>
          </p:nvPr>
        </p:nvSpPr>
        <p:spPr/>
        <p:txBody>
          <a:bodyPr>
            <a:noAutofit/>
          </a:bodyPr>
          <a:lstStyle/>
          <a:p>
            <a:r>
              <a:rPr lang="en-US" sz="1700" dirty="0" smtClean="0"/>
              <a:t>Final controller will inform the pilot of the runway to which the approach will be made, the straight-in MDA (if a straight-in), the MAP location, and notice of where the descent to MDA will begin. </a:t>
            </a:r>
          </a:p>
          <a:p>
            <a:pPr lvl="1"/>
            <a:r>
              <a:rPr lang="en-US" sz="1300" dirty="0" smtClean="0"/>
              <a:t>If terminating an ASR to a circling approach, the pilot must furnish the aircraft's approach category to the final controller, the final controller will then issue the circling MDA appropriate to the runway the pilot is circling to and the aircraft's category, as applicable. </a:t>
            </a:r>
          </a:p>
          <a:p>
            <a:r>
              <a:rPr lang="en-US" sz="1700" dirty="0" smtClean="0"/>
              <a:t>Prior to reaching the descent point, the controller will provide missed approach instructions and instructions concerning what to do in the event of lost communications</a:t>
            </a:r>
            <a:endParaRPr lang="en-US" sz="1700" dirty="0" smtClean="0"/>
          </a:p>
          <a:p>
            <a:r>
              <a:rPr lang="en-US" sz="1700" dirty="0" smtClean="0"/>
              <a:t>The pilot will be given a warning when approaching the ‘begin descent’ point</a:t>
            </a:r>
          </a:p>
          <a:p>
            <a:r>
              <a:rPr lang="en-US" sz="1700" dirty="0" smtClean="0"/>
              <a:t>Upon reaching the descent point, the final controller will advise the pilot to "begin descent," advising the pilot of any descent restrictions that may exist</a:t>
            </a:r>
          </a:p>
          <a:p>
            <a:pPr lvl="1"/>
            <a:r>
              <a:rPr lang="en-US" sz="1700" dirty="0" smtClean="0"/>
              <a:t>Use normal non-precision descent rates to arrive at MDA with time to acquire the runway environment and make a normal descent to landing</a:t>
            </a:r>
          </a:p>
          <a:p>
            <a:pPr lvl="1"/>
            <a:r>
              <a:rPr lang="en-US" sz="1700" dirty="0" smtClean="0"/>
              <a:t>Upon request, the controller will provide recommended altitudes on final at each mile to the last whole mile that is at or above the published MDA</a:t>
            </a:r>
          </a:p>
        </p:txBody>
      </p:sp>
      <p:sp>
        <p:nvSpPr>
          <p:cNvPr id="4" name="Slide Number Placeholder 3"/>
          <p:cNvSpPr>
            <a:spLocks noGrp="1"/>
          </p:cNvSpPr>
          <p:nvPr>
            <p:ph type="sldNum" sz="quarter" idx="12"/>
          </p:nvPr>
        </p:nvSpPr>
        <p:spPr/>
        <p:txBody>
          <a:bodyPr/>
          <a:lstStyle/>
          <a:p>
            <a:fld id="{95A713DF-C1DE-4B46-AD94-D7118359E911}" type="slidenum">
              <a:rPr lang="en-US" smtClean="0"/>
              <a:t>22</a:t>
            </a:fld>
            <a:endParaRPr lang="en-US"/>
          </a:p>
        </p:txBody>
      </p:sp>
    </p:spTree>
    <p:extLst>
      <p:ext uri="{BB962C8B-B14F-4D97-AF65-F5344CB8AC3E}">
        <p14:creationId xmlns:p14="http://schemas.microsoft.com/office/powerpoint/2010/main" val="345527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Final Segment</a:t>
            </a:r>
            <a:endParaRPr lang="en-US" dirty="0"/>
          </a:p>
        </p:txBody>
      </p:sp>
      <p:sp>
        <p:nvSpPr>
          <p:cNvPr id="3" name="Content Placeholder 2"/>
          <p:cNvSpPr>
            <a:spLocks noGrp="1"/>
          </p:cNvSpPr>
          <p:nvPr>
            <p:ph idx="1"/>
          </p:nvPr>
        </p:nvSpPr>
        <p:spPr/>
        <p:txBody>
          <a:bodyPr>
            <a:noAutofit/>
          </a:bodyPr>
          <a:lstStyle/>
          <a:p>
            <a:r>
              <a:rPr lang="en-US" sz="1700" dirty="0" smtClean="0"/>
              <a:t>The final controller will issue course guidance when required and will give you range information each mile while on final</a:t>
            </a:r>
          </a:p>
          <a:p>
            <a:pPr lvl="1"/>
            <a:r>
              <a:rPr lang="en-US" sz="1700" dirty="0" smtClean="0"/>
              <a:t>This guidance will be provided until the aircraft is over the MAP, unless the pilot requests discontinuation of guidance</a:t>
            </a:r>
          </a:p>
          <a:p>
            <a:pPr lvl="1"/>
            <a:r>
              <a:rPr lang="en-US" sz="1700" dirty="0" smtClean="0"/>
              <a:t>Controller will advise you when you're at the MAP</a:t>
            </a:r>
          </a:p>
          <a:p>
            <a:r>
              <a:rPr lang="en-US" sz="2000" dirty="0" smtClean="0"/>
              <a:t>The controller will also, during the descent on final, issue the landing clearance to the pilot.  The final controller will coordinate the clearance with the tower. </a:t>
            </a:r>
          </a:p>
          <a:p>
            <a:pPr lvl="1"/>
            <a:r>
              <a:rPr lang="en-US" sz="1600" dirty="0" smtClean="0"/>
              <a:t>Radar approaches do not utilize frequency changes after switching to the final controller, since the final controller will also initially work your missed approach, were you to do one.</a:t>
            </a:r>
          </a:p>
          <a:p>
            <a:pPr lvl="1"/>
            <a:endParaRPr lang="en-US" sz="1700" dirty="0" smtClean="0"/>
          </a:p>
        </p:txBody>
      </p:sp>
      <p:sp>
        <p:nvSpPr>
          <p:cNvPr id="4" name="Slide Number Placeholder 3"/>
          <p:cNvSpPr>
            <a:spLocks noGrp="1"/>
          </p:cNvSpPr>
          <p:nvPr>
            <p:ph type="sldNum" sz="quarter" idx="12"/>
          </p:nvPr>
        </p:nvSpPr>
        <p:spPr/>
        <p:txBody>
          <a:bodyPr/>
          <a:lstStyle/>
          <a:p>
            <a:fld id="{95A713DF-C1DE-4B46-AD94-D7118359E911}" type="slidenum">
              <a:rPr lang="en-US" smtClean="0"/>
              <a:t>23</a:t>
            </a:fld>
            <a:endParaRPr lang="en-US"/>
          </a:p>
        </p:txBody>
      </p:sp>
    </p:spTree>
    <p:extLst>
      <p:ext uri="{BB962C8B-B14F-4D97-AF65-F5344CB8AC3E}">
        <p14:creationId xmlns:p14="http://schemas.microsoft.com/office/powerpoint/2010/main" val="364741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Final Segment</a:t>
            </a:r>
            <a:endParaRPr lang="en-US" dirty="0"/>
          </a:p>
        </p:txBody>
      </p:sp>
      <p:sp>
        <p:nvSpPr>
          <p:cNvPr id="3" name="Content Placeholder 2"/>
          <p:cNvSpPr>
            <a:spLocks noGrp="1"/>
          </p:cNvSpPr>
          <p:nvPr>
            <p:ph idx="1"/>
          </p:nvPr>
        </p:nvSpPr>
        <p:spPr/>
        <p:txBody>
          <a:bodyPr>
            <a:noAutofit/>
          </a:bodyPr>
          <a:lstStyle/>
          <a:p>
            <a:r>
              <a:rPr lang="en-US" sz="1800" dirty="0" smtClean="0"/>
              <a:t>At the MAP, the pilot must advise the controller either </a:t>
            </a:r>
          </a:p>
          <a:p>
            <a:pPr lvl="1"/>
            <a:r>
              <a:rPr lang="en-US" sz="1800" dirty="0" smtClean="0"/>
              <a:t>"Runway in sight, landing assured"; or </a:t>
            </a:r>
          </a:p>
          <a:p>
            <a:pPr lvl="1"/>
            <a:r>
              <a:rPr lang="en-US" sz="1800" dirty="0" smtClean="0"/>
              <a:t>"Executing missed approach" stating the reason for the missed approach, at which point ATC will issue missed approach instructions (In the event of lost communications, follow the lost communications instructions / procedures)</a:t>
            </a:r>
          </a:p>
          <a:p>
            <a:r>
              <a:rPr lang="en-US" sz="1800" dirty="0" smtClean="0"/>
              <a:t>On landing rollout, switch to the tower frequency and advise the tower you're on frequency</a:t>
            </a:r>
          </a:p>
        </p:txBody>
      </p:sp>
      <p:sp>
        <p:nvSpPr>
          <p:cNvPr id="4" name="Slide Number Placeholder 3"/>
          <p:cNvSpPr>
            <a:spLocks noGrp="1"/>
          </p:cNvSpPr>
          <p:nvPr>
            <p:ph type="sldNum" sz="quarter" idx="12"/>
          </p:nvPr>
        </p:nvSpPr>
        <p:spPr/>
        <p:txBody>
          <a:bodyPr/>
          <a:lstStyle/>
          <a:p>
            <a:fld id="{95A713DF-C1DE-4B46-AD94-D7118359E911}" type="slidenum">
              <a:rPr lang="en-US" smtClean="0"/>
              <a:t>24</a:t>
            </a:fld>
            <a:endParaRPr lang="en-US"/>
          </a:p>
        </p:txBody>
      </p:sp>
    </p:spTree>
    <p:extLst>
      <p:ext uri="{BB962C8B-B14F-4D97-AF65-F5344CB8AC3E}">
        <p14:creationId xmlns:p14="http://schemas.microsoft.com/office/powerpoint/2010/main" val="74724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Communications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Final </a:t>
            </a:r>
            <a:r>
              <a:rPr lang="en-US" dirty="0"/>
              <a:t>c</a:t>
            </a:r>
            <a:r>
              <a:rPr lang="en-US" dirty="0" smtClean="0"/>
              <a:t>ontroller communications will sound like this:</a:t>
            </a:r>
          </a:p>
          <a:p>
            <a:r>
              <a:rPr lang="en-US" dirty="0" smtClean="0"/>
              <a:t>Do not acknowledge further communications</a:t>
            </a:r>
          </a:p>
          <a:p>
            <a:r>
              <a:rPr lang="en-US" dirty="0" smtClean="0"/>
              <a:t>__ miles from touchdown, slightly left of course, turn right heading ___°, begin descent</a:t>
            </a:r>
          </a:p>
          <a:p>
            <a:r>
              <a:rPr lang="en-US" dirty="0" smtClean="0"/>
              <a:t>__ miles from touchdown, turn left heading ___°, recommended altitude ______ (assuming you requested recommended altitudes)</a:t>
            </a:r>
          </a:p>
          <a:p>
            <a:r>
              <a:rPr lang="en-US" dirty="0" smtClean="0"/>
              <a:t>On course</a:t>
            </a:r>
          </a:p>
          <a:p>
            <a:r>
              <a:rPr lang="en-US" dirty="0" smtClean="0"/>
              <a:t>__ miles from touchdown, on course, recommended altitude _____</a:t>
            </a:r>
          </a:p>
          <a:p>
            <a:r>
              <a:rPr lang="en-US" dirty="0" smtClean="0"/>
              <a:t>and so on.....</a:t>
            </a:r>
          </a:p>
          <a:p>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25</a:t>
            </a:fld>
            <a:endParaRPr lang="en-US"/>
          </a:p>
        </p:txBody>
      </p:sp>
    </p:spTree>
    <p:extLst>
      <p:ext uri="{BB962C8B-B14F-4D97-AF65-F5344CB8AC3E}">
        <p14:creationId xmlns:p14="http://schemas.microsoft.com/office/powerpoint/2010/main" val="231480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Controller’s View of the GCA Approach</a:t>
            </a:r>
            <a:endParaRPr lang="en-US" dirty="0"/>
          </a:p>
        </p:txBody>
      </p:sp>
      <p:pic>
        <p:nvPicPr>
          <p:cNvPr id="4098" name="Picture 2" descr="http://bathursted.ccnb.nb.ca/vatcan/fir/vpar/QuadRadarAnalog/vPAR_A-PARShortF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43050"/>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5A713DF-C1DE-4B46-AD94-D7118359E911}" type="slidenum">
              <a:rPr lang="en-US" smtClean="0"/>
              <a:t>26</a:t>
            </a:fld>
            <a:endParaRPr lang="en-US"/>
          </a:p>
        </p:txBody>
      </p:sp>
    </p:spTree>
    <p:extLst>
      <p:ext uri="{BB962C8B-B14F-4D97-AF65-F5344CB8AC3E}">
        <p14:creationId xmlns:p14="http://schemas.microsoft.com/office/powerpoint/2010/main" val="386540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Controller’s View of the GCA Approach</a:t>
            </a:r>
            <a:endParaRPr lang="en-US" dirty="0"/>
          </a:p>
        </p:txBody>
      </p:sp>
      <p:pic>
        <p:nvPicPr>
          <p:cNvPr id="6146" name="Picture 2" descr="P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01" y="1371600"/>
            <a:ext cx="365760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bathursted.ccnb.nb.ca/vatcan/fir/vPAR/PAR_Hi_Left_Lin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190875" cy="4200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5715000"/>
            <a:ext cx="3657600" cy="923330"/>
          </a:xfrm>
          <a:prstGeom prst="rect">
            <a:avLst/>
          </a:prstGeom>
          <a:noFill/>
        </p:spPr>
        <p:txBody>
          <a:bodyPr wrap="square" rtlCol="0">
            <a:spAutoFit/>
          </a:bodyPr>
          <a:lstStyle/>
          <a:p>
            <a:r>
              <a:rPr lang="en-US" dirty="0" smtClean="0"/>
              <a:t>Aircraft above (white bars) is left of course and well above the glide slope</a:t>
            </a:r>
            <a:endParaRPr lang="en-US" dirty="0"/>
          </a:p>
        </p:txBody>
      </p:sp>
      <p:sp>
        <p:nvSpPr>
          <p:cNvPr id="5" name="Slide Number Placeholder 4"/>
          <p:cNvSpPr>
            <a:spLocks noGrp="1"/>
          </p:cNvSpPr>
          <p:nvPr>
            <p:ph type="sldNum" sz="quarter" idx="12"/>
          </p:nvPr>
        </p:nvSpPr>
        <p:spPr/>
        <p:txBody>
          <a:bodyPr/>
          <a:lstStyle/>
          <a:p>
            <a:fld id="{95A713DF-C1DE-4B46-AD94-D7118359E911}" type="slidenum">
              <a:rPr lang="en-US" smtClean="0"/>
              <a:t>27</a:t>
            </a:fld>
            <a:endParaRPr lang="en-US"/>
          </a:p>
        </p:txBody>
      </p:sp>
    </p:spTree>
    <p:extLst>
      <p:ext uri="{BB962C8B-B14F-4D97-AF65-F5344CB8AC3E}">
        <p14:creationId xmlns:p14="http://schemas.microsoft.com/office/powerpoint/2010/main" val="387310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Visual Approach</a:t>
            </a:r>
            <a:endParaRPr lang="en-US" dirty="0"/>
          </a:p>
        </p:txBody>
      </p:sp>
      <p:sp>
        <p:nvSpPr>
          <p:cNvPr id="3" name="Content Placeholder 2"/>
          <p:cNvSpPr>
            <a:spLocks noGrp="1"/>
          </p:cNvSpPr>
          <p:nvPr>
            <p:ph idx="1"/>
          </p:nvPr>
        </p:nvSpPr>
        <p:spPr>
          <a:xfrm>
            <a:off x="457200" y="1600200"/>
            <a:ext cx="3352800" cy="4525963"/>
          </a:xfrm>
        </p:spPr>
        <p:txBody>
          <a:bodyPr/>
          <a:lstStyle/>
          <a:p>
            <a:r>
              <a:rPr lang="en-US" dirty="0" smtClean="0"/>
              <a:t>Two types</a:t>
            </a:r>
          </a:p>
          <a:p>
            <a:pPr lvl="1"/>
            <a:r>
              <a:rPr lang="en-US" dirty="0" smtClean="0"/>
              <a:t>Published</a:t>
            </a:r>
          </a:p>
          <a:p>
            <a:pPr lvl="1"/>
            <a:r>
              <a:rPr lang="en-US" dirty="0" smtClean="0"/>
              <a:t>Verba</a:t>
            </a:r>
            <a:r>
              <a:rPr lang="en-US" dirty="0"/>
              <a:t>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314835" cy="508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5A713DF-C1DE-4B46-AD94-D7118359E911}" type="slidenum">
              <a:rPr lang="en-US" smtClean="0"/>
              <a:t>28</a:t>
            </a:fld>
            <a:endParaRPr lang="en-US"/>
          </a:p>
        </p:txBody>
      </p:sp>
    </p:spTree>
    <p:extLst>
      <p:ext uri="{BB962C8B-B14F-4D97-AF65-F5344CB8AC3E}">
        <p14:creationId xmlns:p14="http://schemas.microsoft.com/office/powerpoint/2010/main" val="696559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Approach</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FAA defines a visual approach as one conducted under instrument flight rules (IFR), which authorizes the pilot to proceed visually and clear of clouds to the airport</a:t>
            </a:r>
          </a:p>
          <a:p>
            <a:pPr lvl="1"/>
            <a:r>
              <a:rPr lang="en-US" dirty="0" smtClean="0"/>
              <a:t>Allows you to fly to the runway without having to perform a formal instrument approach</a:t>
            </a:r>
          </a:p>
          <a:p>
            <a:pPr lvl="1"/>
            <a:r>
              <a:rPr lang="en-US" dirty="0" smtClean="0"/>
              <a:t>It is </a:t>
            </a:r>
            <a:r>
              <a:rPr lang="en-US" u="sng" dirty="0" smtClean="0"/>
              <a:t>not</a:t>
            </a:r>
            <a:r>
              <a:rPr lang="en-US" dirty="0" smtClean="0"/>
              <a:t> an instrument approach procedure</a:t>
            </a:r>
          </a:p>
          <a:p>
            <a:pPr lvl="1"/>
            <a:r>
              <a:rPr lang="en-US" dirty="0" smtClean="0"/>
              <a:t>There is no missed approach segment-  If you are unable to complete a visual approach, the miss is handled as any go-around and appropriate separation must be provided by ATC</a:t>
            </a:r>
          </a:p>
          <a:p>
            <a:r>
              <a:rPr lang="en-US" dirty="0" smtClean="0"/>
              <a:t>The pilot must, at all times, have either the airport or the preceding aircraft in sight</a:t>
            </a:r>
          </a:p>
          <a:p>
            <a:r>
              <a:rPr lang="en-US" dirty="0" smtClean="0"/>
              <a:t>This approach must be authorized and under the control of the appropriate air traffic control (ATC) facility</a:t>
            </a:r>
          </a:p>
          <a:p>
            <a:r>
              <a:rPr lang="en-US" dirty="0" smtClean="0"/>
              <a:t>Reported weather at the airport must be ceiling at or above 1,000 feet and visibility of 3-miles or greater</a:t>
            </a:r>
          </a:p>
          <a:p>
            <a:r>
              <a:rPr lang="en-US" dirty="0" smtClean="0"/>
              <a:t>Pilot assumes the responsibility to "see and avoid" other traffic.</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29</a:t>
            </a:fld>
            <a:endParaRPr lang="en-US"/>
          </a:p>
        </p:txBody>
      </p:sp>
    </p:spTree>
    <p:extLst>
      <p:ext uri="{BB962C8B-B14F-4D97-AF65-F5344CB8AC3E}">
        <p14:creationId xmlns:p14="http://schemas.microsoft.com/office/powerpoint/2010/main" val="213494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Directional Facility (SDF)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Provides a final approach course similar to that of the ILS localizer – BUT</a:t>
            </a:r>
          </a:p>
          <a:p>
            <a:pPr lvl="1"/>
            <a:r>
              <a:rPr lang="en-US" dirty="0" smtClean="0"/>
              <a:t>SDF course may not be aligned with the runway and antenna may be offset from the runway centerline</a:t>
            </a:r>
          </a:p>
          <a:p>
            <a:pPr lvl="1"/>
            <a:r>
              <a:rPr lang="en-US" dirty="0" smtClean="0"/>
              <a:t>Course may be wider, resulting in less precision</a:t>
            </a:r>
          </a:p>
          <a:p>
            <a:pPr lvl="2"/>
            <a:r>
              <a:rPr lang="en-US" dirty="0" smtClean="0"/>
              <a:t>Either 6° or 12° as necessary for fly-ability and course quality </a:t>
            </a:r>
            <a:r>
              <a:rPr lang="en-US" dirty="0" err="1" smtClean="0"/>
              <a:t>vs</a:t>
            </a:r>
            <a:r>
              <a:rPr lang="en-US" dirty="0" smtClean="0"/>
              <a:t> which is typically 3 to 6° for an ILS or LDA </a:t>
            </a:r>
          </a:p>
          <a:p>
            <a:r>
              <a:rPr lang="en-US" dirty="0" smtClean="0"/>
              <a:t>Does not provide glide slope information, however</a:t>
            </a:r>
          </a:p>
          <a:p>
            <a:r>
              <a:rPr lang="en-US" dirty="0" smtClean="0"/>
              <a:t>Transmits within the ILS range - 108.10 to 111.95 MHz</a:t>
            </a:r>
          </a:p>
          <a:p>
            <a:r>
              <a:rPr lang="en-US" dirty="0" smtClean="0"/>
              <a:t>Approach techniques and procedures used are essentially the same as those employed in executing a standard localizer approach, except the.</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3</a:t>
            </a:fld>
            <a:endParaRPr lang="en-US"/>
          </a:p>
        </p:txBody>
      </p:sp>
    </p:spTree>
    <p:extLst>
      <p:ext uri="{BB962C8B-B14F-4D97-AF65-F5344CB8AC3E}">
        <p14:creationId xmlns:p14="http://schemas.microsoft.com/office/powerpoint/2010/main" val="69915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"Dark" Side of Visual Approaches</a:t>
            </a:r>
            <a:endParaRPr lang="en-US" dirty="0"/>
          </a:p>
        </p:txBody>
      </p:sp>
      <p:sp>
        <p:nvSpPr>
          <p:cNvPr id="3" name="Content Placeholder 2"/>
          <p:cNvSpPr>
            <a:spLocks noGrp="1"/>
          </p:cNvSpPr>
          <p:nvPr>
            <p:ph idx="1"/>
          </p:nvPr>
        </p:nvSpPr>
        <p:spPr/>
        <p:txBody>
          <a:bodyPr/>
          <a:lstStyle/>
          <a:p>
            <a:r>
              <a:rPr lang="en-US" dirty="0" smtClean="0"/>
              <a:t>Can land at the wrong airport or runway</a:t>
            </a:r>
          </a:p>
          <a:p>
            <a:r>
              <a:rPr lang="en-US" dirty="0" smtClean="0"/>
              <a:t>Traffic to be followed cannot be identified or is lost through distraction or other problems</a:t>
            </a:r>
          </a:p>
          <a:p>
            <a:r>
              <a:rPr lang="en-US" dirty="0" smtClean="0"/>
              <a:t>Misidentification of traffic to be followed is also a problem, particularly at busier airports</a:t>
            </a:r>
          </a:p>
          <a:p>
            <a:r>
              <a:rPr lang="en-US" dirty="0" smtClean="0"/>
              <a:t>Most incidents of landing without clearance reported to ASRS are out of visual approaches</a:t>
            </a:r>
          </a:p>
          <a:p>
            <a:r>
              <a:rPr lang="en-US" dirty="0" smtClean="0"/>
              <a:t>Can lead to more visual illusions at night</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30</a:t>
            </a:fld>
            <a:endParaRPr lang="en-US"/>
          </a:p>
        </p:txBody>
      </p:sp>
    </p:spTree>
    <p:extLst>
      <p:ext uri="{BB962C8B-B14F-4D97-AF65-F5344CB8AC3E}">
        <p14:creationId xmlns:p14="http://schemas.microsoft.com/office/powerpoint/2010/main" val="349035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Approach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Controllers may initiate, or pilots may request, a visual approach</a:t>
            </a:r>
          </a:p>
          <a:p>
            <a:r>
              <a:rPr lang="en-US" dirty="0" smtClean="0"/>
              <a:t>An aircraft may be cleared for a visual approach when:</a:t>
            </a:r>
          </a:p>
          <a:p>
            <a:pPr lvl="1"/>
            <a:r>
              <a:rPr lang="en-US" dirty="0" smtClean="0"/>
              <a:t>The aircraft is number one in the approach sequence,</a:t>
            </a:r>
          </a:p>
          <a:p>
            <a:pPr lvl="1"/>
            <a:r>
              <a:rPr lang="en-US" dirty="0" smtClean="0"/>
              <a:t>The aircraft is to follow a preceding aircraft and the pilot reports the preceding aircraft in sight and is instructed to follow it</a:t>
            </a:r>
          </a:p>
          <a:p>
            <a:pPr lvl="2"/>
            <a:r>
              <a:rPr lang="en-US" dirty="0" smtClean="0"/>
              <a:t>The pilot need not report the airport/runway in sight.</a:t>
            </a:r>
          </a:p>
          <a:p>
            <a:pPr lvl="2"/>
            <a:r>
              <a:rPr lang="en-US" dirty="0" smtClean="0"/>
              <a:t>If the pilot reports the airport or runway in sight but not the preceding aircraft. Radar separation will be provided until visual separation is provided</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31</a:t>
            </a:fld>
            <a:endParaRPr lang="en-US"/>
          </a:p>
        </p:txBody>
      </p:sp>
    </p:spTree>
    <p:extLst>
      <p:ext uri="{BB962C8B-B14F-4D97-AF65-F5344CB8AC3E}">
        <p14:creationId xmlns:p14="http://schemas.microsoft.com/office/powerpoint/2010/main" val="218730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CHARTED VISUAL FLIGHT PROCEDURES (CVFP)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aircraft will be cleared for a CVFP only when the following conditions are met:</a:t>
            </a:r>
          </a:p>
          <a:p>
            <a:pPr lvl="1"/>
            <a:r>
              <a:rPr lang="en-US" dirty="0" smtClean="0"/>
              <a:t>There is an operating control tower</a:t>
            </a:r>
          </a:p>
          <a:p>
            <a:pPr lvl="1"/>
            <a:r>
              <a:rPr lang="en-US" dirty="0" smtClean="0"/>
              <a:t>The published name of the CVFP and the landing runway are specified in the approach clearance </a:t>
            </a:r>
          </a:p>
          <a:p>
            <a:pPr lvl="1"/>
            <a:r>
              <a:rPr lang="en-US" dirty="0" smtClean="0"/>
              <a:t>The reported ceiling at the airport of intended landing is at least 500 feet above the MVA/MIA (Minimum Vectoring Altitude / Minimum IFR Altitude), and the visibility is 3 miles or more, unless higher minimums are published for the particular CVFP</a:t>
            </a:r>
          </a:p>
          <a:p>
            <a:pPr lvl="1"/>
            <a:r>
              <a:rPr lang="en-US" dirty="0" smtClean="0"/>
              <a:t>An aircraft not following another aircraft on the approach reports sighting a charted visual landmark, or reports sighting a preceding aircraft landing on the same runway and has been instructed to follow that aircraft</a:t>
            </a:r>
          </a:p>
          <a:p>
            <a:r>
              <a:rPr lang="en-US" dirty="0" smtClean="0"/>
              <a:t>Phraseology-</a:t>
            </a:r>
          </a:p>
          <a:p>
            <a:pPr lvl="1"/>
            <a:r>
              <a:rPr lang="en-US" dirty="0" smtClean="0"/>
              <a:t>Skyhawk _____ CLEARED (name of CVFP) APPROACH.</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32</a:t>
            </a:fld>
            <a:endParaRPr lang="en-US"/>
          </a:p>
        </p:txBody>
      </p:sp>
    </p:spTree>
    <p:extLst>
      <p:ext uri="{BB962C8B-B14F-4D97-AF65-F5344CB8AC3E}">
        <p14:creationId xmlns:p14="http://schemas.microsoft.com/office/powerpoint/2010/main" val="227631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Approach</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 contact approach is a visual (not instrument) approach that can only be requested by the pilot and permits a visual approach when the conditions are below those required for a visual (as discussed above) approach</a:t>
            </a:r>
          </a:p>
          <a:p>
            <a:pPr lvl="1"/>
            <a:r>
              <a:rPr lang="en-US" dirty="0" smtClean="0"/>
              <a:t>The pilot is responsible for maintaining the required flight visibility, cloud clearance, and terrain/obstruction clearance. </a:t>
            </a:r>
          </a:p>
          <a:p>
            <a:pPr lvl="1"/>
            <a:r>
              <a:rPr lang="en-US" dirty="0" smtClean="0"/>
              <a:t>Unless otherwise restricted, the pilot may find it necessary to descend, climb, and/or fly a circuitous route to the airport to maintain cloud clearance and/or terrain/obstruction clearance</a:t>
            </a:r>
          </a:p>
          <a:p>
            <a:r>
              <a:rPr lang="en-US" dirty="0" smtClean="0"/>
              <a:t>The following must exist for a contact approach:</a:t>
            </a:r>
          </a:p>
          <a:p>
            <a:pPr lvl="1"/>
            <a:r>
              <a:rPr lang="en-US" dirty="0" smtClean="0"/>
              <a:t>The reported ground visibility must be at least 1 statute mile.</a:t>
            </a:r>
          </a:p>
          <a:p>
            <a:pPr lvl="1"/>
            <a:r>
              <a:rPr lang="en-US" dirty="0" smtClean="0"/>
              <a:t>A standard or special instrument approach procedure has been published and is functioning for the airport</a:t>
            </a:r>
          </a:p>
          <a:p>
            <a:pPr lvl="1"/>
            <a:r>
              <a:rPr lang="en-US" dirty="0" smtClean="0"/>
              <a:t>separation is applied between the aircraft and other IFR or SVFR traffic</a:t>
            </a:r>
          </a:p>
          <a:p>
            <a:pPr lvl="1"/>
            <a:r>
              <a:rPr lang="en-US" dirty="0" smtClean="0"/>
              <a:t>ATC will not assign a fixed altitude but will clear the aircraft to be at or below an altitude which is at least 1,000 feet below any IFR traffic but not below the minimum safe altitude</a:t>
            </a:r>
          </a:p>
          <a:p>
            <a:r>
              <a:rPr lang="en-US" dirty="0" smtClean="0"/>
              <a:t>Phraseology-</a:t>
            </a:r>
          </a:p>
          <a:p>
            <a:pPr lvl="1"/>
            <a:r>
              <a:rPr lang="en-US" dirty="0" smtClean="0"/>
              <a:t>CLEARED CONTACT APPROACH,</a:t>
            </a:r>
          </a:p>
          <a:p>
            <a:pPr lvl="1"/>
            <a:r>
              <a:rPr lang="en-US" dirty="0" smtClean="0"/>
              <a:t>And if required, AT OR BELOW (altitude) (routing).</a:t>
            </a:r>
          </a:p>
          <a:p>
            <a:endParaRPr lang="en-US" dirty="0" smtClean="0"/>
          </a:p>
        </p:txBody>
      </p:sp>
      <p:sp>
        <p:nvSpPr>
          <p:cNvPr id="4" name="Slide Number Placeholder 3"/>
          <p:cNvSpPr>
            <a:spLocks noGrp="1"/>
          </p:cNvSpPr>
          <p:nvPr>
            <p:ph type="sldNum" sz="quarter" idx="12"/>
          </p:nvPr>
        </p:nvSpPr>
        <p:spPr/>
        <p:txBody>
          <a:bodyPr/>
          <a:lstStyle/>
          <a:p>
            <a:fld id="{95A713DF-C1DE-4B46-AD94-D7118359E911}" type="slidenum">
              <a:rPr lang="en-US" smtClean="0"/>
              <a:t>33</a:t>
            </a:fld>
            <a:endParaRPr lang="en-US"/>
          </a:p>
        </p:txBody>
      </p:sp>
    </p:spTree>
    <p:extLst>
      <p:ext uri="{BB962C8B-B14F-4D97-AF65-F5344CB8AC3E}">
        <p14:creationId xmlns:p14="http://schemas.microsoft.com/office/powerpoint/2010/main" val="1999467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Landing System (MLS)</a:t>
            </a:r>
            <a:endParaRPr lang="en-US" dirty="0"/>
          </a:p>
        </p:txBody>
      </p:sp>
      <p:sp>
        <p:nvSpPr>
          <p:cNvPr id="3" name="Content Placeholder 2"/>
          <p:cNvSpPr>
            <a:spLocks noGrp="1"/>
          </p:cNvSpPr>
          <p:nvPr>
            <p:ph idx="1"/>
          </p:nvPr>
        </p:nvSpPr>
        <p:spPr/>
        <p:txBody>
          <a:bodyPr>
            <a:normAutofit lnSpcReduction="10000"/>
          </a:bodyPr>
          <a:lstStyle/>
          <a:p>
            <a:r>
              <a:rPr lang="en-US" dirty="0" smtClean="0"/>
              <a:t>MLS provides precision navigation guidance for exact alignment and descent of aircraft on approach to a runway. It provides azimuth, elevation, and distance</a:t>
            </a:r>
          </a:p>
          <a:p>
            <a:r>
              <a:rPr lang="en-US" dirty="0" smtClean="0"/>
              <a:t>Requires specialized equipment</a:t>
            </a:r>
          </a:p>
          <a:p>
            <a:r>
              <a:rPr lang="en-US" dirty="0" smtClean="0"/>
              <a:t>MLS supplements the ILS as the standard landing system</a:t>
            </a:r>
          </a:p>
          <a:p>
            <a:r>
              <a:rPr lang="en-US" dirty="0" smtClean="0"/>
              <a:t>Greatly expanded navigation and data capabilities</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34</a:t>
            </a:fld>
            <a:endParaRPr lang="en-US"/>
          </a:p>
        </p:txBody>
      </p:sp>
    </p:spTree>
    <p:extLst>
      <p:ext uri="{BB962C8B-B14F-4D97-AF65-F5344CB8AC3E}">
        <p14:creationId xmlns:p14="http://schemas.microsoft.com/office/powerpoint/2010/main" val="29519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Positioning Landing System (GLS)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Ground Based Augmentation System (GBAS) is a satellite navigation system that uses GPS signals to develop an extremely accurate navigation signal that focuses its service on the airport area (approximately a 20-30 mile radius)</a:t>
            </a:r>
          </a:p>
          <a:p>
            <a:r>
              <a:rPr lang="en-US" dirty="0" smtClean="0"/>
              <a:t>With WAAS, GPS-corrected navigation signals are broadcast by satellites. With GBAS, the GPS-corrected navigation signal is broadcast from a GBAS VHF data broadcast transmitter at or near the airport</a:t>
            </a:r>
          </a:p>
          <a:p>
            <a:r>
              <a:rPr lang="en-US" dirty="0" smtClean="0"/>
              <a:t>New system just coming operational in the US - Houston George Bush Intercontinental became operational in 2013 – Not yet in GA aircraft</a:t>
            </a:r>
          </a:p>
          <a:p>
            <a:r>
              <a:rPr lang="en-US" dirty="0" smtClean="0"/>
              <a:t>GBAS enables curved and segmented approach paths</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35</a:t>
            </a:fld>
            <a:endParaRPr lang="en-US"/>
          </a:p>
        </p:txBody>
      </p:sp>
    </p:spTree>
    <p:extLst>
      <p:ext uri="{BB962C8B-B14F-4D97-AF65-F5344CB8AC3E}">
        <p14:creationId xmlns:p14="http://schemas.microsoft.com/office/powerpoint/2010/main" val="2309061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Positioning Landing System (GLS)</a:t>
            </a:r>
            <a:endParaRPr lang="en-US" dirty="0"/>
          </a:p>
        </p:txBody>
      </p:sp>
      <p:sp>
        <p:nvSpPr>
          <p:cNvPr id="3" name="Content Placeholder 2"/>
          <p:cNvSpPr>
            <a:spLocks noGrp="1"/>
          </p:cNvSpPr>
          <p:nvPr>
            <p:ph idx="1"/>
          </p:nvPr>
        </p:nvSpPr>
        <p:spPr/>
        <p:txBody>
          <a:bodyPr/>
          <a:lstStyle/>
          <a:p>
            <a:r>
              <a:rPr lang="en-US" dirty="0" smtClean="0"/>
              <a:t>GBAS will complement WAAS by providing GNSS Landing System (GLS) landing service for Category II/III precision approach operations </a:t>
            </a:r>
          </a:p>
          <a:p>
            <a:r>
              <a:rPr lang="en-US" dirty="0" smtClean="0"/>
              <a:t>GBAS will also provide GLS Category-I capability at locations where WAAS service may not be available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343400"/>
            <a:ext cx="2324100" cy="203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5A713DF-C1DE-4B46-AD94-D7118359E911}" type="slidenum">
              <a:rPr lang="en-US" smtClean="0"/>
              <a:t>36</a:t>
            </a:fld>
            <a:endParaRPr lang="en-US"/>
          </a:p>
        </p:txBody>
      </p:sp>
    </p:spTree>
    <p:extLst>
      <p:ext uri="{BB962C8B-B14F-4D97-AF65-F5344CB8AC3E}">
        <p14:creationId xmlns:p14="http://schemas.microsoft.com/office/powerpoint/2010/main" val="2493531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Positioning Landing System (GLS)</a:t>
            </a:r>
            <a:endParaRPr lang="en-US" dirty="0"/>
          </a:p>
        </p:txBody>
      </p:sp>
      <p:pic>
        <p:nvPicPr>
          <p:cNvPr id="9218" name="Picture 2" descr="http://www.ecacnav.com/Images/gbas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724912"/>
            <a:ext cx="5829300" cy="3847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4876800"/>
            <a:ext cx="1828800" cy="923330"/>
          </a:xfrm>
          <a:prstGeom prst="rect">
            <a:avLst/>
          </a:prstGeom>
          <a:noFill/>
          <a:ln>
            <a:solidFill>
              <a:srgbClr val="C00000"/>
            </a:solidFill>
          </a:ln>
        </p:spPr>
        <p:txBody>
          <a:bodyPr wrap="square" rtlCol="0">
            <a:spAutoFit/>
          </a:bodyPr>
          <a:lstStyle/>
          <a:p>
            <a:r>
              <a:rPr lang="en-US" dirty="0" smtClean="0"/>
              <a:t>Ground reference stations (GRS)</a:t>
            </a:r>
            <a:endParaRPr lang="en-US" dirty="0"/>
          </a:p>
        </p:txBody>
      </p:sp>
      <p:cxnSp>
        <p:nvCxnSpPr>
          <p:cNvPr id="6" name="Straight Arrow Connector 5"/>
          <p:cNvCxnSpPr>
            <a:stCxn id="4" idx="3"/>
          </p:cNvCxnSpPr>
          <p:nvPr/>
        </p:nvCxnSpPr>
        <p:spPr>
          <a:xfrm flipV="1">
            <a:off x="2438400" y="4800600"/>
            <a:ext cx="1447800" cy="5378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p:cNvCxnSpPr>
          <p:nvPr/>
        </p:nvCxnSpPr>
        <p:spPr>
          <a:xfrm>
            <a:off x="2438400" y="5338465"/>
            <a:ext cx="2057400" cy="30033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29401" y="1752600"/>
            <a:ext cx="2209800" cy="646331"/>
          </a:xfrm>
          <a:prstGeom prst="rect">
            <a:avLst/>
          </a:prstGeom>
          <a:noFill/>
          <a:ln>
            <a:solidFill>
              <a:srgbClr val="C00000"/>
            </a:solidFill>
          </a:ln>
        </p:spPr>
        <p:txBody>
          <a:bodyPr wrap="square" rtlCol="0">
            <a:spAutoFit/>
          </a:bodyPr>
          <a:lstStyle/>
          <a:p>
            <a:r>
              <a:rPr lang="en-US" dirty="0" smtClean="0"/>
              <a:t>GBAS ground processing station</a:t>
            </a:r>
            <a:endParaRPr lang="en-US" dirty="0"/>
          </a:p>
        </p:txBody>
      </p:sp>
      <p:cxnSp>
        <p:nvCxnSpPr>
          <p:cNvPr id="11" name="Straight Arrow Connector 10"/>
          <p:cNvCxnSpPr>
            <a:stCxn id="9" idx="2"/>
          </p:cNvCxnSpPr>
          <p:nvPr/>
        </p:nvCxnSpPr>
        <p:spPr>
          <a:xfrm>
            <a:off x="7734301" y="2398931"/>
            <a:ext cx="0" cy="247786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1946" y="3500735"/>
            <a:ext cx="1639519" cy="923330"/>
          </a:xfrm>
          <a:prstGeom prst="rect">
            <a:avLst/>
          </a:prstGeom>
          <a:noFill/>
          <a:ln>
            <a:solidFill>
              <a:srgbClr val="C00000"/>
            </a:solidFill>
          </a:ln>
        </p:spPr>
        <p:txBody>
          <a:bodyPr wrap="square" rtlCol="0">
            <a:spAutoFit/>
          </a:bodyPr>
          <a:lstStyle/>
          <a:p>
            <a:r>
              <a:rPr lang="en-US" dirty="0" smtClean="0"/>
              <a:t>VHF correction signal transmitter</a:t>
            </a:r>
            <a:endParaRPr lang="en-US" dirty="0"/>
          </a:p>
        </p:txBody>
      </p:sp>
      <p:cxnSp>
        <p:nvCxnSpPr>
          <p:cNvPr id="14" name="Straight Arrow Connector 13"/>
          <p:cNvCxnSpPr>
            <a:stCxn id="12" idx="3"/>
          </p:cNvCxnSpPr>
          <p:nvPr/>
        </p:nvCxnSpPr>
        <p:spPr>
          <a:xfrm>
            <a:off x="2151465" y="3962400"/>
            <a:ext cx="1506135" cy="1219200"/>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1066800"/>
            <a:ext cx="2590800" cy="2308324"/>
          </a:xfrm>
          <a:prstGeom prst="rect">
            <a:avLst/>
          </a:prstGeom>
          <a:noFill/>
          <a:ln>
            <a:solidFill>
              <a:schemeClr val="accent6">
                <a:lumMod val="60000"/>
                <a:lumOff val="40000"/>
              </a:schemeClr>
            </a:solidFill>
          </a:ln>
        </p:spPr>
        <p:txBody>
          <a:bodyPr wrap="square" rtlCol="0">
            <a:spAutoFit/>
          </a:bodyPr>
          <a:lstStyle/>
          <a:p>
            <a:r>
              <a:rPr lang="en-US" dirty="0" smtClean="0"/>
              <a:t>GRS stations receive satellite signals and transmit them to the ground processing station that calculates a correction and transmits it to aircraft through the VHF transmitter</a:t>
            </a:r>
            <a:endParaRPr lang="en-US" dirty="0"/>
          </a:p>
        </p:txBody>
      </p:sp>
      <p:sp>
        <p:nvSpPr>
          <p:cNvPr id="16" name="Slide Number Placeholder 15"/>
          <p:cNvSpPr>
            <a:spLocks noGrp="1"/>
          </p:cNvSpPr>
          <p:nvPr>
            <p:ph type="sldNum" sz="quarter" idx="12"/>
          </p:nvPr>
        </p:nvSpPr>
        <p:spPr/>
        <p:txBody>
          <a:bodyPr/>
          <a:lstStyle/>
          <a:p>
            <a:fld id="{95A713DF-C1DE-4B46-AD94-D7118359E911}" type="slidenum">
              <a:rPr lang="en-US" smtClean="0"/>
              <a:t>37</a:t>
            </a:fld>
            <a:endParaRPr lang="en-US"/>
          </a:p>
        </p:txBody>
      </p:sp>
    </p:spTree>
    <p:extLst>
      <p:ext uri="{BB962C8B-B14F-4D97-AF65-F5344CB8AC3E}">
        <p14:creationId xmlns:p14="http://schemas.microsoft.com/office/powerpoint/2010/main" val="3668483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Positioning Landing System (GLS)</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38</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28327"/>
            <a:ext cx="3962400" cy="572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991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8" name="Picture 2" descr="http://www.learntofly.ca/wp-content/uploads/2011/09/Questions-and-Answers-Exam-Pr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94246"/>
            <a:ext cx="4800600" cy="554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4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Directional Facility (SDF)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Usable off-course indications are limited to 35 degrees either side of the course centerline</a:t>
            </a:r>
          </a:p>
          <a:p>
            <a:r>
              <a:rPr lang="en-US" dirty="0" smtClean="0"/>
              <a:t>If the SDF antenna is offset from the runway centerline, the angle of convergence between the final approach course and the runway bearing should be determined by reference to the instrument approach procedure chart</a:t>
            </a:r>
          </a:p>
          <a:p>
            <a:pPr lvl="1"/>
            <a:r>
              <a:rPr lang="en-US" dirty="0" smtClean="0"/>
              <a:t>Generally not more than 3 degrees</a:t>
            </a:r>
          </a:p>
          <a:p>
            <a:pPr lvl="1"/>
            <a:r>
              <a:rPr lang="en-US" dirty="0" smtClean="0"/>
              <a:t>If the SDF is offset from the centerline, if the approach which is continued beyond the runway threshold, the signal will lead the aircraft to the SDF offset position rather than along the runway centerline</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4</a:t>
            </a:fld>
            <a:endParaRPr lang="en-US"/>
          </a:p>
        </p:txBody>
      </p:sp>
    </p:spTree>
    <p:extLst>
      <p:ext uri="{BB962C8B-B14F-4D97-AF65-F5344CB8AC3E}">
        <p14:creationId xmlns:p14="http://schemas.microsoft.com/office/powerpoint/2010/main" val="103109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Directional Facility (SDF)</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1447800"/>
            <a:ext cx="3352800" cy="507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95A713DF-C1DE-4B46-AD94-D7118359E911}" type="slidenum">
              <a:rPr lang="en-US" smtClean="0"/>
              <a:t>5</a:t>
            </a:fld>
            <a:endParaRPr lang="en-US"/>
          </a:p>
        </p:txBody>
      </p:sp>
    </p:spTree>
    <p:extLst>
      <p:ext uri="{BB962C8B-B14F-4D97-AF65-F5344CB8AC3E}">
        <p14:creationId xmlns:p14="http://schemas.microsoft.com/office/powerpoint/2010/main" val="108174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Localizer-type Directional Aid (LDA)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Comparable to use and accuracy of a localizer but is not part of a complete ILS</a:t>
            </a:r>
          </a:p>
          <a:p>
            <a:r>
              <a:rPr lang="en-US" dirty="0" smtClean="0"/>
              <a:t>Course more precise (3 to 6°) than the SDF (6 to 12°)</a:t>
            </a:r>
          </a:p>
          <a:p>
            <a:r>
              <a:rPr lang="en-US" dirty="0" smtClean="0"/>
              <a:t>The LDA is not aligned with the runway</a:t>
            </a:r>
          </a:p>
          <a:p>
            <a:pPr lvl="1"/>
            <a:r>
              <a:rPr lang="en-US" dirty="0" smtClean="0"/>
              <a:t>If the angle of offset is three degrees or less, the facility is classified as an offset localizer. If the offset angle is greater than three degrees, the facility is classified as a localizer-type directional aid (LDA)</a:t>
            </a:r>
          </a:p>
          <a:p>
            <a:pPr lvl="1"/>
            <a:r>
              <a:rPr lang="en-US" dirty="0" smtClean="0"/>
              <a:t>Straight-in minimums may be published where alignment does not exceed 30 degrees between the course and runway</a:t>
            </a:r>
          </a:p>
          <a:p>
            <a:pPr lvl="1"/>
            <a:r>
              <a:rPr lang="en-US" dirty="0" smtClean="0"/>
              <a:t>Circling minimums only are published where this alignment exceeds 30 degrees</a:t>
            </a:r>
          </a:p>
          <a:p>
            <a:pPr lvl="1"/>
            <a:r>
              <a:rPr lang="en-US" dirty="0" smtClean="0"/>
              <a:t>Because the course is not aligned with the runway centerline, additional maneuvering will be required compared to an ILS approach</a:t>
            </a:r>
          </a:p>
          <a:p>
            <a:r>
              <a:rPr lang="en-US" dirty="0" smtClean="0"/>
              <a:t>Minimums, with and without glideslope, is provided on the approach chart as S-LDA/GS and S-LDA. </a:t>
            </a:r>
          </a:p>
        </p:txBody>
      </p:sp>
      <p:sp>
        <p:nvSpPr>
          <p:cNvPr id="4" name="Slide Number Placeholder 3"/>
          <p:cNvSpPr>
            <a:spLocks noGrp="1"/>
          </p:cNvSpPr>
          <p:nvPr>
            <p:ph type="sldNum" sz="quarter" idx="12"/>
          </p:nvPr>
        </p:nvSpPr>
        <p:spPr/>
        <p:txBody>
          <a:bodyPr/>
          <a:lstStyle/>
          <a:p>
            <a:fld id="{95A713DF-C1DE-4B46-AD94-D7118359E911}" type="slidenum">
              <a:rPr lang="en-US" smtClean="0"/>
              <a:t>6</a:t>
            </a:fld>
            <a:endParaRPr lang="en-US"/>
          </a:p>
        </p:txBody>
      </p:sp>
    </p:spTree>
    <p:extLst>
      <p:ext uri="{BB962C8B-B14F-4D97-AF65-F5344CB8AC3E}">
        <p14:creationId xmlns:p14="http://schemas.microsoft.com/office/powerpoint/2010/main" val="231308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Localizer-type Directional Aid (LDA)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very limited number of LDA approaches also have a glideslope. </a:t>
            </a:r>
          </a:p>
          <a:p>
            <a:pPr lvl="1"/>
            <a:r>
              <a:rPr lang="en-US" dirty="0" smtClean="0"/>
              <a:t>Annotated in the plan view of the instrument approach chart with a note, “LDA/Glideslope.”  If there is a glide slope the approach falls under the newly defined category of approaches called Approach with Vertical Guidance (APV) </a:t>
            </a:r>
          </a:p>
          <a:p>
            <a:r>
              <a:rPr lang="en-US" dirty="0" smtClean="0"/>
              <a:t>Localizer equipment and frequencies identical to an ILS localizer but is a non-precision approach</a:t>
            </a:r>
          </a:p>
          <a:p>
            <a:r>
              <a:rPr lang="en-US" dirty="0" smtClean="0"/>
              <a:t>Very few of these approaches still exist</a:t>
            </a:r>
            <a:endParaRPr lang="en-US" dirty="0"/>
          </a:p>
        </p:txBody>
      </p:sp>
      <p:sp>
        <p:nvSpPr>
          <p:cNvPr id="4" name="Slide Number Placeholder 3"/>
          <p:cNvSpPr>
            <a:spLocks noGrp="1"/>
          </p:cNvSpPr>
          <p:nvPr>
            <p:ph type="sldNum" sz="quarter" idx="12"/>
          </p:nvPr>
        </p:nvSpPr>
        <p:spPr/>
        <p:txBody>
          <a:bodyPr/>
          <a:lstStyle/>
          <a:p>
            <a:fld id="{95A713DF-C1DE-4B46-AD94-D7118359E911}" type="slidenum">
              <a:rPr lang="en-US" smtClean="0"/>
              <a:t>7</a:t>
            </a:fld>
            <a:endParaRPr lang="en-US"/>
          </a:p>
        </p:txBody>
      </p:sp>
    </p:spTree>
    <p:extLst>
      <p:ext uri="{BB962C8B-B14F-4D97-AF65-F5344CB8AC3E}">
        <p14:creationId xmlns:p14="http://schemas.microsoft.com/office/powerpoint/2010/main" val="57706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Localizer-type Directional Aid (LDA)</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198340"/>
            <a:ext cx="3552825" cy="547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5A713DF-C1DE-4B46-AD94-D7118359E911}" type="slidenum">
              <a:rPr lang="en-US" smtClean="0"/>
              <a:t>8</a:t>
            </a:fld>
            <a:endParaRPr lang="en-US"/>
          </a:p>
        </p:txBody>
      </p:sp>
    </p:spTree>
    <p:extLst>
      <p:ext uri="{BB962C8B-B14F-4D97-AF65-F5344CB8AC3E}">
        <p14:creationId xmlns:p14="http://schemas.microsoft.com/office/powerpoint/2010/main" val="386114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Ground Controlled Approaches (GCA)</a:t>
            </a:r>
          </a:p>
        </p:txBody>
      </p:sp>
      <p:sp>
        <p:nvSpPr>
          <p:cNvPr id="3" name="Content Placeholder 2"/>
          <p:cNvSpPr>
            <a:spLocks noGrp="1"/>
          </p:cNvSpPr>
          <p:nvPr>
            <p:ph idx="1"/>
          </p:nvPr>
        </p:nvSpPr>
        <p:spPr/>
        <p:txBody>
          <a:bodyPr>
            <a:normAutofit/>
          </a:bodyPr>
          <a:lstStyle/>
          <a:p>
            <a:r>
              <a:rPr lang="en-US" dirty="0" smtClean="0"/>
              <a:t>Two basic types of GCA approaches</a:t>
            </a:r>
          </a:p>
          <a:p>
            <a:pPr lvl="1"/>
            <a:r>
              <a:rPr lang="en-US" dirty="0" smtClean="0"/>
              <a:t>Airport Surveillance Radar (ASR); and </a:t>
            </a:r>
          </a:p>
          <a:p>
            <a:pPr lvl="1"/>
            <a:r>
              <a:rPr lang="en-US" dirty="0" smtClean="0"/>
              <a:t>Precision Approach Radar (PAR)</a:t>
            </a:r>
          </a:p>
          <a:p>
            <a:r>
              <a:rPr lang="en-US" dirty="0" smtClean="0"/>
              <a:t>These approaches are essentially a verbal VOR or ILS approach</a:t>
            </a:r>
          </a:p>
          <a:p>
            <a:r>
              <a:rPr lang="en-US" dirty="0" smtClean="0"/>
              <a:t>Mostly used at military airfields, but are available at a few civilian fields, mostly ASR approaches</a:t>
            </a:r>
          </a:p>
        </p:txBody>
      </p:sp>
      <p:sp>
        <p:nvSpPr>
          <p:cNvPr id="4" name="Slide Number Placeholder 3"/>
          <p:cNvSpPr>
            <a:spLocks noGrp="1"/>
          </p:cNvSpPr>
          <p:nvPr>
            <p:ph type="sldNum" sz="quarter" idx="12"/>
          </p:nvPr>
        </p:nvSpPr>
        <p:spPr/>
        <p:txBody>
          <a:bodyPr/>
          <a:lstStyle/>
          <a:p>
            <a:fld id="{95A713DF-C1DE-4B46-AD94-D7118359E911}" type="slidenum">
              <a:rPr lang="en-US" smtClean="0"/>
              <a:t>9</a:t>
            </a:fld>
            <a:endParaRPr lang="en-US"/>
          </a:p>
        </p:txBody>
      </p:sp>
    </p:spTree>
    <p:extLst>
      <p:ext uri="{BB962C8B-B14F-4D97-AF65-F5344CB8AC3E}">
        <p14:creationId xmlns:p14="http://schemas.microsoft.com/office/powerpoint/2010/main" val="2201933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3303</Words>
  <Application>Microsoft Office PowerPoint</Application>
  <PresentationFormat>On-screen Show (4:3)</PresentationFormat>
  <Paragraphs>273</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NON-STANDARD APPROACHES</vt:lpstr>
      <vt:lpstr>Non-Standard Approaches</vt:lpstr>
      <vt:lpstr>Simplified Directional Facility (SDF)</vt:lpstr>
      <vt:lpstr>Simplified Directional Facility (SDF)</vt:lpstr>
      <vt:lpstr>Simplified Directional Facility (SDF)</vt:lpstr>
      <vt:lpstr>Localizer-type Directional Aid (LDA)</vt:lpstr>
      <vt:lpstr>Localizer-type Directional Aid (LDA)</vt:lpstr>
      <vt:lpstr>Localizer-type Directional Aid (LDA)</vt:lpstr>
      <vt:lpstr>Ground Controlled Approaches (GCA)</vt:lpstr>
      <vt:lpstr>Precision Approach Radar (PAR)</vt:lpstr>
      <vt:lpstr>Airport Surveillance Radar (ASR)</vt:lpstr>
      <vt:lpstr>Airport Surveillance Radar (ASR)</vt:lpstr>
      <vt:lpstr>Radar Approach Planning</vt:lpstr>
      <vt:lpstr>Radar Approach “Plate”</vt:lpstr>
      <vt:lpstr>Radar Approach Procedures</vt:lpstr>
      <vt:lpstr>Radar Approach Procedures</vt:lpstr>
      <vt:lpstr>Radar Approach Procedures</vt:lpstr>
      <vt:lpstr>PAR Final Segment</vt:lpstr>
      <vt:lpstr>PAR Final Segment</vt:lpstr>
      <vt:lpstr>PAR Final Segment</vt:lpstr>
      <vt:lpstr>No Gyro Radar Approach</vt:lpstr>
      <vt:lpstr>ASR Final Segment</vt:lpstr>
      <vt:lpstr>ASR Final Segment</vt:lpstr>
      <vt:lpstr>ASR Final Segment</vt:lpstr>
      <vt:lpstr>ASR Communications</vt:lpstr>
      <vt:lpstr>Controller’s View of the GCA Approach</vt:lpstr>
      <vt:lpstr>Controller’s View of the GCA Approach</vt:lpstr>
      <vt:lpstr>Visual Approach</vt:lpstr>
      <vt:lpstr>Visual Approach</vt:lpstr>
      <vt:lpstr>The "Dark" Side of Visual Approaches</vt:lpstr>
      <vt:lpstr>Visual Approach</vt:lpstr>
      <vt:lpstr>CHARTED VISUAL FLIGHT PROCEDURES (CVFP)</vt:lpstr>
      <vt:lpstr>Contact Approach</vt:lpstr>
      <vt:lpstr>Microwave Landing System (MLS)</vt:lpstr>
      <vt:lpstr>Global Positioning Landing System (GLS)</vt:lpstr>
      <vt:lpstr>Global Positioning Landing System (GLS)</vt:lpstr>
      <vt:lpstr>Global Positioning Landing System (GLS)</vt:lpstr>
      <vt:lpstr>Global Positioning Landing System (GLS)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NON-STANDARD APPROACHES</dc:title>
  <dc:creator>Bob</dc:creator>
  <cp:lastModifiedBy>Bob</cp:lastModifiedBy>
  <cp:revision>76</cp:revision>
  <dcterms:created xsi:type="dcterms:W3CDTF">2013-06-08T19:07:38Z</dcterms:created>
  <dcterms:modified xsi:type="dcterms:W3CDTF">2013-06-09T01:30:59Z</dcterms:modified>
</cp:coreProperties>
</file>