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57" r:id="rId3"/>
    <p:sldId id="258" r:id="rId4"/>
    <p:sldId id="310" r:id="rId5"/>
    <p:sldId id="260" r:id="rId6"/>
    <p:sldId id="266" r:id="rId7"/>
    <p:sldId id="327" r:id="rId8"/>
    <p:sldId id="333" r:id="rId9"/>
    <p:sldId id="332" r:id="rId10"/>
    <p:sldId id="334" r:id="rId11"/>
    <p:sldId id="269" r:id="rId12"/>
    <p:sldId id="288" r:id="rId13"/>
    <p:sldId id="270" r:id="rId14"/>
    <p:sldId id="271" r:id="rId15"/>
    <p:sldId id="272" r:id="rId16"/>
    <p:sldId id="273" r:id="rId17"/>
    <p:sldId id="279" r:id="rId18"/>
    <p:sldId id="278" r:id="rId19"/>
    <p:sldId id="274" r:id="rId20"/>
    <p:sldId id="317" r:id="rId21"/>
    <p:sldId id="318" r:id="rId22"/>
    <p:sldId id="277" r:id="rId23"/>
    <p:sldId id="280" r:id="rId24"/>
    <p:sldId id="330" r:id="rId25"/>
    <p:sldId id="283" r:id="rId26"/>
    <p:sldId id="284" r:id="rId27"/>
    <p:sldId id="335" r:id="rId28"/>
    <p:sldId id="321" r:id="rId29"/>
    <p:sldId id="286" r:id="rId30"/>
    <p:sldId id="320" r:id="rId31"/>
    <p:sldId id="322" r:id="rId32"/>
    <p:sldId id="285" r:id="rId33"/>
    <p:sldId id="323" r:id="rId34"/>
    <p:sldId id="292"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00000"/>
    <a:srgbClr val="8EB4E3"/>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98" autoAdjust="0"/>
  </p:normalViewPr>
  <p:slideViewPr>
    <p:cSldViewPr>
      <p:cViewPr>
        <p:scale>
          <a:sx n="100" d="100"/>
          <a:sy n="100" d="100"/>
        </p:scale>
        <p:origin x="-1860"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F1A9DD96-1EDC-46CB-9AA3-654406A849A4}" type="datetimeFigureOut">
              <a:rPr lang="en-US" smtClean="0"/>
              <a:pPr/>
              <a:t>1/3/2015</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21BDACE4-68FB-4C36-BF15-48566D02C604}" type="slidenum">
              <a:rPr lang="en-US" smtClean="0"/>
              <a:pPr/>
              <a:t>‹#›</a:t>
            </a:fld>
            <a:endParaRPr lang="en-US"/>
          </a:p>
        </p:txBody>
      </p:sp>
    </p:spTree>
    <p:extLst>
      <p:ext uri="{BB962C8B-B14F-4D97-AF65-F5344CB8AC3E}">
        <p14:creationId xmlns:p14="http://schemas.microsoft.com/office/powerpoint/2010/main" val="2996950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27" tIns="45713" rIns="91427" bIns="45713" rtlCol="0"/>
          <a:lstStyle>
            <a:lvl1pPr algn="r">
              <a:defRPr sz="1200"/>
            </a:lvl1pPr>
          </a:lstStyle>
          <a:p>
            <a:fld id="{0CE9A35F-D445-48D5-83C8-3470141CF0BE}" type="datetimeFigureOut">
              <a:rPr lang="en-US" smtClean="0"/>
              <a:pPr/>
              <a:t>1/3/2015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1427" tIns="45713" rIns="91427" bIns="457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27" tIns="45713" rIns="91427" bIns="45713" rtlCol="0" anchor="b"/>
          <a:lstStyle>
            <a:lvl1pPr algn="r">
              <a:defRPr sz="1200"/>
            </a:lvl1pPr>
          </a:lstStyle>
          <a:p>
            <a:fld id="{70ABD38F-72E0-42D2-9548-88FEB370F32A}" type="slidenum">
              <a:rPr lang="en-US" smtClean="0"/>
              <a:pPr/>
              <a:t>‹#›</a:t>
            </a:fld>
            <a:endParaRPr lang="en-US"/>
          </a:p>
        </p:txBody>
      </p:sp>
    </p:spTree>
    <p:extLst>
      <p:ext uri="{BB962C8B-B14F-4D97-AF65-F5344CB8AC3E}">
        <p14:creationId xmlns:p14="http://schemas.microsoft.com/office/powerpoint/2010/main" val="3247328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ABD38F-72E0-42D2-9548-88FEB370F32A}" type="slidenum">
              <a:rPr lang="en-US" smtClean="0"/>
              <a:pPr/>
              <a:t>2</a:t>
            </a:fld>
            <a:endParaRPr lang="en-US"/>
          </a:p>
        </p:txBody>
      </p:sp>
    </p:spTree>
    <p:extLst>
      <p:ext uri="{BB962C8B-B14F-4D97-AF65-F5344CB8AC3E}">
        <p14:creationId xmlns:p14="http://schemas.microsoft.com/office/powerpoint/2010/main" val="84717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ABD38F-72E0-42D2-9548-88FEB370F32A}" type="slidenum">
              <a:rPr lang="en-US" smtClean="0"/>
              <a:pPr/>
              <a:t>7</a:t>
            </a:fld>
            <a:endParaRPr lang="en-US"/>
          </a:p>
        </p:txBody>
      </p:sp>
    </p:spTree>
    <p:extLst>
      <p:ext uri="{BB962C8B-B14F-4D97-AF65-F5344CB8AC3E}">
        <p14:creationId xmlns:p14="http://schemas.microsoft.com/office/powerpoint/2010/main" val="5595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3044C-C5A0-4BA5-BECB-F794C1A7E923}" type="datetime1">
              <a:rPr lang="en-US" smtClean="0"/>
              <a:pPr/>
              <a:t>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3BB7C-427A-41F4-97C8-46847CE529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BE85F-4B91-4B45-AAEF-E51B35A71C1C}" type="datetime1">
              <a:rPr lang="en-US" smtClean="0"/>
              <a:pPr/>
              <a:t>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3BB7C-427A-41F4-97C8-46847CE529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F0D41-335B-4A8D-A9C6-7271265938FA}" type="datetime1">
              <a:rPr lang="en-US" smtClean="0"/>
              <a:pPr/>
              <a:t>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3BB7C-427A-41F4-97C8-46847CE529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8A790-513E-460B-B797-C95E08E052FA}" type="datetime1">
              <a:rPr lang="en-US" smtClean="0"/>
              <a:pPr/>
              <a:t>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3BB7C-427A-41F4-97C8-46847CE529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A488F4-81B8-4BCD-B404-92FAB327A208}" type="datetime1">
              <a:rPr lang="en-US" smtClean="0"/>
              <a:pPr/>
              <a:t>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3BB7C-427A-41F4-97C8-46847CE529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0A383C-98D7-43AB-BEDD-D65B4A3C2BE2}" type="datetime1">
              <a:rPr lang="en-US" smtClean="0"/>
              <a:pPr/>
              <a:t>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33BB7C-427A-41F4-97C8-46847CE529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E39CC5-B73F-4ECB-B419-6B6A79A32EFC}" type="datetime1">
              <a:rPr lang="en-US" smtClean="0"/>
              <a:pPr/>
              <a:t>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33BB7C-427A-41F4-97C8-46847CE529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C59F1D-C9AB-4E88-B713-B4980628C48F}" type="datetime1">
              <a:rPr lang="en-US" smtClean="0"/>
              <a:pPr/>
              <a:t>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33BB7C-427A-41F4-97C8-46847CE529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180A14-49B9-4FF7-84E4-559067A407B2}" type="datetime1">
              <a:rPr lang="en-US" smtClean="0"/>
              <a:pPr/>
              <a:t>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33BB7C-427A-41F4-97C8-46847CE529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DF15A4-59FB-418A-BD49-E08EF24800BB}" type="datetime1">
              <a:rPr lang="en-US" smtClean="0"/>
              <a:pPr/>
              <a:t>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33BB7C-427A-41F4-97C8-46847CE529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F239B6-A894-4640-B6D1-274994FCE48E}" type="datetime1">
              <a:rPr lang="en-US" smtClean="0"/>
              <a:pPr/>
              <a:t>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33BB7C-427A-41F4-97C8-46847CE529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90D8B-C8F1-4F2B-8A45-662586042CEF}" type="datetime1">
              <a:rPr lang="en-US" smtClean="0"/>
              <a:pPr/>
              <a:t>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3BB7C-427A-41F4-97C8-46847CE529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8914" y="542182"/>
            <a:ext cx="3119086" cy="4629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76200" y="76200"/>
            <a:ext cx="4495800" cy="1470025"/>
          </a:xfrm>
        </p:spPr>
        <p:txBody>
          <a:bodyPr/>
          <a:lstStyle/>
          <a:p>
            <a:r>
              <a:rPr lang="en-US" dirty="0" smtClean="0"/>
              <a:t>NDB</a:t>
            </a:r>
            <a:br>
              <a:rPr lang="en-US" dirty="0" smtClean="0"/>
            </a:br>
            <a:r>
              <a:rPr lang="en-US" dirty="0" smtClean="0"/>
              <a:t>Approaches</a:t>
            </a:r>
            <a:endParaRPr lang="en-US" dirty="0"/>
          </a:p>
        </p:txBody>
      </p:sp>
      <p:sp>
        <p:nvSpPr>
          <p:cNvPr id="4" name="Slide Number Placeholder 3"/>
          <p:cNvSpPr>
            <a:spLocks noGrp="1"/>
          </p:cNvSpPr>
          <p:nvPr>
            <p:ph type="sldNum" sz="quarter" idx="12"/>
          </p:nvPr>
        </p:nvSpPr>
        <p:spPr/>
        <p:txBody>
          <a:bodyPr/>
          <a:lstStyle/>
          <a:p>
            <a:fld id="{1D33BB7C-427A-41F4-97C8-46847CE529D8}" type="slidenum">
              <a:rPr lang="en-US" smtClean="0"/>
              <a:pPr/>
              <a:t>1</a:t>
            </a:fld>
            <a:endParaRPr lang="en-US"/>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52600"/>
            <a:ext cx="3276600" cy="485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0714" y="2438399"/>
            <a:ext cx="2983286"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Homing </a:t>
            </a:r>
            <a:r>
              <a:rPr lang="en-US" dirty="0" err="1"/>
              <a:t>vs</a:t>
            </a:r>
            <a:r>
              <a:rPr lang="en-US" dirty="0"/>
              <a:t> Flying a Course</a:t>
            </a:r>
          </a:p>
        </p:txBody>
      </p:sp>
      <p:sp>
        <p:nvSpPr>
          <p:cNvPr id="3" name="Content Placeholder 2"/>
          <p:cNvSpPr>
            <a:spLocks noGrp="1"/>
          </p:cNvSpPr>
          <p:nvPr>
            <p:ph idx="1"/>
          </p:nvPr>
        </p:nvSpPr>
        <p:spPr>
          <a:xfrm>
            <a:off x="457200" y="1371600"/>
            <a:ext cx="8229600" cy="4754563"/>
          </a:xfrm>
        </p:spPr>
        <p:txBody>
          <a:bodyPr>
            <a:noAutofit/>
          </a:bodyPr>
          <a:lstStyle/>
          <a:p>
            <a:r>
              <a:rPr lang="en-US" sz="1500" b="1" dirty="0"/>
              <a:t>To “home” to a station using ADF</a:t>
            </a:r>
            <a:r>
              <a:rPr lang="en-US" sz="1500" dirty="0"/>
              <a:t>:</a:t>
            </a:r>
          </a:p>
          <a:p>
            <a:pPr lvl="1"/>
            <a:r>
              <a:rPr lang="en-US" sz="1500" dirty="0" smtClean="0"/>
              <a:t>note </a:t>
            </a:r>
            <a:r>
              <a:rPr lang="en-US" sz="1500" dirty="0"/>
              <a:t>the relative bearing to the NDB and turn the aircraft so that the relative bearing is on the aircraft’s nose (i.e., the magnetic heading of the aircraft equals the magnetic bearing to the NDB);</a:t>
            </a:r>
          </a:p>
          <a:p>
            <a:pPr lvl="1"/>
            <a:r>
              <a:rPr lang="en-US" sz="1500" dirty="0" smtClean="0"/>
              <a:t>maintain </a:t>
            </a:r>
            <a:r>
              <a:rPr lang="en-US" sz="1500" dirty="0"/>
              <a:t>a relative bearing of 360</a:t>
            </a:r>
            <a:r>
              <a:rPr lang="en-US" sz="1500" dirty="0" smtClean="0"/>
              <a:t>° (on the nose).</a:t>
            </a:r>
            <a:endParaRPr lang="en-US" sz="1500" dirty="0"/>
          </a:p>
          <a:p>
            <a:r>
              <a:rPr lang="en-US" sz="1500" b="1" dirty="0"/>
              <a:t>To intercept a pre-determined track using ADF</a:t>
            </a:r>
            <a:r>
              <a:rPr lang="en-US" sz="1500" dirty="0"/>
              <a:t>:</a:t>
            </a:r>
          </a:p>
          <a:p>
            <a:pPr lvl="1"/>
            <a:r>
              <a:rPr lang="en-US" sz="1500" dirty="0" smtClean="0"/>
              <a:t>orient </a:t>
            </a:r>
            <a:r>
              <a:rPr lang="en-US" sz="1500" dirty="0"/>
              <a:t>the aircraft so that the </a:t>
            </a:r>
            <a:r>
              <a:rPr lang="en-US" sz="1500" dirty="0" smtClean="0"/>
              <a:t>aircraft’s heading is the same as the desired </a:t>
            </a:r>
            <a:r>
              <a:rPr lang="en-US" sz="1500" dirty="0"/>
              <a:t>track to or from the NDB </a:t>
            </a:r>
            <a:r>
              <a:rPr lang="en-US" sz="1500" dirty="0" smtClean="0"/>
              <a:t>(</a:t>
            </a:r>
            <a:r>
              <a:rPr lang="en-US" sz="1500" dirty="0"/>
              <a:t>paralleling the track); </a:t>
            </a:r>
          </a:p>
          <a:p>
            <a:pPr lvl="1"/>
            <a:r>
              <a:rPr lang="en-US" sz="1500" dirty="0" smtClean="0"/>
              <a:t>note </a:t>
            </a:r>
            <a:r>
              <a:rPr lang="en-US" sz="1500" dirty="0"/>
              <a:t>whether the </a:t>
            </a:r>
            <a:r>
              <a:rPr lang="en-US" sz="1500" dirty="0" smtClean="0"/>
              <a:t>indicator needle </a:t>
            </a:r>
            <a:r>
              <a:rPr lang="en-US" sz="1500" dirty="0"/>
              <a:t>is indicating right or left of the longitudinal axis of the aircraft;</a:t>
            </a:r>
          </a:p>
          <a:p>
            <a:pPr lvl="2"/>
            <a:r>
              <a:rPr lang="en-US" sz="1500" dirty="0" smtClean="0"/>
              <a:t>if </a:t>
            </a:r>
            <a:r>
              <a:rPr lang="en-US" sz="1500" dirty="0"/>
              <a:t>the bearing indicator points to the right of the aircraft’s nose, add the desired intercept angle to the current orientated heading and fly the intercept; if the bearing indicator points to the left of longitudinal axis, subtract the desired intercept angle;</a:t>
            </a:r>
          </a:p>
          <a:p>
            <a:pPr lvl="1"/>
            <a:r>
              <a:rPr lang="en-US" sz="1500" dirty="0" smtClean="0"/>
              <a:t>if </a:t>
            </a:r>
            <a:r>
              <a:rPr lang="en-US" sz="1500" dirty="0"/>
              <a:t>you are </a:t>
            </a:r>
            <a:r>
              <a:rPr lang="en-US" sz="1500" b="1" dirty="0"/>
              <a:t>intercepting a track from the NDB</a:t>
            </a:r>
            <a:r>
              <a:rPr lang="en-US" sz="1500" dirty="0"/>
              <a:t>, you slowly “pull the </a:t>
            </a:r>
            <a:r>
              <a:rPr lang="en-US" sz="1500" b="1" dirty="0">
                <a:solidFill>
                  <a:srgbClr val="FF0000"/>
                </a:solidFill>
              </a:rPr>
              <a:t>tail</a:t>
            </a:r>
            <a:r>
              <a:rPr lang="en-US" sz="1500" dirty="0"/>
              <a:t>” of the </a:t>
            </a:r>
            <a:r>
              <a:rPr lang="en-US" sz="1500" dirty="0" smtClean="0"/>
              <a:t>RBI needle to </a:t>
            </a:r>
            <a:r>
              <a:rPr lang="en-US" sz="1500" dirty="0"/>
              <a:t>match the intercept </a:t>
            </a:r>
            <a:r>
              <a:rPr lang="en-US" sz="1500" dirty="0" smtClean="0"/>
              <a:t>angle (turn toward where you want the TAIL of the needle to be) —when </a:t>
            </a:r>
            <a:r>
              <a:rPr lang="en-US" sz="1500" dirty="0"/>
              <a:t>the tail “opens” to match your intercept angle, you are “on track</a:t>
            </a:r>
            <a:r>
              <a:rPr lang="en-US" sz="1500" dirty="0" smtClean="0"/>
              <a:t>”; </a:t>
            </a:r>
            <a:endParaRPr lang="en-US" sz="1500" dirty="0"/>
          </a:p>
          <a:p>
            <a:pPr lvl="1"/>
            <a:r>
              <a:rPr lang="en-US" sz="1500" dirty="0" smtClean="0"/>
              <a:t>if  </a:t>
            </a:r>
            <a:r>
              <a:rPr lang="en-US" sz="1500" dirty="0"/>
              <a:t>you are </a:t>
            </a:r>
            <a:r>
              <a:rPr lang="en-US" sz="1500" b="1" dirty="0"/>
              <a:t>intercepting a track to the NDB</a:t>
            </a:r>
            <a:r>
              <a:rPr lang="en-US" sz="1500" dirty="0"/>
              <a:t>, you slowly “push the </a:t>
            </a:r>
            <a:r>
              <a:rPr lang="en-US" sz="1500" b="1" dirty="0">
                <a:solidFill>
                  <a:srgbClr val="FF0000"/>
                </a:solidFill>
              </a:rPr>
              <a:t>head</a:t>
            </a:r>
            <a:r>
              <a:rPr lang="en-US" sz="1500" dirty="0"/>
              <a:t>” of the bearing indictor to match the intercept angle (turn toward where you want the </a:t>
            </a:r>
            <a:r>
              <a:rPr lang="en-US" sz="1500" dirty="0" smtClean="0"/>
              <a:t>HEAD </a:t>
            </a:r>
            <a:r>
              <a:rPr lang="en-US" sz="1500" dirty="0"/>
              <a:t>of the needle to be) </a:t>
            </a:r>
            <a:r>
              <a:rPr lang="en-US" sz="1500" dirty="0" smtClean="0"/>
              <a:t>—</a:t>
            </a:r>
            <a:r>
              <a:rPr lang="en-US" sz="1500" dirty="0"/>
              <a:t>when the </a:t>
            </a:r>
            <a:r>
              <a:rPr lang="en-US" sz="1500" dirty="0" smtClean="0"/>
              <a:t>head matches </a:t>
            </a:r>
            <a:r>
              <a:rPr lang="en-US" sz="1500" dirty="0"/>
              <a:t>the intercept angle, </a:t>
            </a:r>
            <a:r>
              <a:rPr lang="en-US" sz="1500" dirty="0" smtClean="0"/>
              <a:t>you </a:t>
            </a:r>
            <a:r>
              <a:rPr lang="en-US" sz="1500" dirty="0"/>
              <a:t>are “on </a:t>
            </a:r>
            <a:r>
              <a:rPr lang="en-US" sz="1500" dirty="0" smtClean="0"/>
              <a:t>track.” Now </a:t>
            </a:r>
            <a:r>
              <a:rPr lang="en-US" sz="1500" dirty="0"/>
              <a:t>turn on course</a:t>
            </a:r>
            <a:r>
              <a:rPr lang="en-US" sz="1500" dirty="0" smtClean="0"/>
              <a:t>.</a:t>
            </a:r>
            <a:endParaRPr lang="en-US" sz="1500" dirty="0"/>
          </a:p>
        </p:txBody>
      </p:sp>
      <p:sp>
        <p:nvSpPr>
          <p:cNvPr id="4" name="Slide Number Placeholder 3"/>
          <p:cNvSpPr>
            <a:spLocks noGrp="1"/>
          </p:cNvSpPr>
          <p:nvPr>
            <p:ph type="sldNum" sz="quarter" idx="12"/>
          </p:nvPr>
        </p:nvSpPr>
        <p:spPr/>
        <p:txBody>
          <a:bodyPr/>
          <a:lstStyle/>
          <a:p>
            <a:fld id="{1D33BB7C-427A-41F4-97C8-46847CE529D8}" type="slidenum">
              <a:rPr lang="en-US" smtClean="0"/>
              <a:pPr/>
              <a:t>10</a:t>
            </a:fld>
            <a:endParaRPr lang="en-US"/>
          </a:p>
        </p:txBody>
      </p:sp>
    </p:spTree>
    <p:extLst>
      <p:ext uri="{BB962C8B-B14F-4D97-AF65-F5344CB8AC3E}">
        <p14:creationId xmlns:p14="http://schemas.microsoft.com/office/powerpoint/2010/main" val="3200363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Fly - IAF</a:t>
            </a:r>
            <a:endParaRPr lang="en-US" dirty="0"/>
          </a:p>
        </p:txBody>
      </p:sp>
      <p:sp>
        <p:nvSpPr>
          <p:cNvPr id="5" name="Text Placeholder 4"/>
          <p:cNvSpPr>
            <a:spLocks noGrp="1"/>
          </p:cNvSpPr>
          <p:nvPr>
            <p:ph type="body" sz="quarter" idx="3"/>
          </p:nvPr>
        </p:nvSpPr>
        <p:spPr>
          <a:xfrm>
            <a:off x="4648200" y="1219200"/>
            <a:ext cx="4041775" cy="639762"/>
          </a:xfrm>
        </p:spPr>
        <p:txBody>
          <a:bodyPr/>
          <a:lstStyle/>
          <a:p>
            <a:pPr algn="ctr"/>
            <a:r>
              <a:rPr lang="en-US" dirty="0" smtClean="0"/>
              <a:t>Starting the Approach</a:t>
            </a:r>
            <a:endParaRPr lang="en-US" dirty="0"/>
          </a:p>
        </p:txBody>
      </p:sp>
      <p:sp>
        <p:nvSpPr>
          <p:cNvPr id="6" name="Content Placeholder 5"/>
          <p:cNvSpPr>
            <a:spLocks noGrp="1"/>
          </p:cNvSpPr>
          <p:nvPr>
            <p:ph sz="quarter" idx="4"/>
          </p:nvPr>
        </p:nvSpPr>
        <p:spPr>
          <a:xfrm>
            <a:off x="4648200" y="1981200"/>
            <a:ext cx="4194175" cy="4648200"/>
          </a:xfrm>
        </p:spPr>
        <p:txBody>
          <a:bodyPr>
            <a:noAutofit/>
          </a:bodyPr>
          <a:lstStyle/>
          <a:p>
            <a:r>
              <a:rPr lang="en-US" sz="1700" dirty="0" smtClean="0"/>
              <a:t>Approach starts at the initial approach fix (IAF) – There can be several IAF’s – IAFS join at one or more common intermediate segments</a:t>
            </a:r>
          </a:p>
          <a:p>
            <a:r>
              <a:rPr lang="en-US" sz="1700" dirty="0" smtClean="0"/>
              <a:t>You will reach the IAF from a “feeder route” which can be a radar vector</a:t>
            </a:r>
          </a:p>
          <a:p>
            <a:r>
              <a:rPr lang="en-US" sz="1700" dirty="0" smtClean="0"/>
              <a:t>Must fly the entire procedure unless otherwise advised by ATC</a:t>
            </a:r>
          </a:p>
        </p:txBody>
      </p:sp>
      <p:sp>
        <p:nvSpPr>
          <p:cNvPr id="4" name="Slide Number Placeholder 3"/>
          <p:cNvSpPr>
            <a:spLocks noGrp="1"/>
          </p:cNvSpPr>
          <p:nvPr>
            <p:ph type="sldNum" sz="quarter" idx="12"/>
          </p:nvPr>
        </p:nvSpPr>
        <p:spPr/>
        <p:txBody>
          <a:bodyPr/>
          <a:lstStyle/>
          <a:p>
            <a:fld id="{1D33BB7C-427A-41F4-97C8-46847CE529D8}" type="slidenum">
              <a:rPr lang="en-US" smtClean="0"/>
              <a:pPr/>
              <a:t>11</a:t>
            </a:fld>
            <a:endParaRPr lang="en-US"/>
          </a:p>
        </p:txBody>
      </p:sp>
      <p:pic>
        <p:nvPicPr>
          <p:cNvPr id="1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075149"/>
            <a:ext cx="3733800" cy="5532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rot="10800000" flipV="1">
            <a:off x="2438400" y="2209800"/>
            <a:ext cx="2286000" cy="990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2209800" y="3200400"/>
            <a:ext cx="2590800" cy="12192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2133600" y="2133600"/>
            <a:ext cx="2667000" cy="10668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188058"/>
            <a:ext cx="3657600" cy="5419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Let’s Fly - IAF</a:t>
            </a:r>
            <a:endParaRPr lang="en-US" dirty="0"/>
          </a:p>
        </p:txBody>
      </p:sp>
      <p:sp>
        <p:nvSpPr>
          <p:cNvPr id="5" name="Text Placeholder 4"/>
          <p:cNvSpPr>
            <a:spLocks noGrp="1"/>
          </p:cNvSpPr>
          <p:nvPr>
            <p:ph type="body" sz="quarter" idx="3"/>
          </p:nvPr>
        </p:nvSpPr>
        <p:spPr>
          <a:xfrm>
            <a:off x="4648200" y="1219200"/>
            <a:ext cx="4041775" cy="639762"/>
          </a:xfrm>
        </p:spPr>
        <p:txBody>
          <a:bodyPr/>
          <a:lstStyle/>
          <a:p>
            <a:pPr algn="ctr"/>
            <a:r>
              <a:rPr lang="en-US" dirty="0" smtClean="0"/>
              <a:t>Starting the Approach</a:t>
            </a:r>
            <a:endParaRPr lang="en-US" dirty="0"/>
          </a:p>
        </p:txBody>
      </p:sp>
      <p:sp>
        <p:nvSpPr>
          <p:cNvPr id="6" name="Content Placeholder 5"/>
          <p:cNvSpPr>
            <a:spLocks noGrp="1"/>
          </p:cNvSpPr>
          <p:nvPr>
            <p:ph sz="quarter" idx="4"/>
          </p:nvPr>
        </p:nvSpPr>
        <p:spPr>
          <a:xfrm>
            <a:off x="4191000" y="1981200"/>
            <a:ext cx="4651375" cy="4648200"/>
          </a:xfrm>
        </p:spPr>
        <p:txBody>
          <a:bodyPr>
            <a:noAutofit/>
          </a:bodyPr>
          <a:lstStyle/>
          <a:p>
            <a:r>
              <a:rPr lang="en-US" sz="1700" dirty="0"/>
              <a:t>IAF is where the initial approach segment begins. </a:t>
            </a:r>
          </a:p>
          <a:p>
            <a:pPr lvl="1"/>
            <a:r>
              <a:rPr lang="en-US" sz="1700" dirty="0"/>
              <a:t>Purpose is to align the aircraft with the intermediate or final approach segment</a:t>
            </a:r>
          </a:p>
          <a:p>
            <a:pPr lvl="1"/>
            <a:r>
              <a:rPr lang="en-US" sz="1700" dirty="0"/>
              <a:t>Accomplished by using a </a:t>
            </a:r>
            <a:r>
              <a:rPr lang="en-US" sz="1700" dirty="0" smtClean="0"/>
              <a:t>course </a:t>
            </a:r>
            <a:r>
              <a:rPr lang="en-US" sz="1700" dirty="0"/>
              <a:t>reversal, such as a procedure turn or holding pattern, </a:t>
            </a:r>
            <a:r>
              <a:rPr lang="en-US" sz="1700" dirty="0" smtClean="0"/>
              <a:t>or straight in route</a:t>
            </a:r>
          </a:p>
          <a:p>
            <a:pPr lvl="1"/>
            <a:r>
              <a:rPr lang="en-US" sz="1800" dirty="0" smtClean="0"/>
              <a:t>IAF is usually a designated intersection, VOR, NDB, or DME fix</a:t>
            </a:r>
          </a:p>
          <a:p>
            <a:r>
              <a:rPr lang="en-US" sz="1800" dirty="0" smtClean="0"/>
              <a:t>IAF may be collocated with the intermediate fix of the instrument approach.  In that case there is no initial approach segment</a:t>
            </a:r>
          </a:p>
          <a:p>
            <a:r>
              <a:rPr lang="en-US" sz="1800" dirty="0" smtClean="0"/>
              <a:t>Segment usually ends at the intermediate approach segment or at an Intermediate Fix (IF)</a:t>
            </a:r>
            <a:endParaRPr lang="en-US" sz="1800" dirty="0"/>
          </a:p>
        </p:txBody>
      </p:sp>
      <p:sp>
        <p:nvSpPr>
          <p:cNvPr id="4" name="Slide Number Placeholder 3"/>
          <p:cNvSpPr>
            <a:spLocks noGrp="1"/>
          </p:cNvSpPr>
          <p:nvPr>
            <p:ph type="sldNum" sz="quarter" idx="12"/>
          </p:nvPr>
        </p:nvSpPr>
        <p:spPr/>
        <p:txBody>
          <a:bodyPr/>
          <a:lstStyle/>
          <a:p>
            <a:fld id="{1D33BB7C-427A-41F4-97C8-46847CE529D8}" type="slidenum">
              <a:rPr lang="en-US" smtClean="0"/>
              <a:pPr/>
              <a:t>12</a:t>
            </a:fld>
            <a:endParaRPr lang="en-US"/>
          </a:p>
        </p:txBody>
      </p:sp>
      <p:cxnSp>
        <p:nvCxnSpPr>
          <p:cNvPr id="8" name="Straight Arrow Connector 7"/>
          <p:cNvCxnSpPr/>
          <p:nvPr/>
        </p:nvCxnSpPr>
        <p:spPr>
          <a:xfrm flipH="1">
            <a:off x="2362200" y="2209800"/>
            <a:ext cx="1905000" cy="11811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1981200" y="2800350"/>
            <a:ext cx="2743200" cy="4762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Fly – Intermediate Segment</a:t>
            </a:r>
            <a:endParaRPr lang="en-US" dirty="0"/>
          </a:p>
        </p:txBody>
      </p:sp>
      <p:sp>
        <p:nvSpPr>
          <p:cNvPr id="5" name="Text Placeholder 4"/>
          <p:cNvSpPr>
            <a:spLocks noGrp="1"/>
          </p:cNvSpPr>
          <p:nvPr>
            <p:ph type="body" sz="quarter" idx="3"/>
          </p:nvPr>
        </p:nvSpPr>
        <p:spPr/>
        <p:txBody>
          <a:bodyPr/>
          <a:lstStyle/>
          <a:p>
            <a:pPr algn="ctr"/>
            <a:r>
              <a:rPr lang="en-US" dirty="0" smtClean="0"/>
              <a:t>Starting the Approach</a:t>
            </a:r>
            <a:endParaRPr lang="en-US" dirty="0"/>
          </a:p>
        </p:txBody>
      </p:sp>
      <p:sp>
        <p:nvSpPr>
          <p:cNvPr id="6" name="Content Placeholder 5"/>
          <p:cNvSpPr>
            <a:spLocks noGrp="1"/>
          </p:cNvSpPr>
          <p:nvPr>
            <p:ph sz="quarter" idx="4"/>
          </p:nvPr>
        </p:nvSpPr>
        <p:spPr/>
        <p:txBody>
          <a:bodyPr>
            <a:normAutofit fontScale="70000" lnSpcReduction="20000"/>
          </a:bodyPr>
          <a:lstStyle/>
          <a:p>
            <a:r>
              <a:rPr lang="en-US" dirty="0" smtClean="0"/>
              <a:t>Intermediate </a:t>
            </a:r>
            <a:r>
              <a:rPr lang="en-US" dirty="0"/>
              <a:t>segment </a:t>
            </a:r>
            <a:r>
              <a:rPr lang="en-US" dirty="0" smtClean="0"/>
              <a:t>positions the </a:t>
            </a:r>
            <a:r>
              <a:rPr lang="en-US" dirty="0"/>
              <a:t>aircraft for the final descent to the </a:t>
            </a:r>
            <a:r>
              <a:rPr lang="en-US" dirty="0" smtClean="0"/>
              <a:t>airport</a:t>
            </a:r>
          </a:p>
          <a:p>
            <a:r>
              <a:rPr lang="en-US" dirty="0"/>
              <a:t>N</a:t>
            </a:r>
            <a:r>
              <a:rPr lang="en-US" dirty="0" smtClean="0"/>
              <a:t>ormally </a:t>
            </a:r>
            <a:r>
              <a:rPr lang="en-US" dirty="0"/>
              <a:t>aligned within </a:t>
            </a:r>
            <a:r>
              <a:rPr lang="en-US" dirty="0" smtClean="0"/>
              <a:t>30° of </a:t>
            </a:r>
            <a:r>
              <a:rPr lang="en-US" dirty="0"/>
              <a:t>the final approach </a:t>
            </a:r>
            <a:r>
              <a:rPr lang="en-US" dirty="0" smtClean="0"/>
              <a:t>course</a:t>
            </a:r>
          </a:p>
          <a:p>
            <a:r>
              <a:rPr lang="en-US" dirty="0" smtClean="0"/>
              <a:t>Segment begins when </a:t>
            </a:r>
          </a:p>
          <a:p>
            <a:pPr lvl="1"/>
            <a:r>
              <a:rPr lang="en-US" dirty="0" smtClean="0"/>
              <a:t>you </a:t>
            </a:r>
            <a:r>
              <a:rPr lang="en-US" dirty="0"/>
              <a:t>are </a:t>
            </a:r>
            <a:r>
              <a:rPr lang="en-US" dirty="0" smtClean="0"/>
              <a:t>proceeding inbound </a:t>
            </a:r>
            <a:r>
              <a:rPr lang="en-US" dirty="0"/>
              <a:t>to the FAF, </a:t>
            </a:r>
            <a:endParaRPr lang="en-US" dirty="0" smtClean="0"/>
          </a:p>
          <a:p>
            <a:pPr lvl="1"/>
            <a:r>
              <a:rPr lang="en-US" dirty="0" smtClean="0"/>
              <a:t>are </a:t>
            </a:r>
            <a:r>
              <a:rPr lang="en-US" dirty="0"/>
              <a:t>properly aligned with the </a:t>
            </a:r>
            <a:r>
              <a:rPr lang="en-US" dirty="0" smtClean="0"/>
              <a:t>final approach </a:t>
            </a:r>
            <a:r>
              <a:rPr lang="en-US" dirty="0"/>
              <a:t>course, and </a:t>
            </a:r>
            <a:endParaRPr lang="en-US" dirty="0" smtClean="0"/>
          </a:p>
          <a:p>
            <a:pPr lvl="1"/>
            <a:r>
              <a:rPr lang="en-US" dirty="0" smtClean="0"/>
              <a:t>are </a:t>
            </a:r>
            <a:r>
              <a:rPr lang="en-US" dirty="0"/>
              <a:t>located within the </a:t>
            </a:r>
            <a:r>
              <a:rPr lang="en-US" dirty="0" smtClean="0"/>
              <a:t>prescribed distance before the FAF</a:t>
            </a:r>
          </a:p>
          <a:p>
            <a:r>
              <a:rPr lang="en-US" dirty="0" smtClean="0"/>
              <a:t>May not be charted – </a:t>
            </a:r>
          </a:p>
          <a:p>
            <a:pPr lvl="1"/>
            <a:r>
              <a:rPr lang="en-US" dirty="0" smtClean="0"/>
              <a:t>Approach with a procedure turn is the most common example of an uncharted IF</a:t>
            </a:r>
          </a:p>
          <a:p>
            <a:pPr lvl="2"/>
            <a:r>
              <a:rPr lang="en-US" dirty="0" smtClean="0"/>
              <a:t>intermediate segment begins when you intercept the inbound course after completing the procedure turn</a:t>
            </a:r>
          </a:p>
          <a:p>
            <a:r>
              <a:rPr lang="en-US" dirty="0" smtClean="0"/>
              <a:t>Ends at beginning of Final approach</a:t>
            </a:r>
          </a:p>
          <a:p>
            <a:endParaRPr lang="en-US" dirty="0"/>
          </a:p>
        </p:txBody>
      </p:sp>
      <p:sp>
        <p:nvSpPr>
          <p:cNvPr id="4" name="Slide Number Placeholder 3"/>
          <p:cNvSpPr>
            <a:spLocks noGrp="1"/>
          </p:cNvSpPr>
          <p:nvPr>
            <p:ph type="sldNum" sz="quarter" idx="12"/>
          </p:nvPr>
        </p:nvSpPr>
        <p:spPr/>
        <p:txBody>
          <a:bodyPr/>
          <a:lstStyle/>
          <a:p>
            <a:fld id="{1D33BB7C-427A-41F4-97C8-46847CE529D8}" type="slidenum">
              <a:rPr lang="en-US" smtClean="0"/>
              <a:pPr/>
              <a:t>13</a:t>
            </a:fld>
            <a:endParaRPr lang="en-US"/>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19200"/>
            <a:ext cx="3505200" cy="520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2057400" y="2286000"/>
            <a:ext cx="2667000" cy="7620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514600" y="3820716"/>
            <a:ext cx="2209800" cy="1970484"/>
          </a:xfrm>
          <a:prstGeom prst="straightConnector1">
            <a:avLst/>
          </a:prstGeom>
          <a:ln w="1905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19200"/>
            <a:ext cx="3505200" cy="520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Let’s Fly – Final Segment</a:t>
            </a:r>
            <a:endParaRPr lang="en-US" dirty="0"/>
          </a:p>
        </p:txBody>
      </p:sp>
      <p:sp>
        <p:nvSpPr>
          <p:cNvPr id="5" name="Text Placeholder 4"/>
          <p:cNvSpPr>
            <a:spLocks noGrp="1"/>
          </p:cNvSpPr>
          <p:nvPr>
            <p:ph type="body" sz="quarter" idx="3"/>
          </p:nvPr>
        </p:nvSpPr>
        <p:spPr/>
        <p:txBody>
          <a:bodyPr/>
          <a:lstStyle/>
          <a:p>
            <a:pPr algn="ctr"/>
            <a:r>
              <a:rPr lang="en-US" dirty="0" smtClean="0"/>
              <a:t>Starting the Approach</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Final approach segment begins at a designated FAF, depicted as a Maltese cross (X) on the profile view, or at the point where the aircraft is established inbound on the final approach course</a:t>
            </a:r>
          </a:p>
          <a:p>
            <a:r>
              <a:rPr lang="en-US" dirty="0" smtClean="0"/>
              <a:t>Mandatory ATC report</a:t>
            </a:r>
          </a:p>
          <a:p>
            <a:pPr lvl="1"/>
            <a:r>
              <a:rPr lang="en-US" dirty="0" smtClean="0"/>
              <a:t>When leaving the FAF</a:t>
            </a:r>
          </a:p>
          <a:p>
            <a:pPr lvl="1"/>
            <a:r>
              <a:rPr lang="en-US" dirty="0" smtClean="0"/>
              <a:t>When you go missed in non-radar environment </a:t>
            </a:r>
            <a:endParaRPr lang="en-US" dirty="0"/>
          </a:p>
        </p:txBody>
      </p:sp>
      <p:cxnSp>
        <p:nvCxnSpPr>
          <p:cNvPr id="9" name="Straight Arrow Connector 8"/>
          <p:cNvCxnSpPr/>
          <p:nvPr/>
        </p:nvCxnSpPr>
        <p:spPr>
          <a:xfrm flipH="1">
            <a:off x="2514600" y="2362200"/>
            <a:ext cx="2286000" cy="129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1D33BB7C-427A-41F4-97C8-46847CE529D8}"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Fly Approach Segments</a:t>
            </a:r>
            <a:endParaRPr lang="en-US" dirty="0"/>
          </a:p>
        </p:txBody>
      </p:sp>
      <p:pic>
        <p:nvPicPr>
          <p:cNvPr id="26626" name="Picture 2"/>
          <p:cNvPicPr>
            <a:picLocks noChangeAspect="1" noChangeArrowheads="1"/>
          </p:cNvPicPr>
          <p:nvPr/>
        </p:nvPicPr>
        <p:blipFill>
          <a:blip r:embed="rId2" cstate="print"/>
          <a:srcRect/>
          <a:stretch>
            <a:fillRect/>
          </a:stretch>
        </p:blipFill>
        <p:spPr bwMode="auto">
          <a:xfrm>
            <a:off x="990600" y="1981200"/>
            <a:ext cx="7324725" cy="4193026"/>
          </a:xfrm>
          <a:prstGeom prst="rect">
            <a:avLst/>
          </a:prstGeom>
          <a:noFill/>
          <a:ln w="9525">
            <a:noFill/>
            <a:miter lim="800000"/>
            <a:headEnd/>
            <a:tailEnd/>
          </a:ln>
        </p:spPr>
      </p:pic>
      <p:cxnSp>
        <p:nvCxnSpPr>
          <p:cNvPr id="15" name="Straight Arrow Connector 14"/>
          <p:cNvCxnSpPr/>
          <p:nvPr/>
        </p:nvCxnSpPr>
        <p:spPr>
          <a:xfrm rot="5400000">
            <a:off x="2133600" y="2514600"/>
            <a:ext cx="457200"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62200" y="2209800"/>
            <a:ext cx="1143000" cy="461665"/>
          </a:xfrm>
          <a:prstGeom prst="rect">
            <a:avLst/>
          </a:prstGeom>
          <a:noFill/>
        </p:spPr>
        <p:txBody>
          <a:bodyPr wrap="square" rtlCol="0">
            <a:spAutoFit/>
          </a:bodyPr>
          <a:lstStyle/>
          <a:p>
            <a:r>
              <a:rPr lang="en-US" sz="1200" dirty="0" smtClean="0"/>
              <a:t>Outer marker or other fix</a:t>
            </a:r>
            <a:endParaRPr lang="en-US" sz="1200" dirty="0"/>
          </a:p>
        </p:txBody>
      </p:sp>
      <p:sp>
        <p:nvSpPr>
          <p:cNvPr id="4" name="Slide Number Placeholder 3"/>
          <p:cNvSpPr>
            <a:spLocks noGrp="1"/>
          </p:cNvSpPr>
          <p:nvPr>
            <p:ph type="sldNum" sz="quarter" idx="12"/>
          </p:nvPr>
        </p:nvSpPr>
        <p:spPr/>
        <p:txBody>
          <a:bodyPr/>
          <a:lstStyle/>
          <a:p>
            <a:fld id="{1D33BB7C-427A-41F4-97C8-46847CE529D8}"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the Initial Segment</a:t>
            </a:r>
            <a:endParaRPr lang="en-US" dirty="0"/>
          </a:p>
        </p:txBody>
      </p:sp>
      <p:sp>
        <p:nvSpPr>
          <p:cNvPr id="3" name="Content Placeholder 2"/>
          <p:cNvSpPr>
            <a:spLocks noGrp="1"/>
          </p:cNvSpPr>
          <p:nvPr>
            <p:ph idx="1"/>
          </p:nvPr>
        </p:nvSpPr>
        <p:spPr/>
        <p:txBody>
          <a:bodyPr>
            <a:noAutofit/>
          </a:bodyPr>
          <a:lstStyle/>
          <a:p>
            <a:r>
              <a:rPr lang="en-US" sz="2300" dirty="0" smtClean="0"/>
              <a:t>Preflight – Plan the approach – Must be familiar with “all available information concerning a flight” prior to departure and FDC </a:t>
            </a:r>
            <a:r>
              <a:rPr lang="en-US" sz="2300" dirty="0" err="1" smtClean="0"/>
              <a:t>Notams</a:t>
            </a:r>
            <a:endParaRPr lang="en-US" sz="2300" dirty="0" smtClean="0"/>
          </a:p>
          <a:p>
            <a:r>
              <a:rPr lang="en-US" sz="2300" dirty="0" err="1" smtClean="0"/>
              <a:t>Enroute</a:t>
            </a:r>
            <a:r>
              <a:rPr lang="en-US" sz="2300" dirty="0" smtClean="0"/>
              <a:t> – Get weather (ATIS, FSS information, etc.) to help determine likely approaches and review</a:t>
            </a:r>
          </a:p>
          <a:p>
            <a:r>
              <a:rPr lang="en-US" sz="2300" dirty="0" smtClean="0"/>
              <a:t>Calculate / review performance </a:t>
            </a:r>
            <a:r>
              <a:rPr lang="en-US" sz="2300" dirty="0"/>
              <a:t>data, approach speeds</a:t>
            </a:r>
            <a:r>
              <a:rPr lang="en-US" sz="2300" dirty="0" smtClean="0"/>
              <a:t>, and power settings – confirm aircraft and weather are appropriate for the ILS procedure for aircraft’s certified category or, if higher, the actual speed to be flown</a:t>
            </a:r>
            <a:endParaRPr lang="en-US" sz="2300" dirty="0"/>
          </a:p>
          <a:p>
            <a:r>
              <a:rPr lang="en-US" sz="2300" dirty="0" smtClean="0"/>
              <a:t>Set navigation / communication </a:t>
            </a:r>
            <a:r>
              <a:rPr lang="en-US" sz="2300" dirty="0"/>
              <a:t>and </a:t>
            </a:r>
            <a:r>
              <a:rPr lang="en-US" sz="2300" dirty="0" smtClean="0"/>
              <a:t>automation - The navigation equipment required for an approach is generally indicated by the title of the procedure and chart notes</a:t>
            </a:r>
          </a:p>
        </p:txBody>
      </p:sp>
      <p:sp>
        <p:nvSpPr>
          <p:cNvPr id="5" name="Slide Number Placeholder 4"/>
          <p:cNvSpPr>
            <a:spLocks noGrp="1"/>
          </p:cNvSpPr>
          <p:nvPr>
            <p:ph type="sldNum" sz="quarter" idx="12"/>
          </p:nvPr>
        </p:nvSpPr>
        <p:spPr/>
        <p:txBody>
          <a:bodyPr/>
          <a:lstStyle/>
          <a:p>
            <a:fld id="{1D33BB7C-427A-41F4-97C8-46847CE529D8}"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the Initial Segment</a:t>
            </a:r>
            <a:endParaRPr lang="en-US" dirty="0"/>
          </a:p>
        </p:txBody>
      </p:sp>
      <p:sp>
        <p:nvSpPr>
          <p:cNvPr id="3" name="Content Placeholder 2"/>
          <p:cNvSpPr>
            <a:spLocks noGrp="1"/>
          </p:cNvSpPr>
          <p:nvPr>
            <p:ph idx="1"/>
          </p:nvPr>
        </p:nvSpPr>
        <p:spPr/>
        <p:txBody>
          <a:bodyPr>
            <a:noAutofit/>
          </a:bodyPr>
          <a:lstStyle/>
          <a:p>
            <a:r>
              <a:rPr lang="en-US" sz="2300" dirty="0"/>
              <a:t>Review and </a:t>
            </a:r>
            <a:r>
              <a:rPr lang="en-US" sz="2300" dirty="0" smtClean="0"/>
              <a:t>brief </a:t>
            </a:r>
            <a:r>
              <a:rPr lang="en-US" sz="2300" dirty="0"/>
              <a:t>the </a:t>
            </a:r>
            <a:r>
              <a:rPr lang="en-US" sz="2300" dirty="0" smtClean="0"/>
              <a:t>approach – Don’t forget to brief the missed approach</a:t>
            </a:r>
          </a:p>
          <a:p>
            <a:pPr lvl="1"/>
            <a:r>
              <a:rPr lang="en-US" sz="1900" dirty="0" smtClean="0"/>
              <a:t>Commit to memory</a:t>
            </a:r>
          </a:p>
          <a:p>
            <a:pPr lvl="2"/>
            <a:r>
              <a:rPr lang="en-US" sz="1500" dirty="0" smtClean="0"/>
              <a:t>Altitude step downs</a:t>
            </a:r>
          </a:p>
          <a:p>
            <a:pPr lvl="2"/>
            <a:r>
              <a:rPr lang="en-US" sz="1500" dirty="0" smtClean="0"/>
              <a:t>MDA</a:t>
            </a:r>
          </a:p>
          <a:p>
            <a:pPr lvl="2"/>
            <a:r>
              <a:rPr lang="en-US" sz="1500" dirty="0" smtClean="0"/>
              <a:t>Time from FAF to MAP or DME</a:t>
            </a:r>
            <a:br>
              <a:rPr lang="en-US" sz="1500" dirty="0" smtClean="0"/>
            </a:br>
            <a:r>
              <a:rPr lang="en-US" sz="1500" dirty="0" smtClean="0"/>
              <a:t>Visibility minimums</a:t>
            </a:r>
          </a:p>
          <a:p>
            <a:pPr lvl="2"/>
            <a:r>
              <a:rPr lang="en-US" sz="1500" dirty="0" smtClean="0"/>
              <a:t>Missed approach procedure (at least initial steps)</a:t>
            </a:r>
          </a:p>
          <a:p>
            <a:r>
              <a:rPr lang="en-US" sz="2300" dirty="0" smtClean="0"/>
              <a:t>Begin reducing speed</a:t>
            </a:r>
          </a:p>
          <a:p>
            <a:r>
              <a:rPr lang="en-US" sz="2300" dirty="0" smtClean="0"/>
              <a:t>Obtain ASOS/ATIS/AWOS on </a:t>
            </a:r>
            <a:r>
              <a:rPr lang="en-US" sz="2300" dirty="0" err="1" smtClean="0"/>
              <a:t>comm</a:t>
            </a:r>
            <a:r>
              <a:rPr lang="en-US" sz="2300" dirty="0" smtClean="0"/>
              <a:t> 2 – listen in the background</a:t>
            </a:r>
          </a:p>
          <a:p>
            <a:r>
              <a:rPr lang="en-US" sz="2300" dirty="0" smtClean="0"/>
              <a:t>Note the time you cross the IAF</a:t>
            </a:r>
          </a:p>
        </p:txBody>
      </p:sp>
      <p:sp>
        <p:nvSpPr>
          <p:cNvPr id="5" name="Slide Number Placeholder 4"/>
          <p:cNvSpPr>
            <a:spLocks noGrp="1"/>
          </p:cNvSpPr>
          <p:nvPr>
            <p:ph type="sldNum" sz="quarter" idx="12"/>
          </p:nvPr>
        </p:nvSpPr>
        <p:spPr/>
        <p:txBody>
          <a:bodyPr/>
          <a:lstStyle/>
          <a:p>
            <a:fld id="{1D33BB7C-427A-41F4-97C8-46847CE529D8}"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Segment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Complete briefing the approach</a:t>
            </a:r>
          </a:p>
          <a:p>
            <a:r>
              <a:rPr lang="en-US" dirty="0" smtClean="0"/>
              <a:t>Begin landing checklist – complete before final segment</a:t>
            </a:r>
          </a:p>
          <a:p>
            <a:r>
              <a:rPr lang="en-US" dirty="0" smtClean="0"/>
              <a:t>Reset </a:t>
            </a:r>
            <a:r>
              <a:rPr lang="en-US" dirty="0" err="1" smtClean="0"/>
              <a:t>comm</a:t>
            </a:r>
            <a:r>
              <a:rPr lang="en-US" dirty="0" smtClean="0"/>
              <a:t> and </a:t>
            </a:r>
            <a:r>
              <a:rPr lang="en-US" dirty="0" err="1" smtClean="0"/>
              <a:t>nav</a:t>
            </a:r>
            <a:r>
              <a:rPr lang="en-US" dirty="0" smtClean="0"/>
              <a:t> radios with required frequencies</a:t>
            </a:r>
          </a:p>
          <a:p>
            <a:r>
              <a:rPr lang="en-US" dirty="0" smtClean="0"/>
              <a:t>Comply with the clearance and approach</a:t>
            </a:r>
          </a:p>
          <a:p>
            <a:r>
              <a:rPr lang="en-US" dirty="0" smtClean="0"/>
              <a:t>Finish reducing power to approach settings (consider wind gusts, shear and turbulence)</a:t>
            </a:r>
          </a:p>
          <a:p>
            <a:r>
              <a:rPr lang="en-US" dirty="0" smtClean="0"/>
              <a:t>Configure aircraft for landing – Flaps</a:t>
            </a:r>
          </a:p>
          <a:p>
            <a:r>
              <a:rPr lang="en-US" dirty="0" smtClean="0"/>
              <a:t>Fuel related items set for landing (pumps, mixture, selectors)</a:t>
            </a:r>
          </a:p>
          <a:p>
            <a:endParaRPr lang="en-US" dirty="0"/>
          </a:p>
        </p:txBody>
      </p:sp>
      <p:sp>
        <p:nvSpPr>
          <p:cNvPr id="5" name="Slide Number Placeholder 4"/>
          <p:cNvSpPr>
            <a:spLocks noGrp="1"/>
          </p:cNvSpPr>
          <p:nvPr>
            <p:ph type="sldNum" sz="quarter" idx="12"/>
          </p:nvPr>
        </p:nvSpPr>
        <p:spPr/>
        <p:txBody>
          <a:bodyPr/>
          <a:lstStyle/>
          <a:p>
            <a:fld id="{1D33BB7C-427A-41F4-97C8-46847CE529D8}"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1" y="3837968"/>
            <a:ext cx="5334000" cy="134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Initial Segment - Briefing</a:t>
            </a:r>
            <a:endParaRPr lang="en-US" dirty="0"/>
          </a:p>
        </p:txBody>
      </p:sp>
      <p:sp>
        <p:nvSpPr>
          <p:cNvPr id="3" name="Content Placeholder 2"/>
          <p:cNvSpPr>
            <a:spLocks noGrp="1"/>
          </p:cNvSpPr>
          <p:nvPr>
            <p:ph idx="1"/>
          </p:nvPr>
        </p:nvSpPr>
        <p:spPr>
          <a:xfrm>
            <a:off x="457200" y="1600201"/>
            <a:ext cx="8229600" cy="1143000"/>
          </a:xfrm>
        </p:spPr>
        <p:txBody>
          <a:bodyPr/>
          <a:lstStyle/>
          <a:p>
            <a:r>
              <a:rPr lang="en-US" dirty="0" smtClean="0"/>
              <a:t>Brief and review approach to assure you can execute it  - Complete before end of segment</a:t>
            </a:r>
          </a:p>
          <a:p>
            <a:endParaRPr lang="en-US" dirty="0"/>
          </a:p>
        </p:txBody>
      </p:sp>
      <p:cxnSp>
        <p:nvCxnSpPr>
          <p:cNvPr id="6" name="Straight Arrow Connector 5"/>
          <p:cNvCxnSpPr/>
          <p:nvPr/>
        </p:nvCxnSpPr>
        <p:spPr>
          <a:xfrm rot="5400000">
            <a:off x="6515100" y="34671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10400" y="2971800"/>
            <a:ext cx="990600" cy="461665"/>
          </a:xfrm>
          <a:prstGeom prst="rect">
            <a:avLst/>
          </a:prstGeom>
          <a:noFill/>
        </p:spPr>
        <p:txBody>
          <a:bodyPr wrap="square" rtlCol="0">
            <a:spAutoFit/>
          </a:bodyPr>
          <a:lstStyle/>
          <a:p>
            <a:r>
              <a:rPr lang="en-US" sz="1200" dirty="0" smtClean="0"/>
              <a:t>Approach name</a:t>
            </a:r>
            <a:endParaRPr lang="en-US" sz="1200" dirty="0"/>
          </a:p>
        </p:txBody>
      </p:sp>
      <p:sp>
        <p:nvSpPr>
          <p:cNvPr id="8" name="TextBox 7"/>
          <p:cNvSpPr txBox="1"/>
          <p:nvPr/>
        </p:nvSpPr>
        <p:spPr>
          <a:xfrm>
            <a:off x="685800" y="5486400"/>
            <a:ext cx="1066800" cy="276999"/>
          </a:xfrm>
          <a:prstGeom prst="rect">
            <a:avLst/>
          </a:prstGeom>
          <a:noFill/>
        </p:spPr>
        <p:txBody>
          <a:bodyPr wrap="square" rtlCol="0">
            <a:spAutoFit/>
          </a:bodyPr>
          <a:lstStyle/>
          <a:p>
            <a:r>
              <a:rPr lang="en-US" sz="1200" dirty="0" smtClean="0"/>
              <a:t>Frequencies</a:t>
            </a:r>
            <a:endParaRPr lang="en-US" sz="1200" dirty="0"/>
          </a:p>
        </p:txBody>
      </p:sp>
      <p:cxnSp>
        <p:nvCxnSpPr>
          <p:cNvPr id="10" name="Straight Arrow Connector 9"/>
          <p:cNvCxnSpPr/>
          <p:nvPr/>
        </p:nvCxnSpPr>
        <p:spPr>
          <a:xfrm flipV="1">
            <a:off x="990600" y="5029200"/>
            <a:ext cx="990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1000" y="2743200"/>
            <a:ext cx="914400" cy="830997"/>
          </a:xfrm>
          <a:prstGeom prst="rect">
            <a:avLst/>
          </a:prstGeom>
          <a:noFill/>
        </p:spPr>
        <p:txBody>
          <a:bodyPr wrap="square" rtlCol="0">
            <a:spAutoFit/>
          </a:bodyPr>
          <a:lstStyle/>
          <a:p>
            <a:r>
              <a:rPr lang="en-US" sz="1200" dirty="0" smtClean="0"/>
              <a:t>NDB identifier and frequency</a:t>
            </a:r>
            <a:endParaRPr lang="en-US" sz="1200" dirty="0"/>
          </a:p>
        </p:txBody>
      </p:sp>
      <p:cxnSp>
        <p:nvCxnSpPr>
          <p:cNvPr id="13" name="Straight Arrow Connector 12"/>
          <p:cNvCxnSpPr/>
          <p:nvPr/>
        </p:nvCxnSpPr>
        <p:spPr>
          <a:xfrm>
            <a:off x="990600" y="3429000"/>
            <a:ext cx="990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2209006" y="3505994"/>
            <a:ext cx="610394" cy="456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52600" y="2971800"/>
            <a:ext cx="1066800" cy="646331"/>
          </a:xfrm>
          <a:prstGeom prst="rect">
            <a:avLst/>
          </a:prstGeom>
          <a:noFill/>
        </p:spPr>
        <p:txBody>
          <a:bodyPr wrap="square" rtlCol="0">
            <a:spAutoFit/>
          </a:bodyPr>
          <a:lstStyle/>
          <a:p>
            <a:r>
              <a:rPr lang="en-US" sz="1200" dirty="0" smtClean="0"/>
              <a:t>Final approach course</a:t>
            </a:r>
            <a:endParaRPr lang="en-US" sz="1200" dirty="0"/>
          </a:p>
        </p:txBody>
      </p:sp>
      <p:sp>
        <p:nvSpPr>
          <p:cNvPr id="19" name="TextBox 18"/>
          <p:cNvSpPr txBox="1"/>
          <p:nvPr/>
        </p:nvSpPr>
        <p:spPr>
          <a:xfrm>
            <a:off x="2819400" y="2590800"/>
            <a:ext cx="1828800" cy="830997"/>
          </a:xfrm>
          <a:prstGeom prst="rect">
            <a:avLst/>
          </a:prstGeom>
          <a:noFill/>
        </p:spPr>
        <p:txBody>
          <a:bodyPr wrap="square" rtlCol="0">
            <a:spAutoFit/>
          </a:bodyPr>
          <a:lstStyle/>
          <a:p>
            <a:r>
              <a:rPr lang="en-US" sz="1200" dirty="0" smtClean="0"/>
              <a:t>Runway length, Touchdown Zone elevation and airport elevation</a:t>
            </a:r>
            <a:endParaRPr lang="en-US" sz="1200" dirty="0"/>
          </a:p>
        </p:txBody>
      </p:sp>
      <p:cxnSp>
        <p:nvCxnSpPr>
          <p:cNvPr id="21" name="Straight Arrow Connector 20"/>
          <p:cNvCxnSpPr/>
          <p:nvPr/>
        </p:nvCxnSpPr>
        <p:spPr>
          <a:xfrm rot="5400000">
            <a:off x="3009900" y="36957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4800" y="4648200"/>
            <a:ext cx="1371600" cy="461665"/>
          </a:xfrm>
          <a:prstGeom prst="rect">
            <a:avLst/>
          </a:prstGeom>
          <a:noFill/>
        </p:spPr>
        <p:txBody>
          <a:bodyPr wrap="square" rtlCol="0">
            <a:spAutoFit/>
          </a:bodyPr>
          <a:lstStyle/>
          <a:p>
            <a:r>
              <a:rPr lang="en-US" sz="1200" dirty="0" smtClean="0"/>
              <a:t>Special notes – often important!</a:t>
            </a:r>
            <a:endParaRPr lang="en-US" sz="1200" dirty="0"/>
          </a:p>
        </p:txBody>
      </p:sp>
      <p:cxnSp>
        <p:nvCxnSpPr>
          <p:cNvPr id="24" name="Straight Arrow Connector 23"/>
          <p:cNvCxnSpPr/>
          <p:nvPr/>
        </p:nvCxnSpPr>
        <p:spPr>
          <a:xfrm flipV="1">
            <a:off x="1295400" y="4572000"/>
            <a:ext cx="1066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467600" y="4191000"/>
            <a:ext cx="990600" cy="646331"/>
          </a:xfrm>
          <a:prstGeom prst="rect">
            <a:avLst/>
          </a:prstGeom>
          <a:noFill/>
        </p:spPr>
        <p:txBody>
          <a:bodyPr wrap="square" rtlCol="0">
            <a:spAutoFit/>
          </a:bodyPr>
          <a:lstStyle/>
          <a:p>
            <a:r>
              <a:rPr lang="en-US" sz="1200" dirty="0" smtClean="0"/>
              <a:t>Missed approach information</a:t>
            </a:r>
            <a:endParaRPr lang="en-US" sz="1200" dirty="0"/>
          </a:p>
        </p:txBody>
      </p:sp>
      <p:cxnSp>
        <p:nvCxnSpPr>
          <p:cNvPr id="30" name="Straight Arrow Connector 29"/>
          <p:cNvCxnSpPr>
            <a:stCxn id="28" idx="1"/>
          </p:cNvCxnSpPr>
          <p:nvPr/>
        </p:nvCxnSpPr>
        <p:spPr>
          <a:xfrm rot="10800000" flipV="1">
            <a:off x="6934200" y="4514166"/>
            <a:ext cx="533400" cy="57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5181600" y="5109865"/>
            <a:ext cx="1143000" cy="6051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876800" y="5638800"/>
            <a:ext cx="1295400" cy="646331"/>
          </a:xfrm>
          <a:prstGeom prst="rect">
            <a:avLst/>
          </a:prstGeom>
          <a:noFill/>
        </p:spPr>
        <p:txBody>
          <a:bodyPr wrap="square" rtlCol="0">
            <a:spAutoFit/>
          </a:bodyPr>
          <a:lstStyle/>
          <a:p>
            <a:r>
              <a:rPr lang="en-US" sz="1200" dirty="0" smtClean="0"/>
              <a:t>Dark = pilot controlled lighting;</a:t>
            </a:r>
            <a:endParaRPr lang="en-US" sz="1200" dirty="0"/>
          </a:p>
        </p:txBody>
      </p:sp>
      <p:cxnSp>
        <p:nvCxnSpPr>
          <p:cNvPr id="43" name="Straight Arrow Connector 42"/>
          <p:cNvCxnSpPr/>
          <p:nvPr/>
        </p:nvCxnSpPr>
        <p:spPr>
          <a:xfrm rot="16200000" flipV="1">
            <a:off x="1714500" y="4991100"/>
            <a:ext cx="838200"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828800" y="5486400"/>
            <a:ext cx="1752600" cy="830997"/>
          </a:xfrm>
          <a:prstGeom prst="rect">
            <a:avLst/>
          </a:prstGeom>
          <a:noFill/>
        </p:spPr>
        <p:txBody>
          <a:bodyPr wrap="square" rtlCol="0">
            <a:spAutoFit/>
          </a:bodyPr>
          <a:lstStyle/>
          <a:p>
            <a:r>
              <a:rPr lang="en-US" sz="1200" dirty="0" smtClean="0"/>
              <a:t>Minimums for use as an alternate –&gt; non-standard - - Can’t be used as a legal alternate</a:t>
            </a:r>
            <a:endParaRPr lang="en-US" sz="1200" dirty="0"/>
          </a:p>
        </p:txBody>
      </p:sp>
      <p:sp>
        <p:nvSpPr>
          <p:cNvPr id="45" name="TextBox 44"/>
          <p:cNvSpPr txBox="1"/>
          <p:nvPr/>
        </p:nvSpPr>
        <p:spPr>
          <a:xfrm>
            <a:off x="381000" y="3810000"/>
            <a:ext cx="1066800" cy="830997"/>
          </a:xfrm>
          <a:prstGeom prst="rect">
            <a:avLst/>
          </a:prstGeom>
          <a:noFill/>
        </p:spPr>
        <p:txBody>
          <a:bodyPr wrap="square" rtlCol="0">
            <a:spAutoFit/>
          </a:bodyPr>
          <a:lstStyle/>
          <a:p>
            <a:r>
              <a:rPr lang="en-US" sz="1200" dirty="0" smtClean="0"/>
              <a:t>Takeoff minimums / procedures – non-standard</a:t>
            </a:r>
            <a:endParaRPr lang="en-US" sz="1200" dirty="0"/>
          </a:p>
        </p:txBody>
      </p:sp>
      <p:cxnSp>
        <p:nvCxnSpPr>
          <p:cNvPr id="48" name="Straight Arrow Connector 47"/>
          <p:cNvCxnSpPr>
            <a:endCxn id="3074" idx="1"/>
          </p:cNvCxnSpPr>
          <p:nvPr/>
        </p:nvCxnSpPr>
        <p:spPr>
          <a:xfrm>
            <a:off x="1295400" y="4343400"/>
            <a:ext cx="457201" cy="16638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1D33BB7C-427A-41F4-97C8-46847CE529D8}"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NDB Approach Background</a:t>
            </a:r>
            <a:endParaRPr lang="en-US" dirty="0"/>
          </a:p>
        </p:txBody>
      </p:sp>
      <p:sp>
        <p:nvSpPr>
          <p:cNvPr id="3" name="Content Placeholder 2"/>
          <p:cNvSpPr>
            <a:spLocks noGrp="1"/>
          </p:cNvSpPr>
          <p:nvPr>
            <p:ph idx="1"/>
          </p:nvPr>
        </p:nvSpPr>
        <p:spPr>
          <a:xfrm>
            <a:off x="457200" y="1447800"/>
            <a:ext cx="8229600" cy="4724400"/>
          </a:xfrm>
        </p:spPr>
        <p:txBody>
          <a:bodyPr>
            <a:noAutofit/>
          </a:bodyPr>
          <a:lstStyle/>
          <a:p>
            <a:pPr algn="just"/>
            <a:r>
              <a:rPr lang="en-US" sz="2100" dirty="0" smtClean="0"/>
              <a:t>One of the oldest and most disliked approaches</a:t>
            </a:r>
          </a:p>
          <a:p>
            <a:pPr algn="just"/>
            <a:r>
              <a:rPr lang="en-US" sz="2100" dirty="0" smtClean="0"/>
              <a:t>Can use NDBs both on and off of the destination airport</a:t>
            </a:r>
          </a:p>
          <a:p>
            <a:pPr algn="just"/>
            <a:r>
              <a:rPr lang="en-US" sz="2100" dirty="0" smtClean="0"/>
              <a:t>NDB approaches can be on the TO or FROM side of an NDB; some use both the TO and FROM sides – Navigation is based upon a specific bearing</a:t>
            </a:r>
          </a:p>
          <a:p>
            <a:pPr algn="just"/>
            <a:r>
              <a:rPr lang="en-US" sz="2100" dirty="0" smtClean="0"/>
              <a:t>NDB approach may or may not have a final approach fix – </a:t>
            </a:r>
          </a:p>
          <a:p>
            <a:pPr lvl="1" algn="just"/>
            <a:r>
              <a:rPr lang="en-US" sz="2100" dirty="0" smtClean="0"/>
              <a:t>off airport NDB usually the final approach fix</a:t>
            </a:r>
          </a:p>
          <a:p>
            <a:pPr lvl="1" algn="just"/>
            <a:r>
              <a:rPr lang="en-US" sz="2100" dirty="0" smtClean="0"/>
              <a:t>On airport NDB – usually has no depicted FAF</a:t>
            </a:r>
          </a:p>
          <a:p>
            <a:pPr algn="just"/>
            <a:r>
              <a:rPr lang="en-US" sz="2100" dirty="0" smtClean="0"/>
              <a:t>NDB is normally the IAF – but can have others or none with radar</a:t>
            </a:r>
          </a:p>
          <a:p>
            <a:pPr algn="just"/>
            <a:r>
              <a:rPr lang="en-US" sz="2100" dirty="0" smtClean="0"/>
              <a:t>It is a non-precision approach as there is no vertical guidance</a:t>
            </a:r>
          </a:p>
          <a:p>
            <a:pPr algn="just"/>
            <a:r>
              <a:rPr lang="en-US" sz="2100" dirty="0" smtClean="0"/>
              <a:t>Requires situational awareness and subtle use of geometry</a:t>
            </a:r>
          </a:p>
          <a:p>
            <a:pPr lvl="1" algn="just"/>
            <a:r>
              <a:rPr lang="en-US" sz="2100" dirty="0" smtClean="0"/>
              <a:t>MH + RB = MB</a:t>
            </a:r>
          </a:p>
        </p:txBody>
      </p:sp>
      <p:sp>
        <p:nvSpPr>
          <p:cNvPr id="5" name="Slide Number Placeholder 4"/>
          <p:cNvSpPr>
            <a:spLocks noGrp="1"/>
          </p:cNvSpPr>
          <p:nvPr>
            <p:ph type="sldNum" sz="quarter" idx="12"/>
          </p:nvPr>
        </p:nvSpPr>
        <p:spPr/>
        <p:txBody>
          <a:bodyPr/>
          <a:lstStyle/>
          <a:p>
            <a:fld id="{1D33BB7C-427A-41F4-97C8-46847CE529D8}"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712" y="2561101"/>
            <a:ext cx="4746888" cy="345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Initial Segment - Briefing</a:t>
            </a:r>
            <a:endParaRPr lang="en-US" dirty="0"/>
          </a:p>
        </p:txBody>
      </p:sp>
      <p:sp>
        <p:nvSpPr>
          <p:cNvPr id="3" name="Content Placeholder 2"/>
          <p:cNvSpPr>
            <a:spLocks noGrp="1"/>
          </p:cNvSpPr>
          <p:nvPr>
            <p:ph idx="1"/>
          </p:nvPr>
        </p:nvSpPr>
        <p:spPr>
          <a:xfrm>
            <a:off x="457200" y="1600201"/>
            <a:ext cx="8229600" cy="609600"/>
          </a:xfrm>
        </p:spPr>
        <p:txBody>
          <a:bodyPr>
            <a:normAutofit fontScale="92500"/>
          </a:bodyPr>
          <a:lstStyle/>
          <a:p>
            <a:r>
              <a:rPr lang="en-US" dirty="0" smtClean="0"/>
              <a:t>Plan view – mentally run through the approach</a:t>
            </a:r>
            <a:endParaRPr lang="en-US" dirty="0"/>
          </a:p>
        </p:txBody>
      </p:sp>
      <p:sp>
        <p:nvSpPr>
          <p:cNvPr id="5" name="TextBox 4"/>
          <p:cNvSpPr txBox="1"/>
          <p:nvPr/>
        </p:nvSpPr>
        <p:spPr>
          <a:xfrm>
            <a:off x="523876" y="6029325"/>
            <a:ext cx="1295399" cy="461665"/>
          </a:xfrm>
          <a:prstGeom prst="rect">
            <a:avLst/>
          </a:prstGeom>
          <a:noFill/>
        </p:spPr>
        <p:txBody>
          <a:bodyPr wrap="square" rtlCol="0">
            <a:spAutoFit/>
          </a:bodyPr>
          <a:lstStyle/>
          <a:p>
            <a:r>
              <a:rPr lang="en-US" sz="1200" dirty="0" smtClean="0"/>
              <a:t>Sector minimum safe altitude</a:t>
            </a:r>
            <a:endParaRPr lang="en-US" sz="1200" dirty="0"/>
          </a:p>
        </p:txBody>
      </p:sp>
      <p:cxnSp>
        <p:nvCxnSpPr>
          <p:cNvPr id="7" name="Straight Arrow Connector 6"/>
          <p:cNvCxnSpPr/>
          <p:nvPr/>
        </p:nvCxnSpPr>
        <p:spPr>
          <a:xfrm flipV="1">
            <a:off x="1524000" y="5295900"/>
            <a:ext cx="913606" cy="8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81200" y="6248400"/>
            <a:ext cx="1090940" cy="276999"/>
          </a:xfrm>
          <a:prstGeom prst="rect">
            <a:avLst/>
          </a:prstGeom>
          <a:noFill/>
        </p:spPr>
        <p:txBody>
          <a:bodyPr wrap="none" rtlCol="0">
            <a:spAutoFit/>
          </a:bodyPr>
          <a:lstStyle/>
          <a:p>
            <a:r>
              <a:rPr lang="en-US" sz="1200" dirty="0" smtClean="0"/>
              <a:t>Center of MSA</a:t>
            </a:r>
            <a:endParaRPr lang="en-US" sz="1200" dirty="0"/>
          </a:p>
        </p:txBody>
      </p:sp>
      <p:cxnSp>
        <p:nvCxnSpPr>
          <p:cNvPr id="11" name="Straight Arrow Connector 10"/>
          <p:cNvCxnSpPr/>
          <p:nvPr/>
        </p:nvCxnSpPr>
        <p:spPr>
          <a:xfrm flipV="1">
            <a:off x="2437606" y="5525294"/>
            <a:ext cx="90652" cy="8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200" y="5105400"/>
            <a:ext cx="1219200" cy="461665"/>
          </a:xfrm>
          <a:prstGeom prst="rect">
            <a:avLst/>
          </a:prstGeom>
          <a:noFill/>
        </p:spPr>
        <p:txBody>
          <a:bodyPr wrap="square" rtlCol="0">
            <a:spAutoFit/>
          </a:bodyPr>
          <a:lstStyle/>
          <a:p>
            <a:r>
              <a:rPr lang="en-US" sz="1200" dirty="0" smtClean="0"/>
              <a:t>Distance and center identifier</a:t>
            </a:r>
            <a:endParaRPr lang="en-US" sz="1200" dirty="0"/>
          </a:p>
        </p:txBody>
      </p:sp>
      <p:cxnSp>
        <p:nvCxnSpPr>
          <p:cNvPr id="16" name="Straight Arrow Connector 15"/>
          <p:cNvCxnSpPr/>
          <p:nvPr/>
        </p:nvCxnSpPr>
        <p:spPr>
          <a:xfrm flipV="1">
            <a:off x="1447800" y="5181601"/>
            <a:ext cx="685800" cy="152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8125" y="2810216"/>
            <a:ext cx="1295400" cy="461665"/>
          </a:xfrm>
          <a:prstGeom prst="rect">
            <a:avLst/>
          </a:prstGeom>
          <a:noFill/>
        </p:spPr>
        <p:txBody>
          <a:bodyPr wrap="square" rtlCol="0">
            <a:spAutoFit/>
          </a:bodyPr>
          <a:lstStyle/>
          <a:p>
            <a:r>
              <a:rPr lang="en-US" sz="1200" dirty="0" smtClean="0">
                <a:solidFill>
                  <a:srgbClr val="FF0000"/>
                </a:solidFill>
              </a:rPr>
              <a:t>IAF</a:t>
            </a:r>
            <a:r>
              <a:rPr lang="en-US" sz="1200" dirty="0" smtClean="0"/>
              <a:t> with  procedure turn</a:t>
            </a:r>
            <a:endParaRPr lang="en-US" sz="1200" dirty="0"/>
          </a:p>
        </p:txBody>
      </p:sp>
      <p:cxnSp>
        <p:nvCxnSpPr>
          <p:cNvPr id="23" name="Straight Arrow Connector 22"/>
          <p:cNvCxnSpPr/>
          <p:nvPr/>
        </p:nvCxnSpPr>
        <p:spPr>
          <a:xfrm>
            <a:off x="1295400" y="3200400"/>
            <a:ext cx="3036756" cy="10529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19675" y="6063733"/>
            <a:ext cx="1143000" cy="646331"/>
          </a:xfrm>
          <a:prstGeom prst="rect">
            <a:avLst/>
          </a:prstGeom>
          <a:solidFill>
            <a:schemeClr val="bg1"/>
          </a:solidFill>
        </p:spPr>
        <p:txBody>
          <a:bodyPr wrap="square" rtlCol="0">
            <a:spAutoFit/>
          </a:bodyPr>
          <a:lstStyle/>
          <a:p>
            <a:r>
              <a:rPr lang="en-US" sz="1200" dirty="0" smtClean="0"/>
              <a:t>Initial missed</a:t>
            </a:r>
          </a:p>
          <a:p>
            <a:r>
              <a:rPr lang="en-US" sz="1200" dirty="0" smtClean="0"/>
              <a:t>approach </a:t>
            </a:r>
          </a:p>
          <a:p>
            <a:r>
              <a:rPr lang="en-US" sz="1200" dirty="0" smtClean="0"/>
              <a:t>course</a:t>
            </a:r>
            <a:endParaRPr lang="en-US" sz="1200" dirty="0"/>
          </a:p>
        </p:txBody>
      </p:sp>
      <p:cxnSp>
        <p:nvCxnSpPr>
          <p:cNvPr id="27" name="Straight Arrow Connector 26"/>
          <p:cNvCxnSpPr/>
          <p:nvPr/>
        </p:nvCxnSpPr>
        <p:spPr>
          <a:xfrm flipH="1" flipV="1">
            <a:off x="4876800" y="5016417"/>
            <a:ext cx="533399" cy="10795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790663" y="2214518"/>
            <a:ext cx="1981200" cy="276999"/>
          </a:xfrm>
          <a:prstGeom prst="rect">
            <a:avLst/>
          </a:prstGeom>
          <a:noFill/>
        </p:spPr>
        <p:txBody>
          <a:bodyPr wrap="square" rtlCol="0">
            <a:spAutoFit/>
          </a:bodyPr>
          <a:lstStyle/>
          <a:p>
            <a:r>
              <a:rPr lang="en-US" sz="1200" dirty="0" smtClean="0"/>
              <a:t>Heading for segment</a:t>
            </a:r>
            <a:endParaRPr lang="en-US" sz="1200" dirty="0"/>
          </a:p>
        </p:txBody>
      </p:sp>
      <p:cxnSp>
        <p:nvCxnSpPr>
          <p:cNvPr id="49" name="Straight Arrow Connector 48"/>
          <p:cNvCxnSpPr/>
          <p:nvPr/>
        </p:nvCxnSpPr>
        <p:spPr>
          <a:xfrm flipH="1">
            <a:off x="3962399" y="2362200"/>
            <a:ext cx="2895601" cy="135769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91319" y="4151950"/>
            <a:ext cx="1507720" cy="276999"/>
          </a:xfrm>
          <a:prstGeom prst="rect">
            <a:avLst/>
          </a:prstGeom>
          <a:noFill/>
        </p:spPr>
        <p:txBody>
          <a:bodyPr wrap="none" rtlCol="0">
            <a:spAutoFit/>
          </a:bodyPr>
          <a:lstStyle/>
          <a:p>
            <a:r>
              <a:rPr lang="en-US" sz="1200" dirty="0" smtClean="0"/>
              <a:t>Obstruction (highest)</a:t>
            </a:r>
            <a:endParaRPr lang="en-US" sz="1200" dirty="0"/>
          </a:p>
        </p:txBody>
      </p:sp>
      <p:cxnSp>
        <p:nvCxnSpPr>
          <p:cNvPr id="75" name="Straight Arrow Connector 74"/>
          <p:cNvCxnSpPr>
            <a:stCxn id="73" idx="3"/>
          </p:cNvCxnSpPr>
          <p:nvPr/>
        </p:nvCxnSpPr>
        <p:spPr>
          <a:xfrm>
            <a:off x="1899039" y="4290450"/>
            <a:ext cx="1529961" cy="138499"/>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086600" y="5410200"/>
            <a:ext cx="1600200" cy="461665"/>
          </a:xfrm>
          <a:prstGeom prst="rect">
            <a:avLst/>
          </a:prstGeom>
          <a:noFill/>
        </p:spPr>
        <p:txBody>
          <a:bodyPr wrap="square" rtlCol="0">
            <a:spAutoFit/>
          </a:bodyPr>
          <a:lstStyle/>
          <a:p>
            <a:r>
              <a:rPr lang="en-US" sz="1200" dirty="0" smtClean="0"/>
              <a:t>Holding course – in and outbound</a:t>
            </a:r>
            <a:endParaRPr lang="en-US" sz="1200" dirty="0"/>
          </a:p>
        </p:txBody>
      </p:sp>
      <p:cxnSp>
        <p:nvCxnSpPr>
          <p:cNvPr id="98" name="Straight Arrow Connector 97"/>
          <p:cNvCxnSpPr>
            <a:stCxn id="96" idx="1"/>
          </p:cNvCxnSpPr>
          <p:nvPr/>
        </p:nvCxnSpPr>
        <p:spPr>
          <a:xfrm flipH="1" flipV="1">
            <a:off x="4648200" y="4391799"/>
            <a:ext cx="2438400" cy="12492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1D33BB7C-427A-41F4-97C8-46847CE529D8}" type="slidenum">
              <a:rPr lang="en-US" smtClean="0"/>
              <a:pPr/>
              <a:t>20</a:t>
            </a:fld>
            <a:endParaRPr lang="en-US" dirty="0"/>
          </a:p>
        </p:txBody>
      </p:sp>
      <p:cxnSp>
        <p:nvCxnSpPr>
          <p:cNvPr id="28685" name="Straight Arrow Connector 28684"/>
          <p:cNvCxnSpPr/>
          <p:nvPr/>
        </p:nvCxnSpPr>
        <p:spPr>
          <a:xfrm>
            <a:off x="1066800" y="2426301"/>
            <a:ext cx="2209800" cy="922034"/>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29000" y="6325394"/>
            <a:ext cx="990977" cy="276999"/>
          </a:xfrm>
          <a:prstGeom prst="rect">
            <a:avLst/>
          </a:prstGeom>
          <a:noFill/>
        </p:spPr>
        <p:txBody>
          <a:bodyPr wrap="none" rtlCol="0">
            <a:spAutoFit/>
          </a:bodyPr>
          <a:lstStyle/>
          <a:p>
            <a:r>
              <a:rPr lang="en-US" sz="1200" dirty="0" smtClean="0"/>
              <a:t>Feeder route</a:t>
            </a:r>
            <a:endParaRPr lang="en-US" sz="1200" dirty="0"/>
          </a:p>
        </p:txBody>
      </p:sp>
      <p:cxnSp>
        <p:nvCxnSpPr>
          <p:cNvPr id="17" name="Straight Arrow Connector 16"/>
          <p:cNvCxnSpPr/>
          <p:nvPr/>
        </p:nvCxnSpPr>
        <p:spPr>
          <a:xfrm flipV="1">
            <a:off x="3581400" y="5925344"/>
            <a:ext cx="228600" cy="5385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1319" y="2122184"/>
            <a:ext cx="1142206" cy="461665"/>
          </a:xfrm>
          <a:prstGeom prst="rect">
            <a:avLst/>
          </a:prstGeom>
          <a:noFill/>
        </p:spPr>
        <p:txBody>
          <a:bodyPr wrap="square" rtlCol="0">
            <a:spAutoFit/>
          </a:bodyPr>
          <a:lstStyle/>
          <a:p>
            <a:r>
              <a:rPr lang="en-US" sz="1200" dirty="0" smtClean="0"/>
              <a:t>Procedure turn headings</a:t>
            </a:r>
            <a:endParaRPr lang="en-US" sz="1200" dirty="0"/>
          </a:p>
        </p:txBody>
      </p:sp>
    </p:spTree>
    <p:extLst>
      <p:ext uri="{BB962C8B-B14F-4D97-AF65-F5344CB8AC3E}">
        <p14:creationId xmlns:p14="http://schemas.microsoft.com/office/powerpoint/2010/main" val="1932500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669" y="2665412"/>
            <a:ext cx="5014912" cy="277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Initial Segment - Briefing</a:t>
            </a:r>
            <a:endParaRPr lang="en-US" dirty="0"/>
          </a:p>
        </p:txBody>
      </p:sp>
      <p:sp>
        <p:nvSpPr>
          <p:cNvPr id="3" name="Content Placeholder 2"/>
          <p:cNvSpPr>
            <a:spLocks noGrp="1"/>
          </p:cNvSpPr>
          <p:nvPr>
            <p:ph idx="1"/>
          </p:nvPr>
        </p:nvSpPr>
        <p:spPr>
          <a:xfrm>
            <a:off x="457200" y="1600201"/>
            <a:ext cx="8229600" cy="685800"/>
          </a:xfrm>
        </p:spPr>
        <p:txBody>
          <a:bodyPr>
            <a:normAutofit fontScale="92500"/>
          </a:bodyPr>
          <a:lstStyle/>
          <a:p>
            <a:r>
              <a:rPr lang="en-US" dirty="0" smtClean="0"/>
              <a:t>Profile view – mentally run through the approach</a:t>
            </a:r>
            <a:endParaRPr lang="en-US" dirty="0"/>
          </a:p>
        </p:txBody>
      </p:sp>
      <p:sp>
        <p:nvSpPr>
          <p:cNvPr id="5" name="TextBox 4"/>
          <p:cNvSpPr txBox="1"/>
          <p:nvPr/>
        </p:nvSpPr>
        <p:spPr>
          <a:xfrm>
            <a:off x="7010400" y="2224255"/>
            <a:ext cx="1676400" cy="461665"/>
          </a:xfrm>
          <a:prstGeom prst="rect">
            <a:avLst/>
          </a:prstGeom>
          <a:noFill/>
        </p:spPr>
        <p:txBody>
          <a:bodyPr wrap="square" rtlCol="0">
            <a:spAutoFit/>
          </a:bodyPr>
          <a:lstStyle/>
          <a:p>
            <a:r>
              <a:rPr lang="en-US" sz="1200" dirty="0" smtClean="0"/>
              <a:t>Graphical missed approach information </a:t>
            </a:r>
            <a:endParaRPr lang="en-US" sz="1200" dirty="0"/>
          </a:p>
        </p:txBody>
      </p:sp>
      <p:cxnSp>
        <p:nvCxnSpPr>
          <p:cNvPr id="7" name="Straight Arrow Connector 6"/>
          <p:cNvCxnSpPr/>
          <p:nvPr/>
        </p:nvCxnSpPr>
        <p:spPr>
          <a:xfrm flipH="1">
            <a:off x="6477001" y="2362200"/>
            <a:ext cx="609599" cy="303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629400" y="4798456"/>
            <a:ext cx="1295400" cy="2044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48600" y="4859551"/>
            <a:ext cx="838200" cy="1015663"/>
          </a:xfrm>
          <a:prstGeom prst="rect">
            <a:avLst/>
          </a:prstGeom>
          <a:noFill/>
        </p:spPr>
        <p:txBody>
          <a:bodyPr wrap="square" rtlCol="0">
            <a:spAutoFit/>
          </a:bodyPr>
          <a:lstStyle/>
          <a:p>
            <a:r>
              <a:rPr lang="en-US" sz="1200" dirty="0" smtClean="0"/>
              <a:t>Aircraft category </a:t>
            </a:r>
          </a:p>
          <a:p>
            <a:r>
              <a:rPr lang="en-US" sz="1200" dirty="0" smtClean="0"/>
              <a:t>A &lt;= 90</a:t>
            </a:r>
          </a:p>
          <a:p>
            <a:r>
              <a:rPr lang="en-US" sz="1200" dirty="0" smtClean="0"/>
              <a:t>B &lt; 121</a:t>
            </a:r>
          </a:p>
          <a:p>
            <a:r>
              <a:rPr lang="en-US" sz="1200" dirty="0" smtClean="0"/>
              <a:t>C &lt; 141</a:t>
            </a:r>
            <a:endParaRPr lang="en-US" sz="1200" dirty="0"/>
          </a:p>
        </p:txBody>
      </p:sp>
      <p:sp>
        <p:nvSpPr>
          <p:cNvPr id="13" name="TextBox 12"/>
          <p:cNvSpPr txBox="1"/>
          <p:nvPr/>
        </p:nvSpPr>
        <p:spPr>
          <a:xfrm>
            <a:off x="209550" y="4936613"/>
            <a:ext cx="1143000" cy="276999"/>
          </a:xfrm>
          <a:prstGeom prst="rect">
            <a:avLst/>
          </a:prstGeom>
          <a:noFill/>
        </p:spPr>
        <p:txBody>
          <a:bodyPr wrap="square" rtlCol="0">
            <a:spAutoFit/>
          </a:bodyPr>
          <a:lstStyle/>
          <a:p>
            <a:r>
              <a:rPr lang="en-US" sz="1200" dirty="0" smtClean="0"/>
              <a:t>Minimums</a:t>
            </a:r>
            <a:endParaRPr lang="en-US" sz="1200" dirty="0"/>
          </a:p>
        </p:txBody>
      </p:sp>
      <p:cxnSp>
        <p:nvCxnSpPr>
          <p:cNvPr id="15" name="Straight Arrow Connector 14"/>
          <p:cNvCxnSpPr/>
          <p:nvPr/>
        </p:nvCxnSpPr>
        <p:spPr>
          <a:xfrm>
            <a:off x="1066800" y="5075112"/>
            <a:ext cx="685800" cy="1589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066800" y="4900658"/>
            <a:ext cx="685800" cy="1744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124200" y="5758428"/>
            <a:ext cx="1484702" cy="276999"/>
          </a:xfrm>
          <a:prstGeom prst="rect">
            <a:avLst/>
          </a:prstGeom>
          <a:noFill/>
        </p:spPr>
        <p:txBody>
          <a:bodyPr wrap="none" rtlCol="0">
            <a:spAutoFit/>
          </a:bodyPr>
          <a:lstStyle/>
          <a:p>
            <a:r>
              <a:rPr lang="en-US" sz="1200" dirty="0" smtClean="0"/>
              <a:t>Mileage to threshold</a:t>
            </a:r>
            <a:endParaRPr lang="en-US" sz="1200" dirty="0"/>
          </a:p>
        </p:txBody>
      </p:sp>
      <p:cxnSp>
        <p:nvCxnSpPr>
          <p:cNvPr id="27" name="Straight Arrow Connector 26"/>
          <p:cNvCxnSpPr/>
          <p:nvPr/>
        </p:nvCxnSpPr>
        <p:spPr>
          <a:xfrm flipV="1">
            <a:off x="4495800" y="4638332"/>
            <a:ext cx="457200" cy="11914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334571" y="4218801"/>
            <a:ext cx="675954" cy="276999"/>
          </a:xfrm>
          <a:prstGeom prst="rect">
            <a:avLst/>
          </a:prstGeom>
          <a:noFill/>
        </p:spPr>
        <p:txBody>
          <a:bodyPr wrap="none" rtlCol="0">
            <a:spAutoFit/>
          </a:bodyPr>
          <a:lstStyle/>
          <a:p>
            <a:r>
              <a:rPr lang="en-US" sz="1200" dirty="0" smtClean="0"/>
              <a:t>Runway</a:t>
            </a:r>
            <a:endParaRPr lang="en-US" sz="1200" dirty="0"/>
          </a:p>
        </p:txBody>
      </p:sp>
      <p:cxnSp>
        <p:nvCxnSpPr>
          <p:cNvPr id="30" name="Straight Arrow Connector 29"/>
          <p:cNvCxnSpPr>
            <a:stCxn id="28" idx="1"/>
          </p:cNvCxnSpPr>
          <p:nvPr/>
        </p:nvCxnSpPr>
        <p:spPr>
          <a:xfrm flipH="1">
            <a:off x="5829300" y="4357301"/>
            <a:ext cx="1505271" cy="1384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28600" y="2133600"/>
            <a:ext cx="1447800" cy="461665"/>
          </a:xfrm>
          <a:prstGeom prst="rect">
            <a:avLst/>
          </a:prstGeom>
          <a:noFill/>
        </p:spPr>
        <p:txBody>
          <a:bodyPr wrap="square" rtlCol="0">
            <a:spAutoFit/>
          </a:bodyPr>
          <a:lstStyle/>
          <a:p>
            <a:r>
              <a:rPr lang="en-US" sz="1200" dirty="0" smtClean="0"/>
              <a:t>Procedure turn notes</a:t>
            </a:r>
            <a:endParaRPr lang="en-US" sz="1200" dirty="0"/>
          </a:p>
        </p:txBody>
      </p:sp>
      <p:cxnSp>
        <p:nvCxnSpPr>
          <p:cNvPr id="41" name="Straight Arrow Connector 40"/>
          <p:cNvCxnSpPr/>
          <p:nvPr/>
        </p:nvCxnSpPr>
        <p:spPr>
          <a:xfrm>
            <a:off x="685800" y="2455087"/>
            <a:ext cx="1524000" cy="516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04800" y="3352800"/>
            <a:ext cx="1270797" cy="276999"/>
          </a:xfrm>
          <a:prstGeom prst="rect">
            <a:avLst/>
          </a:prstGeom>
          <a:noFill/>
        </p:spPr>
        <p:txBody>
          <a:bodyPr wrap="none" rtlCol="0">
            <a:spAutoFit/>
          </a:bodyPr>
          <a:lstStyle/>
          <a:p>
            <a:r>
              <a:rPr lang="en-US" sz="1200" dirty="0" smtClean="0"/>
              <a:t>Outbound course</a:t>
            </a:r>
            <a:endParaRPr lang="en-US" sz="1200" dirty="0"/>
          </a:p>
        </p:txBody>
      </p:sp>
      <p:cxnSp>
        <p:nvCxnSpPr>
          <p:cNvPr id="46" name="Straight Arrow Connector 45"/>
          <p:cNvCxnSpPr>
            <a:stCxn id="44" idx="3"/>
          </p:cNvCxnSpPr>
          <p:nvPr/>
        </p:nvCxnSpPr>
        <p:spPr>
          <a:xfrm flipV="1">
            <a:off x="1575597" y="3352800"/>
            <a:ext cx="1701003" cy="138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913081" y="3608085"/>
            <a:ext cx="2209800" cy="461665"/>
          </a:xfrm>
          <a:prstGeom prst="rect">
            <a:avLst/>
          </a:prstGeom>
          <a:noFill/>
        </p:spPr>
        <p:txBody>
          <a:bodyPr wrap="square" rtlCol="0">
            <a:spAutoFit/>
          </a:bodyPr>
          <a:lstStyle/>
          <a:p>
            <a:r>
              <a:rPr lang="en-US" sz="1200" dirty="0" smtClean="0"/>
              <a:t>Non-precision FAF (point to begin MAP timing)</a:t>
            </a:r>
            <a:endParaRPr lang="en-US" sz="1200" dirty="0"/>
          </a:p>
        </p:txBody>
      </p:sp>
      <p:cxnSp>
        <p:nvCxnSpPr>
          <p:cNvPr id="63" name="Straight Arrow Connector 62"/>
          <p:cNvCxnSpPr>
            <a:stCxn id="61" idx="1"/>
          </p:cNvCxnSpPr>
          <p:nvPr/>
        </p:nvCxnSpPr>
        <p:spPr>
          <a:xfrm flipH="1">
            <a:off x="4419600" y="3838918"/>
            <a:ext cx="2493481" cy="21388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1D33BB7C-427A-41F4-97C8-46847CE529D8}" type="slidenum">
              <a:rPr lang="en-US" smtClean="0"/>
              <a:pPr/>
              <a:t>21</a:t>
            </a:fld>
            <a:endParaRPr lang="en-US" dirty="0"/>
          </a:p>
        </p:txBody>
      </p:sp>
      <p:sp>
        <p:nvSpPr>
          <p:cNvPr id="47" name="TextBox 46"/>
          <p:cNvSpPr txBox="1"/>
          <p:nvPr/>
        </p:nvSpPr>
        <p:spPr>
          <a:xfrm>
            <a:off x="290512" y="3914001"/>
            <a:ext cx="1271588" cy="461665"/>
          </a:xfrm>
          <a:prstGeom prst="rect">
            <a:avLst/>
          </a:prstGeom>
          <a:noFill/>
        </p:spPr>
        <p:txBody>
          <a:bodyPr wrap="square" rtlCol="0">
            <a:spAutoFit/>
          </a:bodyPr>
          <a:lstStyle/>
          <a:p>
            <a:r>
              <a:rPr lang="en-US" sz="1200" dirty="0" smtClean="0"/>
              <a:t>Procedure turn altitude</a:t>
            </a:r>
            <a:endParaRPr lang="en-US" sz="1200" dirty="0"/>
          </a:p>
        </p:txBody>
      </p:sp>
      <p:cxnSp>
        <p:nvCxnSpPr>
          <p:cNvPr id="23" name="Straight Arrow Connector 22"/>
          <p:cNvCxnSpPr/>
          <p:nvPr/>
        </p:nvCxnSpPr>
        <p:spPr>
          <a:xfrm flipV="1">
            <a:off x="1352550" y="3733800"/>
            <a:ext cx="857250" cy="335950"/>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5257800" y="4647128"/>
            <a:ext cx="533400" cy="1228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744440" y="5759546"/>
            <a:ext cx="1142010" cy="646331"/>
          </a:xfrm>
          <a:prstGeom prst="rect">
            <a:avLst/>
          </a:prstGeom>
          <a:noFill/>
        </p:spPr>
        <p:txBody>
          <a:bodyPr wrap="square" rtlCol="0">
            <a:spAutoFit/>
          </a:bodyPr>
          <a:lstStyle/>
          <a:p>
            <a:r>
              <a:rPr lang="en-US" sz="1200" dirty="0" smtClean="0"/>
              <a:t>Mileage from threshold to NDB</a:t>
            </a:r>
            <a:endParaRPr lang="en-US" sz="1200" dirty="0"/>
          </a:p>
        </p:txBody>
      </p:sp>
      <p:sp>
        <p:nvSpPr>
          <p:cNvPr id="40" name="TextBox 39"/>
          <p:cNvSpPr txBox="1"/>
          <p:nvPr/>
        </p:nvSpPr>
        <p:spPr>
          <a:xfrm>
            <a:off x="3733800" y="2286000"/>
            <a:ext cx="533400" cy="276999"/>
          </a:xfrm>
          <a:prstGeom prst="rect">
            <a:avLst/>
          </a:prstGeom>
          <a:noFill/>
        </p:spPr>
        <p:txBody>
          <a:bodyPr wrap="square" rtlCol="0">
            <a:spAutoFit/>
          </a:bodyPr>
          <a:lstStyle/>
          <a:p>
            <a:r>
              <a:rPr lang="en-US" sz="1200" dirty="0" smtClean="0"/>
              <a:t>FAF</a:t>
            </a:r>
            <a:endParaRPr lang="en-US" sz="1200" dirty="0"/>
          </a:p>
        </p:txBody>
      </p:sp>
      <p:cxnSp>
        <p:nvCxnSpPr>
          <p:cNvPr id="48" name="Straight Arrow Connector 47"/>
          <p:cNvCxnSpPr/>
          <p:nvPr/>
        </p:nvCxnSpPr>
        <p:spPr>
          <a:xfrm>
            <a:off x="4000500" y="2424499"/>
            <a:ext cx="342900" cy="288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57200" y="5829734"/>
            <a:ext cx="1447800" cy="276999"/>
          </a:xfrm>
          <a:prstGeom prst="rect">
            <a:avLst/>
          </a:prstGeom>
          <a:noFill/>
        </p:spPr>
        <p:txBody>
          <a:bodyPr wrap="square" rtlCol="0">
            <a:spAutoFit/>
          </a:bodyPr>
          <a:lstStyle/>
          <a:p>
            <a:r>
              <a:rPr lang="en-US" sz="1200" dirty="0" smtClean="0"/>
              <a:t>Inbound course</a:t>
            </a:r>
            <a:endParaRPr lang="en-US" sz="1200" dirty="0"/>
          </a:p>
        </p:txBody>
      </p:sp>
      <p:cxnSp>
        <p:nvCxnSpPr>
          <p:cNvPr id="55" name="Straight Arrow Connector 54"/>
          <p:cNvCxnSpPr/>
          <p:nvPr/>
        </p:nvCxnSpPr>
        <p:spPr>
          <a:xfrm flipV="1">
            <a:off x="1447800" y="3914001"/>
            <a:ext cx="1600200" cy="2054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781175" y="6035427"/>
            <a:ext cx="1038225" cy="276999"/>
          </a:xfrm>
          <a:prstGeom prst="rect">
            <a:avLst/>
          </a:prstGeom>
          <a:noFill/>
        </p:spPr>
        <p:txBody>
          <a:bodyPr wrap="square" rtlCol="0">
            <a:spAutoFit/>
          </a:bodyPr>
          <a:lstStyle/>
          <a:p>
            <a:r>
              <a:rPr lang="en-US" sz="1200" dirty="0" smtClean="0"/>
              <a:t>FAF altitude</a:t>
            </a:r>
            <a:endParaRPr lang="en-US" sz="1200" dirty="0"/>
          </a:p>
        </p:txBody>
      </p:sp>
      <p:cxnSp>
        <p:nvCxnSpPr>
          <p:cNvPr id="58" name="Straight Arrow Connector 57"/>
          <p:cNvCxnSpPr/>
          <p:nvPr/>
        </p:nvCxnSpPr>
        <p:spPr>
          <a:xfrm flipV="1">
            <a:off x="2209800" y="4375666"/>
            <a:ext cx="1524000" cy="17310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722581" y="5667212"/>
            <a:ext cx="1066800" cy="830997"/>
          </a:xfrm>
          <a:prstGeom prst="rect">
            <a:avLst/>
          </a:prstGeom>
          <a:noFill/>
        </p:spPr>
        <p:txBody>
          <a:bodyPr wrap="square" rtlCol="0">
            <a:spAutoFit/>
          </a:bodyPr>
          <a:lstStyle/>
          <a:p>
            <a:r>
              <a:rPr lang="en-US" sz="1200" dirty="0" smtClean="0"/>
              <a:t>Descent angle and threshold crossing height</a:t>
            </a:r>
            <a:endParaRPr lang="en-US" sz="1200" dirty="0"/>
          </a:p>
        </p:txBody>
      </p:sp>
      <p:cxnSp>
        <p:nvCxnSpPr>
          <p:cNvPr id="62" name="Straight Arrow Connector 61"/>
          <p:cNvCxnSpPr/>
          <p:nvPr/>
        </p:nvCxnSpPr>
        <p:spPr>
          <a:xfrm flipH="1" flipV="1">
            <a:off x="4876800" y="4375666"/>
            <a:ext cx="1905000" cy="138388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080" name="TextBox 3079"/>
          <p:cNvSpPr txBox="1"/>
          <p:nvPr/>
        </p:nvSpPr>
        <p:spPr>
          <a:xfrm>
            <a:off x="7086600" y="3048000"/>
            <a:ext cx="1447960" cy="276999"/>
          </a:xfrm>
          <a:prstGeom prst="rect">
            <a:avLst/>
          </a:prstGeom>
          <a:noFill/>
        </p:spPr>
        <p:txBody>
          <a:bodyPr wrap="none" rtlCol="0">
            <a:spAutoFit/>
          </a:bodyPr>
          <a:lstStyle/>
          <a:p>
            <a:r>
              <a:rPr lang="en-US" sz="1200" dirty="0" smtClean="0"/>
              <a:t>Descent angle notes</a:t>
            </a:r>
            <a:endParaRPr lang="en-US" sz="1200" dirty="0"/>
          </a:p>
        </p:txBody>
      </p:sp>
      <p:cxnSp>
        <p:nvCxnSpPr>
          <p:cNvPr id="3082" name="Straight Arrow Connector 3081"/>
          <p:cNvCxnSpPr>
            <a:stCxn id="3080" idx="1"/>
          </p:cNvCxnSpPr>
          <p:nvPr/>
        </p:nvCxnSpPr>
        <p:spPr>
          <a:xfrm flipH="1">
            <a:off x="6581935" y="3186500"/>
            <a:ext cx="504665" cy="3047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828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905125"/>
            <a:ext cx="33147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Segment - Briefing</a:t>
            </a:r>
            <a:endParaRPr lang="en-US" dirty="0"/>
          </a:p>
        </p:txBody>
      </p:sp>
      <p:sp>
        <p:nvSpPr>
          <p:cNvPr id="3" name="Content Placeholder 2"/>
          <p:cNvSpPr>
            <a:spLocks noGrp="1"/>
          </p:cNvSpPr>
          <p:nvPr>
            <p:ph idx="1"/>
          </p:nvPr>
        </p:nvSpPr>
        <p:spPr>
          <a:xfrm>
            <a:off x="457200" y="1295400"/>
            <a:ext cx="8229600" cy="1066800"/>
          </a:xfrm>
        </p:spPr>
        <p:txBody>
          <a:bodyPr>
            <a:normAutofit fontScale="55000" lnSpcReduction="20000"/>
          </a:bodyPr>
          <a:lstStyle/>
          <a:p>
            <a:r>
              <a:rPr lang="en-US" dirty="0" smtClean="0"/>
              <a:t>Missed Approach Timing Information (if ground speed information is unavailable – estimate from airspeed)</a:t>
            </a:r>
          </a:p>
          <a:p>
            <a:pPr lvl="1"/>
            <a:r>
              <a:rPr lang="en-US" dirty="0" smtClean="0"/>
              <a:t>Add tailwind to airspeed (</a:t>
            </a:r>
            <a:r>
              <a:rPr lang="en-US" dirty="0"/>
              <a:t>1/2 wind speed for quartering winds)</a:t>
            </a:r>
            <a:endParaRPr lang="en-US" dirty="0" smtClean="0"/>
          </a:p>
          <a:p>
            <a:pPr lvl="1"/>
            <a:r>
              <a:rPr lang="en-US" dirty="0" smtClean="0"/>
              <a:t>Subtract headwind from airspeed (1/2 wind speed for quartering winds)</a:t>
            </a:r>
          </a:p>
        </p:txBody>
      </p:sp>
      <p:sp>
        <p:nvSpPr>
          <p:cNvPr id="5" name="Slide Number Placeholder 4"/>
          <p:cNvSpPr>
            <a:spLocks noGrp="1"/>
          </p:cNvSpPr>
          <p:nvPr>
            <p:ph type="sldNum" sz="quarter" idx="12"/>
          </p:nvPr>
        </p:nvSpPr>
        <p:spPr/>
        <p:txBody>
          <a:bodyPr/>
          <a:lstStyle/>
          <a:p>
            <a:fld id="{1D33BB7C-427A-41F4-97C8-46847CE529D8}" type="slidenum">
              <a:rPr lang="en-US" smtClean="0"/>
              <a:pPr/>
              <a:t>22</a:t>
            </a:fld>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25" y="3876675"/>
            <a:ext cx="357187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200" y="2905125"/>
            <a:ext cx="1327799" cy="276999"/>
          </a:xfrm>
          <a:prstGeom prst="rect">
            <a:avLst/>
          </a:prstGeom>
          <a:noFill/>
        </p:spPr>
        <p:txBody>
          <a:bodyPr wrap="none" rtlCol="0">
            <a:spAutoFit/>
          </a:bodyPr>
          <a:lstStyle/>
          <a:p>
            <a:r>
              <a:rPr lang="en-US" sz="1200" dirty="0" smtClean="0"/>
              <a:t>Begin timing point</a:t>
            </a:r>
            <a:endParaRPr lang="en-US" sz="1200" dirty="0"/>
          </a:p>
        </p:txBody>
      </p:sp>
      <p:cxnSp>
        <p:nvCxnSpPr>
          <p:cNvPr id="8" name="Straight Arrow Connector 7"/>
          <p:cNvCxnSpPr/>
          <p:nvPr/>
        </p:nvCxnSpPr>
        <p:spPr>
          <a:xfrm>
            <a:off x="1447800" y="3043624"/>
            <a:ext cx="457200" cy="25189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191000" y="5486400"/>
            <a:ext cx="2438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29400" y="5257800"/>
            <a:ext cx="685800" cy="369332"/>
          </a:xfrm>
          <a:prstGeom prst="rect">
            <a:avLst/>
          </a:prstGeom>
          <a:noFill/>
        </p:spPr>
        <p:txBody>
          <a:bodyPr wrap="square" rtlCol="0">
            <a:spAutoFit/>
          </a:bodyPr>
          <a:lstStyle/>
          <a:p>
            <a:r>
              <a:rPr lang="en-US" dirty="0" smtClean="0"/>
              <a:t>MAP</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Fly – The Initial Segment</a:t>
            </a:r>
            <a:endParaRPr lang="en-US" dirty="0"/>
          </a:p>
        </p:txBody>
      </p:sp>
      <p:sp>
        <p:nvSpPr>
          <p:cNvPr id="4" name="Content Placeholder 3"/>
          <p:cNvSpPr>
            <a:spLocks noGrp="1"/>
          </p:cNvSpPr>
          <p:nvPr>
            <p:ph sz="half" idx="2"/>
          </p:nvPr>
        </p:nvSpPr>
        <p:spPr>
          <a:xfrm>
            <a:off x="3886200" y="1600200"/>
            <a:ext cx="5029200" cy="4525963"/>
          </a:xfrm>
        </p:spPr>
        <p:txBody>
          <a:bodyPr>
            <a:noAutofit/>
          </a:bodyPr>
          <a:lstStyle/>
          <a:p>
            <a:r>
              <a:rPr lang="en-US" sz="1900" dirty="0" smtClean="0"/>
              <a:t>Radios tuned to NDB to 245  </a:t>
            </a:r>
          </a:p>
          <a:p>
            <a:r>
              <a:rPr lang="en-US" sz="1900" dirty="0" smtClean="0"/>
              <a:t>Confirm Morse code and leave on in the background</a:t>
            </a:r>
          </a:p>
          <a:p>
            <a:r>
              <a:rPr lang="en-US" sz="1900" dirty="0" smtClean="0"/>
              <a:t>Reduce </a:t>
            </a:r>
            <a:r>
              <a:rPr lang="en-US" sz="1900" dirty="0"/>
              <a:t>power to </a:t>
            </a:r>
            <a:r>
              <a:rPr lang="en-US" sz="1900" dirty="0" smtClean="0"/>
              <a:t>approach setting </a:t>
            </a:r>
          </a:p>
          <a:p>
            <a:r>
              <a:rPr lang="en-US" sz="1900" dirty="0" smtClean="0"/>
              <a:t>Proceed on feeder at 2,000 feet</a:t>
            </a:r>
          </a:p>
          <a:p>
            <a:r>
              <a:rPr lang="en-US" sz="1900" dirty="0" smtClean="0"/>
              <a:t>Proceed outbound from the NDB to the procedure turn (1 – 4 minutes depending upon speed and NDB location)</a:t>
            </a:r>
          </a:p>
          <a:p>
            <a:r>
              <a:rPr lang="en-US" sz="1900" dirty="0" smtClean="0"/>
              <a:t>One minute outbound on procedure turn; Then turn inbound</a:t>
            </a:r>
          </a:p>
          <a:p>
            <a:r>
              <a:rPr lang="en-US" sz="1900" dirty="0" smtClean="0"/>
              <a:t>As </a:t>
            </a:r>
            <a:r>
              <a:rPr lang="en-US" sz="1900" dirty="0"/>
              <a:t>the </a:t>
            </a:r>
            <a:r>
              <a:rPr lang="en-US" sz="1900" dirty="0" smtClean="0"/>
              <a:t>NDB needle </a:t>
            </a:r>
            <a:r>
              <a:rPr lang="en-US" sz="1900" dirty="0"/>
              <a:t>begins to move </a:t>
            </a:r>
            <a:r>
              <a:rPr lang="en-US" sz="1900" dirty="0" smtClean="0"/>
              <a:t>towards 45 degree intercept angle (note </a:t>
            </a:r>
            <a:r>
              <a:rPr lang="en-US" sz="1900" dirty="0"/>
              <a:t>the rate of </a:t>
            </a:r>
            <a:r>
              <a:rPr lang="en-US" sz="1900" dirty="0" smtClean="0"/>
              <a:t>movement) turn inbound on course (139°) – determine heading to hold with the wind correction angle</a:t>
            </a:r>
          </a:p>
        </p:txBody>
      </p:sp>
      <p:sp>
        <p:nvSpPr>
          <p:cNvPr id="6" name="Slide Number Placeholder 5"/>
          <p:cNvSpPr>
            <a:spLocks noGrp="1"/>
          </p:cNvSpPr>
          <p:nvPr>
            <p:ph type="sldNum" sz="quarter" idx="12"/>
          </p:nvPr>
        </p:nvSpPr>
        <p:spPr/>
        <p:txBody>
          <a:bodyPr/>
          <a:lstStyle/>
          <a:p>
            <a:fld id="{1D33BB7C-427A-41F4-97C8-46847CE529D8}" type="slidenum">
              <a:rPr lang="en-US" smtClean="0"/>
              <a:pPr/>
              <a:t>23</a:t>
            </a:fld>
            <a:endParaRPr lang="en-US" dirty="0"/>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71600"/>
            <a:ext cx="3276600" cy="485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NDB Procedures</a:t>
            </a:r>
            <a:br>
              <a:rPr lang="en-US" dirty="0" smtClean="0"/>
            </a:br>
            <a:r>
              <a:rPr lang="en-US" dirty="0" smtClean="0"/>
              <a:t>On-Airport NDB</a:t>
            </a:r>
            <a:endParaRPr lang="en-US" dirty="0"/>
          </a:p>
        </p:txBody>
      </p:sp>
      <p:sp>
        <p:nvSpPr>
          <p:cNvPr id="3" name="Content Placeholder 2"/>
          <p:cNvSpPr>
            <a:spLocks noGrp="1"/>
          </p:cNvSpPr>
          <p:nvPr>
            <p:ph idx="1"/>
          </p:nvPr>
        </p:nvSpPr>
        <p:spPr>
          <a:xfrm>
            <a:off x="3657600" y="1600200"/>
            <a:ext cx="5181600" cy="4525963"/>
          </a:xfrm>
        </p:spPr>
        <p:txBody>
          <a:bodyPr>
            <a:noAutofit/>
          </a:bodyPr>
          <a:lstStyle/>
          <a:p>
            <a:r>
              <a:rPr lang="en-US" sz="1900" dirty="0" smtClean="0"/>
              <a:t>You can tell NDB is on the airport from the approach chart profile view</a:t>
            </a:r>
          </a:p>
          <a:p>
            <a:r>
              <a:rPr lang="en-US" sz="1900" dirty="0" smtClean="0"/>
              <a:t>Generally an on airport NDB approach will have no depicted final approach fix.  In which case, the final approach segment begins at the final approach point (FAP).</a:t>
            </a:r>
          </a:p>
          <a:p>
            <a:r>
              <a:rPr lang="en-US" sz="1900" dirty="0" smtClean="0"/>
              <a:t>The FAP is the point where you are established in-bound on the final approach course from the procedure turn/radar vector and can begin the final approach descent</a:t>
            </a:r>
          </a:p>
          <a:p>
            <a:r>
              <a:rPr lang="en-US" sz="1900" dirty="0" smtClean="0"/>
              <a:t>For a procedure turn fly out 3 to 4 minutes before the procedure turn to assure adequate distance to become established inbound</a:t>
            </a:r>
          </a:p>
          <a:p>
            <a:r>
              <a:rPr lang="en-US" sz="1900" dirty="0" smtClean="0"/>
              <a:t>The NDB is the MAP – when the needle swings 180° – no timing</a:t>
            </a:r>
            <a:endParaRPr lang="en-US" sz="1900" dirty="0"/>
          </a:p>
        </p:txBody>
      </p:sp>
      <p:sp>
        <p:nvSpPr>
          <p:cNvPr id="4" name="Slide Number Placeholder 3"/>
          <p:cNvSpPr>
            <a:spLocks noGrp="1"/>
          </p:cNvSpPr>
          <p:nvPr>
            <p:ph type="sldNum" sz="quarter" idx="12"/>
          </p:nvPr>
        </p:nvSpPr>
        <p:spPr/>
        <p:txBody>
          <a:bodyPr/>
          <a:lstStyle/>
          <a:p>
            <a:fld id="{1D33BB7C-427A-41F4-97C8-46847CE529D8}" type="slidenum">
              <a:rPr lang="en-US" smtClean="0"/>
              <a:pPr/>
              <a:t>24</a:t>
            </a:fld>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00200"/>
            <a:ext cx="3276600" cy="485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923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Fly – The Intermediate Segment</a:t>
            </a:r>
            <a:endParaRPr lang="en-US" dirty="0"/>
          </a:p>
        </p:txBody>
      </p:sp>
      <p:sp>
        <p:nvSpPr>
          <p:cNvPr id="4" name="Content Placeholder 3"/>
          <p:cNvSpPr>
            <a:spLocks noGrp="1"/>
          </p:cNvSpPr>
          <p:nvPr>
            <p:ph sz="half" idx="2"/>
          </p:nvPr>
        </p:nvSpPr>
        <p:spPr/>
        <p:txBody>
          <a:bodyPr>
            <a:noAutofit/>
          </a:bodyPr>
          <a:lstStyle/>
          <a:p>
            <a:r>
              <a:rPr lang="en-US" sz="1800" dirty="0" smtClean="0"/>
              <a:t>Switch to local frequency WHEN INSTRUCTED</a:t>
            </a:r>
          </a:p>
          <a:p>
            <a:r>
              <a:rPr lang="en-US" sz="1800" dirty="0" smtClean="0"/>
              <a:t>Complete landing checklist </a:t>
            </a:r>
            <a:r>
              <a:rPr lang="en-US" sz="1800" dirty="0"/>
              <a:t>a</a:t>
            </a:r>
            <a:r>
              <a:rPr lang="en-US" sz="1800" dirty="0" smtClean="0"/>
              <a:t>s much as possible </a:t>
            </a:r>
          </a:p>
          <a:p>
            <a:r>
              <a:rPr lang="en-US" sz="1800" dirty="0" smtClean="0"/>
              <a:t>You are now at the final segment!</a:t>
            </a:r>
            <a:endParaRPr lang="en-US" sz="1800" dirty="0"/>
          </a:p>
        </p:txBody>
      </p:sp>
      <p:sp>
        <p:nvSpPr>
          <p:cNvPr id="6" name="Slide Number Placeholder 5"/>
          <p:cNvSpPr>
            <a:spLocks noGrp="1"/>
          </p:cNvSpPr>
          <p:nvPr>
            <p:ph type="sldNum" sz="quarter" idx="12"/>
          </p:nvPr>
        </p:nvSpPr>
        <p:spPr/>
        <p:txBody>
          <a:bodyPr/>
          <a:lstStyle/>
          <a:p>
            <a:fld id="{1D33BB7C-427A-41F4-97C8-46847CE529D8}" type="slidenum">
              <a:rPr lang="en-US" smtClean="0"/>
              <a:pPr/>
              <a:t>25</a:t>
            </a:fld>
            <a:endParaRPr lang="en-US"/>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19200"/>
            <a:ext cx="3505200" cy="520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flipV="1">
            <a:off x="2590800" y="3505200"/>
            <a:ext cx="3581400" cy="3155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62000" y="3048000"/>
            <a:ext cx="914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Fly – The Final Segment</a:t>
            </a:r>
            <a:endParaRPr lang="en-US" dirty="0"/>
          </a:p>
        </p:txBody>
      </p:sp>
      <p:sp>
        <p:nvSpPr>
          <p:cNvPr id="4" name="Content Placeholder 3"/>
          <p:cNvSpPr>
            <a:spLocks noGrp="1"/>
          </p:cNvSpPr>
          <p:nvPr>
            <p:ph sz="half" idx="2"/>
          </p:nvPr>
        </p:nvSpPr>
        <p:spPr/>
        <p:txBody>
          <a:bodyPr>
            <a:noAutofit/>
          </a:bodyPr>
          <a:lstStyle/>
          <a:p>
            <a:r>
              <a:rPr lang="en-US" sz="1600" dirty="0" smtClean="0"/>
              <a:t>At FAF (JESTR) start </a:t>
            </a:r>
            <a:r>
              <a:rPr lang="en-US" sz="1600" dirty="0"/>
              <a:t>timing for missed </a:t>
            </a:r>
            <a:r>
              <a:rPr lang="en-US" sz="1600" dirty="0" smtClean="0"/>
              <a:t>approach (timing is based upon ground speed)</a:t>
            </a:r>
          </a:p>
          <a:p>
            <a:r>
              <a:rPr lang="en-US" sz="1600" dirty="0" smtClean="0"/>
              <a:t>Expeditious but safe descent (gen &lt;700 </a:t>
            </a:r>
            <a:r>
              <a:rPr lang="en-US" sz="1600" dirty="0" err="1" smtClean="0"/>
              <a:t>ft</a:t>
            </a:r>
            <a:r>
              <a:rPr lang="en-US" sz="1600" dirty="0" smtClean="0"/>
              <a:t> min @ 90 </a:t>
            </a:r>
            <a:r>
              <a:rPr lang="en-US" sz="1600" dirty="0" err="1" smtClean="0"/>
              <a:t>kts</a:t>
            </a:r>
            <a:r>
              <a:rPr lang="en-US" sz="1600" dirty="0" smtClean="0"/>
              <a:t>) – However, if there is an angle of descent, you should calculate the corresponding rate of descent (inside back cover of TERPS)</a:t>
            </a:r>
          </a:p>
          <a:p>
            <a:r>
              <a:rPr lang="en-US" sz="1600" dirty="0" smtClean="0"/>
              <a:t>Maintain a constant speed – level and descending</a:t>
            </a:r>
            <a:endParaRPr lang="en-US" sz="1600" dirty="0"/>
          </a:p>
          <a:p>
            <a:r>
              <a:rPr lang="en-US" sz="1600" dirty="0" smtClean="0"/>
              <a:t>FAF inbound report to ATC required in non-radar environment</a:t>
            </a:r>
            <a:endParaRPr lang="en-US" sz="1600" dirty="0"/>
          </a:p>
          <a:p>
            <a:r>
              <a:rPr lang="en-US" sz="1600" dirty="0"/>
              <a:t>Likely to be told to switch to local frequency – swap </a:t>
            </a:r>
            <a:r>
              <a:rPr lang="en-US" sz="1600" dirty="0" err="1" smtClean="0"/>
              <a:t>comm</a:t>
            </a:r>
            <a:endParaRPr lang="en-US" sz="1600" dirty="0"/>
          </a:p>
          <a:p>
            <a:r>
              <a:rPr lang="en-US" sz="1600" dirty="0" smtClean="0"/>
              <a:t>Confirm gear down</a:t>
            </a:r>
          </a:p>
          <a:p>
            <a:r>
              <a:rPr lang="en-US" sz="1600" dirty="0" smtClean="0"/>
              <a:t>Second notch flaps – Check in white arc</a:t>
            </a:r>
          </a:p>
        </p:txBody>
      </p:sp>
      <p:sp>
        <p:nvSpPr>
          <p:cNvPr id="6" name="Slide Number Placeholder 5"/>
          <p:cNvSpPr>
            <a:spLocks noGrp="1"/>
          </p:cNvSpPr>
          <p:nvPr>
            <p:ph type="sldNum" sz="quarter" idx="12"/>
          </p:nvPr>
        </p:nvSpPr>
        <p:spPr/>
        <p:txBody>
          <a:bodyPr/>
          <a:lstStyle/>
          <a:p>
            <a:fld id="{1D33BB7C-427A-41F4-97C8-46847CE529D8}" type="slidenum">
              <a:rPr lang="en-US" smtClean="0"/>
              <a:pPr/>
              <a:t>26</a:t>
            </a:fld>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19200"/>
            <a:ext cx="3505200" cy="520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2514600" y="1752600"/>
            <a:ext cx="22098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057400" y="3048000"/>
            <a:ext cx="3048000" cy="274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tpub.com/content/aviation2/P-804/P-8040116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912" y="857250"/>
            <a:ext cx="4638675" cy="6000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Rate of Descent Table</a:t>
            </a:r>
            <a:endParaRPr lang="en-US" dirty="0"/>
          </a:p>
        </p:txBody>
      </p:sp>
      <p:sp>
        <p:nvSpPr>
          <p:cNvPr id="5" name="Slide Number Placeholder 4"/>
          <p:cNvSpPr>
            <a:spLocks noGrp="1"/>
          </p:cNvSpPr>
          <p:nvPr>
            <p:ph type="sldNum" sz="quarter" idx="12"/>
          </p:nvPr>
        </p:nvSpPr>
        <p:spPr/>
        <p:txBody>
          <a:bodyPr/>
          <a:lstStyle/>
          <a:p>
            <a:fld id="{1D33BB7C-427A-41F4-97C8-46847CE529D8}" type="slidenum">
              <a:rPr lang="en-US" smtClean="0"/>
              <a:pPr/>
              <a:t>27</a:t>
            </a:fld>
            <a:endParaRPr lang="en-US"/>
          </a:p>
        </p:txBody>
      </p:sp>
    </p:spTree>
    <p:extLst>
      <p:ext uri="{BB962C8B-B14F-4D97-AF65-F5344CB8AC3E}">
        <p14:creationId xmlns:p14="http://schemas.microsoft.com/office/powerpoint/2010/main" val="604413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Fly – The Final Segment</a:t>
            </a:r>
            <a:endParaRPr lang="en-US" dirty="0"/>
          </a:p>
        </p:txBody>
      </p:sp>
      <p:sp>
        <p:nvSpPr>
          <p:cNvPr id="4" name="Content Placeholder 3"/>
          <p:cNvSpPr>
            <a:spLocks noGrp="1"/>
          </p:cNvSpPr>
          <p:nvPr>
            <p:ph sz="half" idx="2"/>
          </p:nvPr>
        </p:nvSpPr>
        <p:spPr/>
        <p:txBody>
          <a:bodyPr>
            <a:noAutofit/>
          </a:bodyPr>
          <a:lstStyle/>
          <a:p>
            <a:r>
              <a:rPr lang="en-US" sz="1800" dirty="0"/>
              <a:t>Final speed reduction</a:t>
            </a:r>
          </a:p>
          <a:p>
            <a:r>
              <a:rPr lang="en-US" sz="1800" dirty="0"/>
              <a:t>Glance out the window to look for the runway environment</a:t>
            </a:r>
          </a:p>
          <a:p>
            <a:r>
              <a:rPr lang="en-US" sz="1800" dirty="0" smtClean="0"/>
              <a:t>Begin level off about 100’ before you </a:t>
            </a:r>
            <a:r>
              <a:rPr lang="en-US" sz="1800" dirty="0"/>
              <a:t>reach the MDA </a:t>
            </a:r>
            <a:r>
              <a:rPr lang="en-US" sz="1800" dirty="0" smtClean="0"/>
              <a:t>420’</a:t>
            </a:r>
          </a:p>
          <a:p>
            <a:r>
              <a:rPr lang="en-US" sz="1800" dirty="0" smtClean="0"/>
              <a:t>Airport Communications</a:t>
            </a:r>
          </a:p>
          <a:p>
            <a:pPr lvl="1"/>
            <a:r>
              <a:rPr lang="en-US" sz="1800" dirty="0" smtClean="0"/>
              <a:t>Tower</a:t>
            </a:r>
          </a:p>
          <a:p>
            <a:pPr lvl="1"/>
            <a:r>
              <a:rPr lang="en-US" sz="1800" dirty="0" smtClean="0"/>
              <a:t>Non-towered airport – Broadcast your intentions on the CTAF</a:t>
            </a:r>
          </a:p>
          <a:p>
            <a:pPr lvl="2"/>
            <a:r>
              <a:rPr lang="en-US" sz="1400" dirty="0" smtClean="0"/>
              <a:t>Approach you are executing</a:t>
            </a:r>
          </a:p>
          <a:p>
            <a:pPr lvl="2"/>
            <a:r>
              <a:rPr lang="en-US" sz="1400" dirty="0" smtClean="0"/>
              <a:t>Your position (every mile for last 5 miles)</a:t>
            </a:r>
          </a:p>
          <a:p>
            <a:pPr lvl="2"/>
            <a:r>
              <a:rPr lang="en-US" sz="1400" dirty="0" smtClean="0"/>
              <a:t>Arrival over the FAF inbound</a:t>
            </a:r>
          </a:p>
          <a:p>
            <a:pPr lvl="2"/>
            <a:r>
              <a:rPr lang="en-US" sz="1400" dirty="0" smtClean="0"/>
              <a:t>Missed approach</a:t>
            </a:r>
          </a:p>
        </p:txBody>
      </p:sp>
      <p:sp>
        <p:nvSpPr>
          <p:cNvPr id="6" name="Slide Number Placeholder 5"/>
          <p:cNvSpPr>
            <a:spLocks noGrp="1"/>
          </p:cNvSpPr>
          <p:nvPr>
            <p:ph type="sldNum" sz="quarter" idx="12"/>
          </p:nvPr>
        </p:nvSpPr>
        <p:spPr/>
        <p:txBody>
          <a:bodyPr/>
          <a:lstStyle/>
          <a:p>
            <a:fld id="{1D33BB7C-427A-41F4-97C8-46847CE529D8}" type="slidenum">
              <a:rPr lang="en-US" smtClean="0"/>
              <a:pPr/>
              <a:t>28</a:t>
            </a:fld>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19200"/>
            <a:ext cx="3505200" cy="520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8560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Fly – The Final Segment</a:t>
            </a:r>
            <a:endParaRPr lang="en-US" dirty="0"/>
          </a:p>
        </p:txBody>
      </p:sp>
      <p:sp>
        <p:nvSpPr>
          <p:cNvPr id="4" name="Content Placeholder 3"/>
          <p:cNvSpPr>
            <a:spLocks noGrp="1"/>
          </p:cNvSpPr>
          <p:nvPr>
            <p:ph sz="half" idx="2"/>
          </p:nvPr>
        </p:nvSpPr>
        <p:spPr/>
        <p:txBody>
          <a:bodyPr>
            <a:noAutofit/>
          </a:bodyPr>
          <a:lstStyle/>
          <a:p>
            <a:pPr lvl="1"/>
            <a:r>
              <a:rPr lang="en-US" sz="1600" dirty="0"/>
              <a:t>If you now have an identifiable segment of the approach environment unmistakably visible and identifiable you may continue the approach if:</a:t>
            </a:r>
          </a:p>
          <a:p>
            <a:pPr lvl="2"/>
            <a:r>
              <a:rPr lang="en-US" sz="1200" dirty="0"/>
              <a:t>Visibility is above the minimums for approach category</a:t>
            </a:r>
          </a:p>
          <a:p>
            <a:pPr lvl="2"/>
            <a:r>
              <a:rPr lang="en-US" sz="1200" dirty="0"/>
              <a:t>You are in a position to make a normal descent to the intended runway using normal maneuvers</a:t>
            </a:r>
          </a:p>
          <a:p>
            <a:pPr lvl="2"/>
            <a:r>
              <a:rPr lang="en-US" sz="1200" dirty="0"/>
              <a:t>FAR 91.175</a:t>
            </a:r>
          </a:p>
          <a:p>
            <a:pPr lvl="1"/>
            <a:r>
              <a:rPr lang="en-US" sz="1600" dirty="0" smtClean="0"/>
              <a:t>If not, commence missed approach turn  - do not turn out early</a:t>
            </a:r>
          </a:p>
          <a:p>
            <a:pPr lvl="1"/>
            <a:r>
              <a:rPr lang="en-US" sz="1600" dirty="0" smtClean="0"/>
              <a:t>MAP identified by</a:t>
            </a:r>
          </a:p>
          <a:p>
            <a:pPr lvl="2"/>
            <a:r>
              <a:rPr lang="en-US" sz="1200" dirty="0" smtClean="0"/>
              <a:t>Needle swing 180°</a:t>
            </a:r>
          </a:p>
          <a:p>
            <a:pPr lvl="2"/>
            <a:r>
              <a:rPr lang="en-US" sz="1200" dirty="0" smtClean="0"/>
              <a:t>Time from NDB</a:t>
            </a:r>
          </a:p>
          <a:p>
            <a:pPr lvl="2"/>
            <a:r>
              <a:rPr lang="en-US" sz="1200" dirty="0" smtClean="0"/>
              <a:t>Other – e.g. cross radial</a:t>
            </a:r>
          </a:p>
        </p:txBody>
      </p:sp>
      <p:sp>
        <p:nvSpPr>
          <p:cNvPr id="6" name="Slide Number Placeholder 5"/>
          <p:cNvSpPr>
            <a:spLocks noGrp="1"/>
          </p:cNvSpPr>
          <p:nvPr>
            <p:ph type="sldNum" sz="quarter" idx="12"/>
          </p:nvPr>
        </p:nvSpPr>
        <p:spPr/>
        <p:txBody>
          <a:bodyPr/>
          <a:lstStyle/>
          <a:p>
            <a:fld id="{1D33BB7C-427A-41F4-97C8-46847CE529D8}" type="slidenum">
              <a:rPr lang="en-US" smtClean="0"/>
              <a:pPr/>
              <a:t>29</a:t>
            </a:fld>
            <a:endParaRPr lang="en-US"/>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19200"/>
            <a:ext cx="3505200" cy="520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seaerospace.com/king/kinggra/kr87plu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5338764"/>
            <a:ext cx="3652593" cy="8620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NDB Equipment</a:t>
            </a:r>
            <a:endParaRPr lang="en-US" dirty="0"/>
          </a:p>
        </p:txBody>
      </p:sp>
      <p:sp>
        <p:nvSpPr>
          <p:cNvPr id="3" name="Content Placeholder 2"/>
          <p:cNvSpPr>
            <a:spLocks noGrp="1"/>
          </p:cNvSpPr>
          <p:nvPr>
            <p:ph idx="1"/>
          </p:nvPr>
        </p:nvSpPr>
        <p:spPr>
          <a:xfrm>
            <a:off x="533400" y="1676400"/>
            <a:ext cx="8229600" cy="4525963"/>
          </a:xfrm>
        </p:spPr>
        <p:txBody>
          <a:bodyPr>
            <a:normAutofit/>
          </a:bodyPr>
          <a:lstStyle/>
          <a:p>
            <a:pPr algn="just"/>
            <a:r>
              <a:rPr lang="en-US" dirty="0" smtClean="0"/>
              <a:t>ADF receiver and ADF radio bearing indicator (RBI) or radio magnetic indicator (RMI)</a:t>
            </a:r>
          </a:p>
          <a:p>
            <a:pPr algn="just"/>
            <a:r>
              <a:rPr lang="en-US" dirty="0" smtClean="0"/>
              <a:t>Some approaches also require a VOR NAV receiver </a:t>
            </a:r>
          </a:p>
        </p:txBody>
      </p:sp>
      <p:sp>
        <p:nvSpPr>
          <p:cNvPr id="5" name="Slide Number Placeholder 4"/>
          <p:cNvSpPr>
            <a:spLocks noGrp="1"/>
          </p:cNvSpPr>
          <p:nvPr>
            <p:ph type="sldNum" sz="quarter" idx="12"/>
          </p:nvPr>
        </p:nvSpPr>
        <p:spPr/>
        <p:txBody>
          <a:bodyPr/>
          <a:lstStyle/>
          <a:p>
            <a:fld id="{1D33BB7C-427A-41F4-97C8-46847CE529D8}" type="slidenum">
              <a:rPr lang="en-US" smtClean="0"/>
              <a:pPr/>
              <a:t>3</a:t>
            </a:fld>
            <a:endParaRPr lang="en-US"/>
          </a:p>
        </p:txBody>
      </p:sp>
      <p:pic>
        <p:nvPicPr>
          <p:cNvPr id="4" name="Picture 2" descr="http://www.sgsim.com/instruments/DSCN0462-ADF-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4439804"/>
            <a:ext cx="2282825" cy="21991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nacc.upc.es/adf/imagenes/rmi-adf-v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429000"/>
            <a:ext cx="2142436" cy="21103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Fly – The Final Segment</a:t>
            </a:r>
            <a:endParaRPr lang="en-US" dirty="0"/>
          </a:p>
        </p:txBody>
      </p:sp>
      <p:sp>
        <p:nvSpPr>
          <p:cNvPr id="4" name="Content Placeholder 3"/>
          <p:cNvSpPr>
            <a:spLocks noGrp="1"/>
          </p:cNvSpPr>
          <p:nvPr>
            <p:ph sz="half" idx="2"/>
          </p:nvPr>
        </p:nvSpPr>
        <p:spPr/>
        <p:txBody>
          <a:bodyPr>
            <a:noAutofit/>
          </a:bodyPr>
          <a:lstStyle/>
          <a:p>
            <a:pPr marL="457200" lvl="1" indent="0">
              <a:buNone/>
            </a:pPr>
            <a:endParaRPr lang="en-US" sz="1600" dirty="0" smtClean="0"/>
          </a:p>
          <a:p>
            <a:r>
              <a:rPr lang="en-US" sz="1600" dirty="0" smtClean="0"/>
              <a:t>Commence circle to land</a:t>
            </a:r>
          </a:p>
          <a:p>
            <a:r>
              <a:rPr lang="en-US" sz="1600" dirty="0" smtClean="0"/>
              <a:t>When aligned with final, drop full flaps and land</a:t>
            </a:r>
          </a:p>
          <a:p>
            <a:r>
              <a:rPr lang="en-US" sz="2000" dirty="0" smtClean="0"/>
              <a:t>At MAP:</a:t>
            </a:r>
          </a:p>
          <a:p>
            <a:pPr lvl="2"/>
            <a:r>
              <a:rPr lang="en-US" sz="1600" dirty="0" smtClean="0"/>
              <a:t>Runway environment in sight</a:t>
            </a:r>
          </a:p>
          <a:p>
            <a:pPr lvl="2"/>
            <a:r>
              <a:rPr lang="en-US" sz="1600" dirty="0" smtClean="0"/>
              <a:t>Visibility above minimums</a:t>
            </a:r>
          </a:p>
          <a:p>
            <a:pPr lvl="2"/>
            <a:r>
              <a:rPr lang="en-US" sz="1600" dirty="0" smtClean="0"/>
              <a:t>Able to make a normal descent to intended runway</a:t>
            </a:r>
          </a:p>
        </p:txBody>
      </p:sp>
      <p:sp>
        <p:nvSpPr>
          <p:cNvPr id="6" name="Slide Number Placeholder 5"/>
          <p:cNvSpPr>
            <a:spLocks noGrp="1"/>
          </p:cNvSpPr>
          <p:nvPr>
            <p:ph type="sldNum" sz="quarter" idx="12"/>
          </p:nvPr>
        </p:nvSpPr>
        <p:spPr/>
        <p:txBody>
          <a:bodyPr/>
          <a:lstStyle/>
          <a:p>
            <a:fld id="{1D33BB7C-427A-41F4-97C8-46847CE529D8}" type="slidenum">
              <a:rPr lang="en-US" smtClean="0"/>
              <a:pPr/>
              <a:t>30</a:t>
            </a:fld>
            <a:endParaRPr lang="en-US"/>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19200"/>
            <a:ext cx="3505200" cy="520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833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NDB Approach Problems</a:t>
            </a:r>
            <a:endParaRPr lang="en-US" dirty="0"/>
          </a:p>
        </p:txBody>
      </p:sp>
      <p:sp>
        <p:nvSpPr>
          <p:cNvPr id="3" name="Content Placeholder 2"/>
          <p:cNvSpPr>
            <a:spLocks noGrp="1"/>
          </p:cNvSpPr>
          <p:nvPr>
            <p:ph sz="half" idx="1"/>
          </p:nvPr>
        </p:nvSpPr>
        <p:spPr>
          <a:xfrm>
            <a:off x="457200" y="1600200"/>
            <a:ext cx="3886200" cy="4525963"/>
          </a:xfrm>
        </p:spPr>
        <p:txBody>
          <a:bodyPr/>
          <a:lstStyle/>
          <a:p>
            <a:r>
              <a:rPr lang="en-US" dirty="0" smtClean="0"/>
              <a:t>Report any instrument or communication malfunctions to ATC</a:t>
            </a:r>
          </a:p>
          <a:p>
            <a:r>
              <a:rPr lang="en-US" dirty="0" smtClean="0"/>
              <a:t>If signal loss or interference at any time, go missed but follow the course - do not turn out early</a:t>
            </a:r>
            <a:endParaRPr lang="en-US" dirty="0"/>
          </a:p>
        </p:txBody>
      </p:sp>
      <p:sp>
        <p:nvSpPr>
          <p:cNvPr id="5" name="Slide Number Placeholder 4"/>
          <p:cNvSpPr>
            <a:spLocks noGrp="1"/>
          </p:cNvSpPr>
          <p:nvPr>
            <p:ph type="sldNum" sz="quarter" idx="12"/>
          </p:nvPr>
        </p:nvSpPr>
        <p:spPr/>
        <p:txBody>
          <a:bodyPr/>
          <a:lstStyle/>
          <a:p>
            <a:fld id="{1D33BB7C-427A-41F4-97C8-46847CE529D8}" type="slidenum">
              <a:rPr lang="en-US" smtClean="0"/>
              <a:pPr/>
              <a:t>31</a:t>
            </a:fld>
            <a:endParaRPr lang="en-US"/>
          </a:p>
        </p:txBody>
      </p:sp>
      <p:sp>
        <p:nvSpPr>
          <p:cNvPr id="8" name="Content Placeholder 3"/>
          <p:cNvSpPr>
            <a:spLocks noGrp="1"/>
          </p:cNvSpPr>
          <p:nvPr>
            <p:ph sz="half" idx="2"/>
          </p:nvPr>
        </p:nvSpPr>
        <p:spPr>
          <a:xfrm>
            <a:off x="4648200" y="1600200"/>
            <a:ext cx="4038600" cy="4525963"/>
          </a:xfrm>
        </p:spPr>
        <p:txBody>
          <a:bodyPr/>
          <a:lstStyle/>
          <a:p>
            <a:r>
              <a:rPr lang="en-US" dirty="0" smtClean="0"/>
              <a:t>Inoperative components</a:t>
            </a:r>
          </a:p>
          <a:p>
            <a:pPr lvl="1"/>
            <a:r>
              <a:rPr lang="en-US" dirty="0" smtClean="0"/>
              <a:t>No change in MDA</a:t>
            </a:r>
          </a:p>
          <a:p>
            <a:pPr lvl="1"/>
            <a:r>
              <a:rPr lang="en-US" dirty="0" smtClean="0"/>
              <a:t>Increase visibility requirements – ¼ to ½ </a:t>
            </a:r>
            <a:r>
              <a:rPr lang="en-US" dirty="0" err="1" smtClean="0"/>
              <a:t>sm</a:t>
            </a:r>
            <a:endParaRPr lang="en-US" dirty="0"/>
          </a:p>
        </p:txBody>
      </p:sp>
      <p:pic>
        <p:nvPicPr>
          <p:cNvPr id="9" name="Picture 4" descr="http://www.flightsimbooks.com/flightsimhandbook/35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850112"/>
            <a:ext cx="1997075" cy="290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767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If you are low generally do NOT climb – level off and re-intercept</a:t>
            </a:r>
          </a:p>
          <a:p>
            <a:r>
              <a:rPr lang="en-US" dirty="0" smtClean="0"/>
              <a:t>Make small adjustments – see what happens and readjust</a:t>
            </a:r>
            <a:endParaRPr lang="en-US" dirty="0"/>
          </a:p>
          <a:p>
            <a:r>
              <a:rPr lang="en-US" dirty="0" smtClean="0"/>
              <a:t>Remember sensitivity increases as you get near the NDB</a:t>
            </a:r>
          </a:p>
          <a:p>
            <a:r>
              <a:rPr lang="en-US" dirty="0" smtClean="0"/>
              <a:t>DO NOT FLY NDB needle – bad things will happen! FLY the DG and AI</a:t>
            </a:r>
          </a:p>
          <a:p>
            <a:r>
              <a:rPr lang="en-US" dirty="0" smtClean="0"/>
              <a:t>With aircraft properly trimmed small changes in power will cause a pitch change and allow you to maintain airspeed</a:t>
            </a:r>
          </a:p>
          <a:p>
            <a:r>
              <a:rPr lang="en-US" dirty="0" smtClean="0"/>
              <a:t>Must execute missed after the MAP if you lose sighting of the runway environment</a:t>
            </a:r>
          </a:p>
        </p:txBody>
      </p:sp>
      <p:sp>
        <p:nvSpPr>
          <p:cNvPr id="4" name="Content Placeholder 3"/>
          <p:cNvSpPr>
            <a:spLocks noGrp="1"/>
          </p:cNvSpPr>
          <p:nvPr>
            <p:ph sz="half" idx="2"/>
          </p:nvPr>
        </p:nvSpPr>
        <p:spPr/>
        <p:txBody>
          <a:bodyPr>
            <a:normAutofit fontScale="70000" lnSpcReduction="20000"/>
          </a:bodyPr>
          <a:lstStyle/>
          <a:p>
            <a:r>
              <a:rPr lang="en-US" dirty="0" smtClean="0"/>
              <a:t>Runway environment</a:t>
            </a:r>
          </a:p>
          <a:p>
            <a:pPr lvl="1"/>
            <a:r>
              <a:rPr lang="en-US" dirty="0" smtClean="0"/>
              <a:t>Approach lighting system – not below 100’ AGL until you see red side lights or red terminating bar</a:t>
            </a:r>
          </a:p>
          <a:p>
            <a:pPr lvl="1"/>
            <a:r>
              <a:rPr lang="en-US" dirty="0" smtClean="0"/>
              <a:t>Runway or runway markings or lights</a:t>
            </a:r>
          </a:p>
          <a:p>
            <a:pPr lvl="1"/>
            <a:r>
              <a:rPr lang="en-US" dirty="0" smtClean="0"/>
              <a:t>Threshold, threshold markings or lighting</a:t>
            </a:r>
          </a:p>
          <a:p>
            <a:pPr lvl="1"/>
            <a:r>
              <a:rPr lang="en-US" dirty="0" smtClean="0"/>
              <a:t>REILS</a:t>
            </a:r>
          </a:p>
          <a:p>
            <a:pPr lvl="1"/>
            <a:r>
              <a:rPr lang="en-US" dirty="0" smtClean="0"/>
              <a:t>VASI</a:t>
            </a:r>
          </a:p>
          <a:p>
            <a:pPr lvl="1"/>
            <a:r>
              <a:rPr lang="en-US" dirty="0" smtClean="0"/>
              <a:t>Touchdown zone or markings or lighting</a:t>
            </a:r>
          </a:p>
          <a:p>
            <a:r>
              <a:rPr lang="en-US" dirty="0" smtClean="0"/>
              <a:t>Know for the approach</a:t>
            </a:r>
          </a:p>
          <a:p>
            <a:pPr lvl="1"/>
            <a:r>
              <a:rPr lang="en-US" dirty="0" smtClean="0"/>
              <a:t>IAF and how to arrive at the FAF</a:t>
            </a:r>
          </a:p>
          <a:p>
            <a:pPr lvl="1"/>
            <a:r>
              <a:rPr lang="en-US" dirty="0" smtClean="0"/>
              <a:t>Minimum altitudes for each segment and MDA</a:t>
            </a:r>
          </a:p>
          <a:p>
            <a:pPr lvl="1"/>
            <a:r>
              <a:rPr lang="en-US" dirty="0" smtClean="0"/>
              <a:t>Missed approach procedure</a:t>
            </a:r>
          </a:p>
          <a:p>
            <a:pPr lvl="1"/>
            <a:endParaRPr lang="en-US" dirty="0"/>
          </a:p>
        </p:txBody>
      </p:sp>
      <p:sp>
        <p:nvSpPr>
          <p:cNvPr id="6" name="Slide Number Placeholder 5"/>
          <p:cNvSpPr>
            <a:spLocks noGrp="1"/>
          </p:cNvSpPr>
          <p:nvPr>
            <p:ph type="sldNum" sz="quarter" idx="12"/>
          </p:nvPr>
        </p:nvSpPr>
        <p:spPr/>
        <p:txBody>
          <a:bodyPr/>
          <a:lstStyle/>
          <a:p>
            <a:fld id="{1D33BB7C-427A-41F4-97C8-46847CE529D8}"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a:t>
            </a:r>
            <a:endParaRPr lang="en-US" dirty="0"/>
          </a:p>
        </p:txBody>
      </p:sp>
      <p:sp>
        <p:nvSpPr>
          <p:cNvPr id="3" name="Content Placeholder 2"/>
          <p:cNvSpPr>
            <a:spLocks noGrp="1"/>
          </p:cNvSpPr>
          <p:nvPr>
            <p:ph idx="1"/>
          </p:nvPr>
        </p:nvSpPr>
        <p:spPr/>
        <p:txBody>
          <a:bodyPr>
            <a:noAutofit/>
          </a:bodyPr>
          <a:lstStyle/>
          <a:p>
            <a:r>
              <a:rPr lang="en-US" sz="2300" dirty="0" smtClean="0"/>
              <a:t>Failure to have essential approach information in memory</a:t>
            </a:r>
          </a:p>
          <a:p>
            <a:pPr lvl="1"/>
            <a:r>
              <a:rPr lang="en-US" sz="1900" dirty="0" smtClean="0"/>
              <a:t>IAF</a:t>
            </a:r>
          </a:p>
          <a:p>
            <a:pPr lvl="1"/>
            <a:r>
              <a:rPr lang="en-US" sz="1900" dirty="0" smtClean="0"/>
              <a:t>FAF</a:t>
            </a:r>
          </a:p>
          <a:p>
            <a:pPr lvl="1"/>
            <a:r>
              <a:rPr lang="en-US" sz="1900" dirty="0" smtClean="0"/>
              <a:t>Altitudes, including MDA</a:t>
            </a:r>
          </a:p>
          <a:p>
            <a:pPr lvl="1"/>
            <a:r>
              <a:rPr lang="en-US" sz="1900" dirty="0" smtClean="0"/>
              <a:t>MAP</a:t>
            </a:r>
          </a:p>
          <a:p>
            <a:r>
              <a:rPr lang="en-US" sz="2300" dirty="0" smtClean="0"/>
              <a:t>Poor communications</a:t>
            </a:r>
          </a:p>
          <a:p>
            <a:r>
              <a:rPr lang="en-US" sz="2300" dirty="0" smtClean="0"/>
              <a:t>Failure to complete checklist items or use checklist</a:t>
            </a:r>
          </a:p>
          <a:p>
            <a:r>
              <a:rPr lang="en-US" sz="2300" dirty="0" smtClean="0"/>
              <a:t>Descent below altitudes (keep a cushion on </a:t>
            </a:r>
            <a:r>
              <a:rPr lang="en-US" sz="2300" dirty="0" err="1" smtClean="0"/>
              <a:t>checkride</a:t>
            </a:r>
            <a:r>
              <a:rPr lang="en-US" sz="2300" dirty="0"/>
              <a:t>)</a:t>
            </a:r>
            <a:endParaRPr lang="en-US" sz="2300" dirty="0" smtClean="0"/>
          </a:p>
        </p:txBody>
      </p:sp>
      <p:sp>
        <p:nvSpPr>
          <p:cNvPr id="5" name="Slide Number Placeholder 4"/>
          <p:cNvSpPr>
            <a:spLocks noGrp="1"/>
          </p:cNvSpPr>
          <p:nvPr>
            <p:ph type="sldNum" sz="quarter" idx="12"/>
          </p:nvPr>
        </p:nvSpPr>
        <p:spPr/>
        <p:txBody>
          <a:bodyPr/>
          <a:lstStyle/>
          <a:p>
            <a:fld id="{1D33BB7C-427A-41F4-97C8-46847CE529D8}" type="slidenum">
              <a:rPr lang="en-US" smtClean="0"/>
              <a:pPr/>
              <a:t>33</a:t>
            </a:fld>
            <a:endParaRPr lang="en-US"/>
          </a:p>
        </p:txBody>
      </p:sp>
    </p:spTree>
    <p:extLst>
      <p:ext uri="{BB962C8B-B14F-4D97-AF65-F5344CB8AC3E}">
        <p14:creationId xmlns:p14="http://schemas.microsoft.com/office/powerpoint/2010/main" val="3939439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2050" name="Picture 2" descr="http://www.gaychristian101.com/images/DesperateQuestions.jpg"/>
          <p:cNvPicPr>
            <a:picLocks noChangeAspect="1" noChangeArrowheads="1"/>
          </p:cNvPicPr>
          <p:nvPr/>
        </p:nvPicPr>
        <p:blipFill>
          <a:blip r:embed="rId2" cstate="print"/>
          <a:srcRect/>
          <a:stretch>
            <a:fillRect/>
          </a:stretch>
        </p:blipFill>
        <p:spPr bwMode="auto">
          <a:xfrm>
            <a:off x="1752600" y="1219200"/>
            <a:ext cx="5562600" cy="5162095"/>
          </a:xfrm>
          <a:prstGeom prst="rect">
            <a:avLst/>
          </a:prstGeom>
          <a:noFill/>
        </p:spPr>
      </p:pic>
      <p:sp>
        <p:nvSpPr>
          <p:cNvPr id="4" name="Slide Number Placeholder 3"/>
          <p:cNvSpPr>
            <a:spLocks noGrp="1"/>
          </p:cNvSpPr>
          <p:nvPr>
            <p:ph type="sldNum" sz="quarter" idx="12"/>
          </p:nvPr>
        </p:nvSpPr>
        <p:spPr/>
        <p:txBody>
          <a:bodyPr/>
          <a:lstStyle/>
          <a:p>
            <a:fld id="{1D33BB7C-427A-41F4-97C8-46847CE529D8}" type="slidenum">
              <a:rPr lang="en-US" smtClean="0"/>
              <a:pPr/>
              <a:t>34</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NDB Receiver</a:t>
            </a:r>
            <a:endParaRPr lang="en-US" dirty="0"/>
          </a:p>
        </p:txBody>
      </p:sp>
      <p:sp>
        <p:nvSpPr>
          <p:cNvPr id="4" name="Slide Number Placeholder 3"/>
          <p:cNvSpPr>
            <a:spLocks noGrp="1"/>
          </p:cNvSpPr>
          <p:nvPr>
            <p:ph type="sldNum" sz="quarter" idx="12"/>
          </p:nvPr>
        </p:nvSpPr>
        <p:spPr/>
        <p:txBody>
          <a:bodyPr/>
          <a:lstStyle/>
          <a:p>
            <a:fld id="{1D33BB7C-427A-41F4-97C8-46847CE529D8}" type="slidenum">
              <a:rPr lang="en-US" smtClean="0"/>
              <a:pPr/>
              <a:t>4</a:t>
            </a:fld>
            <a:endParaRPr lang="en-US"/>
          </a:p>
        </p:txBody>
      </p:sp>
      <p:sp>
        <p:nvSpPr>
          <p:cNvPr id="10" name="TextBox 9"/>
          <p:cNvSpPr txBox="1"/>
          <p:nvPr/>
        </p:nvSpPr>
        <p:spPr>
          <a:xfrm>
            <a:off x="4495800" y="1981200"/>
            <a:ext cx="2209800" cy="646331"/>
          </a:xfrm>
          <a:prstGeom prst="rect">
            <a:avLst/>
          </a:prstGeom>
          <a:solidFill>
            <a:schemeClr val="bg1"/>
          </a:solidFill>
          <a:ln>
            <a:solidFill>
              <a:schemeClr val="tx1"/>
            </a:solidFill>
          </a:ln>
        </p:spPr>
        <p:txBody>
          <a:bodyPr wrap="square" rtlCol="0">
            <a:spAutoFit/>
          </a:bodyPr>
          <a:lstStyle/>
          <a:p>
            <a:r>
              <a:rPr lang="en-US" dirty="0" smtClean="0"/>
              <a:t>Power / identification  volume control</a:t>
            </a:r>
            <a:endParaRPr lang="en-US" dirty="0"/>
          </a:p>
        </p:txBody>
      </p:sp>
      <p:sp>
        <p:nvSpPr>
          <p:cNvPr id="13" name="TextBox 12"/>
          <p:cNvSpPr txBox="1"/>
          <p:nvPr/>
        </p:nvSpPr>
        <p:spPr>
          <a:xfrm>
            <a:off x="7086600" y="2532965"/>
            <a:ext cx="1524000" cy="369332"/>
          </a:xfrm>
          <a:prstGeom prst="rect">
            <a:avLst/>
          </a:prstGeom>
          <a:solidFill>
            <a:schemeClr val="bg1"/>
          </a:solidFill>
          <a:ln>
            <a:solidFill>
              <a:schemeClr val="tx1"/>
            </a:solidFill>
          </a:ln>
        </p:spPr>
        <p:txBody>
          <a:bodyPr wrap="square" rtlCol="0">
            <a:spAutoFit/>
          </a:bodyPr>
          <a:lstStyle/>
          <a:p>
            <a:r>
              <a:rPr lang="en-US" dirty="0" smtClean="0"/>
              <a:t>Tuning knob</a:t>
            </a:r>
            <a:endParaRPr lang="en-US" dirty="0"/>
          </a:p>
        </p:txBody>
      </p:sp>
      <p:sp>
        <p:nvSpPr>
          <p:cNvPr id="16" name="TextBox 15"/>
          <p:cNvSpPr txBox="1"/>
          <p:nvPr/>
        </p:nvSpPr>
        <p:spPr>
          <a:xfrm>
            <a:off x="5029200" y="5614690"/>
            <a:ext cx="2438400" cy="646331"/>
          </a:xfrm>
          <a:prstGeom prst="rect">
            <a:avLst/>
          </a:prstGeom>
          <a:solidFill>
            <a:schemeClr val="bg1"/>
          </a:solidFill>
          <a:ln>
            <a:solidFill>
              <a:schemeClr val="tx1"/>
            </a:solidFill>
          </a:ln>
        </p:spPr>
        <p:txBody>
          <a:bodyPr wrap="square" rtlCol="0">
            <a:spAutoFit/>
          </a:bodyPr>
          <a:lstStyle/>
          <a:p>
            <a:r>
              <a:rPr lang="en-US" dirty="0" smtClean="0"/>
              <a:t>Flight timer or elapsed timer and reset button</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308" y="3352800"/>
            <a:ext cx="808078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a:stCxn id="13" idx="2"/>
          </p:cNvCxnSpPr>
          <p:nvPr/>
        </p:nvCxnSpPr>
        <p:spPr>
          <a:xfrm>
            <a:off x="7848600" y="2902297"/>
            <a:ext cx="152400" cy="1326803"/>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96000" y="2627531"/>
            <a:ext cx="457200" cy="1601569"/>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7200" y="5638800"/>
            <a:ext cx="1295400" cy="923330"/>
          </a:xfrm>
          <a:prstGeom prst="rect">
            <a:avLst/>
          </a:prstGeom>
          <a:noFill/>
          <a:ln>
            <a:solidFill>
              <a:schemeClr val="tx1"/>
            </a:solidFill>
          </a:ln>
        </p:spPr>
        <p:txBody>
          <a:bodyPr wrap="square" rtlCol="0">
            <a:spAutoFit/>
          </a:bodyPr>
          <a:lstStyle/>
          <a:p>
            <a:r>
              <a:rPr lang="en-US" dirty="0" smtClean="0"/>
              <a:t>ADF function button</a:t>
            </a:r>
            <a:endParaRPr lang="en-US" dirty="0"/>
          </a:p>
        </p:txBody>
      </p:sp>
      <p:cxnSp>
        <p:nvCxnSpPr>
          <p:cNvPr id="20" name="Straight Arrow Connector 19"/>
          <p:cNvCxnSpPr>
            <a:stCxn id="17" idx="0"/>
          </p:cNvCxnSpPr>
          <p:nvPr/>
        </p:nvCxnSpPr>
        <p:spPr>
          <a:xfrm flipV="1">
            <a:off x="1104900" y="4800600"/>
            <a:ext cx="952500" cy="838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09800" y="5327302"/>
            <a:ext cx="2590800" cy="1292662"/>
          </a:xfrm>
          <a:prstGeom prst="rect">
            <a:avLst/>
          </a:prstGeom>
          <a:noFill/>
          <a:ln>
            <a:solidFill>
              <a:schemeClr val="tx1"/>
            </a:solidFill>
          </a:ln>
        </p:spPr>
        <p:txBody>
          <a:bodyPr wrap="square" rtlCol="0">
            <a:spAutoFit/>
          </a:bodyPr>
          <a:lstStyle/>
          <a:p>
            <a:r>
              <a:rPr lang="en-US" dirty="0" smtClean="0"/>
              <a:t>Beat </a:t>
            </a:r>
            <a:r>
              <a:rPr lang="en-US" dirty="0"/>
              <a:t>frequency </a:t>
            </a:r>
            <a:r>
              <a:rPr lang="en-US" dirty="0" smtClean="0"/>
              <a:t>oscillator </a:t>
            </a:r>
            <a:r>
              <a:rPr lang="en-US" sz="1200" dirty="0" smtClean="0"/>
              <a:t>(generates </a:t>
            </a:r>
            <a:r>
              <a:rPr lang="en-US" sz="1200" dirty="0"/>
              <a:t>an audio tone to let you identify </a:t>
            </a:r>
            <a:r>
              <a:rPr lang="en-US" sz="1200" dirty="0" err="1" smtClean="0"/>
              <a:t>unmodulated</a:t>
            </a:r>
            <a:r>
              <a:rPr lang="en-US" sz="1200" dirty="0" smtClean="0"/>
              <a:t> NDBs that </a:t>
            </a:r>
            <a:r>
              <a:rPr lang="en-US" sz="1200" dirty="0"/>
              <a:t>identify themselves using interrupted-carrier </a:t>
            </a:r>
            <a:r>
              <a:rPr lang="en-US" sz="1200" dirty="0" smtClean="0"/>
              <a:t>keying - seldom </a:t>
            </a:r>
            <a:r>
              <a:rPr lang="en-US" sz="1200" dirty="0"/>
              <a:t>used in the United </a:t>
            </a:r>
            <a:r>
              <a:rPr lang="en-US" sz="1200" dirty="0" smtClean="0"/>
              <a:t>States)</a:t>
            </a:r>
            <a:endParaRPr lang="en-US" sz="1200" dirty="0"/>
          </a:p>
        </p:txBody>
      </p:sp>
      <p:cxnSp>
        <p:nvCxnSpPr>
          <p:cNvPr id="23" name="Straight Arrow Connector 22"/>
          <p:cNvCxnSpPr>
            <a:stCxn id="21" idx="0"/>
          </p:cNvCxnSpPr>
          <p:nvPr/>
        </p:nvCxnSpPr>
        <p:spPr>
          <a:xfrm flipH="1" flipV="1">
            <a:off x="3124200" y="4800600"/>
            <a:ext cx="381000" cy="52670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71600" y="2549873"/>
            <a:ext cx="1165897" cy="369332"/>
          </a:xfrm>
          <a:prstGeom prst="rect">
            <a:avLst/>
          </a:prstGeom>
          <a:noFill/>
          <a:ln>
            <a:solidFill>
              <a:schemeClr val="tx1"/>
            </a:solidFill>
          </a:ln>
        </p:spPr>
        <p:txBody>
          <a:bodyPr wrap="none" rtlCol="0">
            <a:spAutoFit/>
          </a:bodyPr>
          <a:lstStyle/>
          <a:p>
            <a:r>
              <a:rPr lang="en-US" dirty="0" smtClean="0"/>
              <a:t>Frequency</a:t>
            </a:r>
            <a:endParaRPr lang="en-US" dirty="0"/>
          </a:p>
        </p:txBody>
      </p:sp>
      <p:cxnSp>
        <p:nvCxnSpPr>
          <p:cNvPr id="29" name="Straight Arrow Connector 28"/>
          <p:cNvCxnSpPr>
            <a:stCxn id="24" idx="2"/>
          </p:cNvCxnSpPr>
          <p:nvPr/>
        </p:nvCxnSpPr>
        <p:spPr>
          <a:xfrm>
            <a:off x="1954549" y="2919205"/>
            <a:ext cx="582948" cy="738395"/>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048000" y="2627531"/>
            <a:ext cx="1066800" cy="646331"/>
          </a:xfrm>
          <a:prstGeom prst="rect">
            <a:avLst/>
          </a:prstGeom>
          <a:noFill/>
          <a:ln>
            <a:solidFill>
              <a:schemeClr val="tx1"/>
            </a:solidFill>
          </a:ln>
        </p:spPr>
        <p:txBody>
          <a:bodyPr wrap="square" rtlCol="0">
            <a:spAutoFit/>
          </a:bodyPr>
          <a:lstStyle/>
          <a:p>
            <a:r>
              <a:rPr lang="en-US" dirty="0" smtClean="0"/>
              <a:t>Flight timer</a:t>
            </a:r>
            <a:endParaRPr lang="en-US" dirty="0"/>
          </a:p>
        </p:txBody>
      </p:sp>
      <p:cxnSp>
        <p:nvCxnSpPr>
          <p:cNvPr id="3072" name="Straight Arrow Connector 3071"/>
          <p:cNvCxnSpPr>
            <a:stCxn id="30" idx="2"/>
          </p:cNvCxnSpPr>
          <p:nvPr/>
        </p:nvCxnSpPr>
        <p:spPr>
          <a:xfrm>
            <a:off x="3581400" y="3273862"/>
            <a:ext cx="762000" cy="3837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77" name="Straight Arrow Connector 3076"/>
          <p:cNvCxnSpPr/>
          <p:nvPr/>
        </p:nvCxnSpPr>
        <p:spPr>
          <a:xfrm flipH="1" flipV="1">
            <a:off x="4663698" y="4876800"/>
            <a:ext cx="670302" cy="7378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79" name="Straight Arrow Connector 3078"/>
          <p:cNvCxnSpPr/>
          <p:nvPr/>
        </p:nvCxnSpPr>
        <p:spPr>
          <a:xfrm flipV="1">
            <a:off x="5334000" y="4876800"/>
            <a:ext cx="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613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NDB Ground Station</a:t>
            </a:r>
            <a:endParaRPr lang="en-US" dirty="0"/>
          </a:p>
        </p:txBody>
      </p:sp>
      <p:sp>
        <p:nvSpPr>
          <p:cNvPr id="7" name="Slide Number Placeholder 6"/>
          <p:cNvSpPr>
            <a:spLocks noGrp="1"/>
          </p:cNvSpPr>
          <p:nvPr>
            <p:ph type="sldNum" sz="quarter" idx="12"/>
          </p:nvPr>
        </p:nvSpPr>
        <p:spPr/>
        <p:txBody>
          <a:bodyPr/>
          <a:lstStyle/>
          <a:p>
            <a:fld id="{1D33BB7C-427A-41F4-97C8-46847CE529D8}" type="slidenum">
              <a:rPr lang="en-US" smtClean="0"/>
              <a:pPr/>
              <a:t>5</a:t>
            </a:fld>
            <a:endParaRPr lang="en-US" dirty="0"/>
          </a:p>
        </p:txBody>
      </p:sp>
      <p:pic>
        <p:nvPicPr>
          <p:cNvPr id="4098" name="Picture 2" descr="http://www.freewebs.com/m0hok/beacon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778508"/>
            <a:ext cx="2819400" cy="473659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0611" y="3124200"/>
            <a:ext cx="2804789"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http://www.w3eee.com/ndb_pix/ew_antenna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1596594"/>
            <a:ext cx="2986411" cy="39818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Understanding the Signals</a:t>
            </a:r>
            <a:endParaRPr lang="en-US" dirty="0"/>
          </a:p>
        </p:txBody>
      </p:sp>
      <p:sp>
        <p:nvSpPr>
          <p:cNvPr id="3" name="Content Placeholder 2"/>
          <p:cNvSpPr>
            <a:spLocks noGrp="1"/>
          </p:cNvSpPr>
          <p:nvPr>
            <p:ph idx="1"/>
          </p:nvPr>
        </p:nvSpPr>
        <p:spPr/>
        <p:txBody>
          <a:bodyPr>
            <a:normAutofit fontScale="47500" lnSpcReduction="20000"/>
          </a:bodyPr>
          <a:lstStyle/>
          <a:p>
            <a:pPr algn="just"/>
            <a:r>
              <a:rPr lang="en-US" dirty="0" smtClean="0"/>
              <a:t>Tune the NDB frequency</a:t>
            </a:r>
          </a:p>
          <a:p>
            <a:pPr algn="just"/>
            <a:r>
              <a:rPr lang="en-US" dirty="0" smtClean="0"/>
              <a:t>Morse code identifier – identify and keep it on in the background – </a:t>
            </a:r>
            <a:r>
              <a:rPr lang="en-US" b="1" dirty="0" smtClean="0"/>
              <a:t>No other definitive evidence of signal loss (</a:t>
            </a:r>
            <a:r>
              <a:rPr lang="en-US" dirty="0" smtClean="0"/>
              <a:t>NDB – 3 letters; LOM – 2 letters</a:t>
            </a:r>
            <a:r>
              <a:rPr lang="en-US" b="1" dirty="0" smtClean="0"/>
              <a:t>)</a:t>
            </a:r>
          </a:p>
          <a:p>
            <a:pPr algn="just"/>
            <a:r>
              <a:rPr lang="en-US" dirty="0" smtClean="0"/>
              <a:t>If equipped, press the test button to check equipment</a:t>
            </a:r>
          </a:p>
          <a:p>
            <a:pPr algn="just"/>
            <a:r>
              <a:rPr lang="en-US" dirty="0" smtClean="0"/>
              <a:t>Indicator / Signal Errors</a:t>
            </a:r>
          </a:p>
          <a:p>
            <a:pPr lvl="1" algn="just"/>
            <a:r>
              <a:rPr lang="en-US" b="1" dirty="0"/>
              <a:t>Night effect</a:t>
            </a:r>
            <a:r>
              <a:rPr lang="en-US" dirty="0"/>
              <a:t>: radio waves reflected back by the ionosphere can cause signal strength fluctuations 30 to 60 nautical miles </a:t>
            </a:r>
            <a:r>
              <a:rPr lang="en-US" dirty="0" smtClean="0"/>
              <a:t>from </a:t>
            </a:r>
            <a:r>
              <a:rPr lang="en-US" dirty="0"/>
              <a:t>the transmitter, especially just before sunrise and just after sunset (more common on frequencies above 350 kHz)</a:t>
            </a:r>
          </a:p>
          <a:p>
            <a:pPr lvl="1" algn="just"/>
            <a:r>
              <a:rPr lang="en-US" b="1" dirty="0" smtClean="0"/>
              <a:t>Terrain / mountain effect</a:t>
            </a:r>
            <a:r>
              <a:rPr lang="en-US" dirty="0"/>
              <a:t>: high terrain like mountains and cliffs can reflect radio waves, giving erroneous readings; magnetic deposits can also cause erroneous readings</a:t>
            </a:r>
          </a:p>
          <a:p>
            <a:pPr lvl="1" algn="just"/>
            <a:r>
              <a:rPr lang="en-US" b="1" dirty="0" smtClean="0"/>
              <a:t>Electrical </a:t>
            </a:r>
            <a:r>
              <a:rPr lang="en-US" b="1" dirty="0"/>
              <a:t>effect</a:t>
            </a:r>
            <a:r>
              <a:rPr lang="en-US" dirty="0"/>
              <a:t>: electrical storms, and sometimes also electrical interference (from a ground-based source or from a source within the aircraft) can cause the ADF needle to deflect towards the electrical source</a:t>
            </a:r>
          </a:p>
          <a:p>
            <a:pPr lvl="1" algn="just"/>
            <a:r>
              <a:rPr lang="en-US" b="1" dirty="0" smtClean="0"/>
              <a:t>Shoreline </a:t>
            </a:r>
            <a:r>
              <a:rPr lang="en-US" b="1" dirty="0"/>
              <a:t>effect</a:t>
            </a:r>
            <a:r>
              <a:rPr lang="en-US" dirty="0"/>
              <a:t>: low-frequency radio waves will refract or bend near a shoreline, especially if they are close to parallel to it</a:t>
            </a:r>
          </a:p>
          <a:p>
            <a:pPr lvl="1" algn="just"/>
            <a:r>
              <a:rPr lang="en-US" b="1" dirty="0" smtClean="0"/>
              <a:t>Bank </a:t>
            </a:r>
            <a:r>
              <a:rPr lang="en-US" b="1" dirty="0"/>
              <a:t>effect</a:t>
            </a:r>
            <a:r>
              <a:rPr lang="en-US" dirty="0"/>
              <a:t>: when the aircraft is banked, the needle reading will be </a:t>
            </a:r>
            <a:r>
              <a:rPr lang="en-US" dirty="0" smtClean="0"/>
              <a:t>offset</a:t>
            </a:r>
          </a:p>
          <a:p>
            <a:pPr lvl="1" algn="just"/>
            <a:r>
              <a:rPr lang="en-US" b="1" dirty="0" err="1" smtClean="0"/>
              <a:t>Quadrantal</a:t>
            </a:r>
            <a:r>
              <a:rPr lang="en-US" b="1" dirty="0" smtClean="0"/>
              <a:t> Error</a:t>
            </a:r>
            <a:r>
              <a:rPr lang="en-US" dirty="0" smtClean="0"/>
              <a:t> - Signal </a:t>
            </a:r>
            <a:r>
              <a:rPr lang="en-US" dirty="0"/>
              <a:t>is bent by aircraft metal; </a:t>
            </a:r>
            <a:r>
              <a:rPr lang="en-US" dirty="0" err="1"/>
              <a:t>quadrantal</a:t>
            </a:r>
            <a:r>
              <a:rPr lang="en-US" dirty="0"/>
              <a:t> effect is minimal at the cardinal points (nose, tail and wing tips), and greater in the intermediate bearings;</a:t>
            </a:r>
          </a:p>
          <a:p>
            <a:pPr lvl="1" algn="just"/>
            <a:r>
              <a:rPr lang="en-US" b="1" dirty="0" smtClean="0"/>
              <a:t>Needle Oscillation </a:t>
            </a:r>
            <a:r>
              <a:rPr lang="en-US" dirty="0" smtClean="0"/>
              <a:t>-  Needle </a:t>
            </a:r>
            <a:r>
              <a:rPr lang="en-US" dirty="0"/>
              <a:t>oscillates in conditions of static (rainfall and thunderstorms) and </a:t>
            </a:r>
            <a:r>
              <a:rPr lang="en-US" dirty="0" smtClean="0"/>
              <a:t>weak </a:t>
            </a:r>
            <a:r>
              <a:rPr lang="en-US" dirty="0"/>
              <a:t>transmissions</a:t>
            </a:r>
            <a:r>
              <a:rPr lang="en-US" dirty="0" smtClean="0"/>
              <a:t>;</a:t>
            </a:r>
          </a:p>
          <a:p>
            <a:pPr lvl="1" algn="just"/>
            <a:r>
              <a:rPr lang="en-US" b="1" dirty="0" smtClean="0"/>
              <a:t>Ore Deposits</a:t>
            </a:r>
            <a:r>
              <a:rPr lang="en-US" dirty="0" smtClean="0"/>
              <a:t> - Can cause needle deflections</a:t>
            </a:r>
            <a:endParaRPr lang="en-US" dirty="0"/>
          </a:p>
          <a:p>
            <a:pPr lvl="1" algn="just"/>
            <a:endParaRPr lang="en-US" dirty="0"/>
          </a:p>
        </p:txBody>
      </p:sp>
      <p:sp>
        <p:nvSpPr>
          <p:cNvPr id="6" name="Slide Number Placeholder 5"/>
          <p:cNvSpPr>
            <a:spLocks noGrp="1"/>
          </p:cNvSpPr>
          <p:nvPr>
            <p:ph type="sldNum" sz="quarter" idx="12"/>
          </p:nvPr>
        </p:nvSpPr>
        <p:spPr/>
        <p:txBody>
          <a:bodyPr/>
          <a:lstStyle/>
          <a:p>
            <a:fld id="{1D33BB7C-427A-41F4-97C8-46847CE529D8}"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t>Using the Radio Bearing Indicator (RBI)</a:t>
            </a:r>
            <a:endParaRPr lang="en-US" sz="3700" dirty="0"/>
          </a:p>
        </p:txBody>
      </p:sp>
      <p:sp>
        <p:nvSpPr>
          <p:cNvPr id="3" name="Content Placeholder 2"/>
          <p:cNvSpPr>
            <a:spLocks noGrp="1"/>
          </p:cNvSpPr>
          <p:nvPr>
            <p:ph idx="1"/>
          </p:nvPr>
        </p:nvSpPr>
        <p:spPr>
          <a:xfrm>
            <a:off x="457200" y="1676400"/>
            <a:ext cx="8229600" cy="4221163"/>
          </a:xfrm>
        </p:spPr>
        <p:txBody>
          <a:bodyPr>
            <a:normAutofit/>
          </a:bodyPr>
          <a:lstStyle/>
          <a:p>
            <a:r>
              <a:rPr lang="en-US" sz="2000" dirty="0" smtClean="0"/>
              <a:t>ADF indicator is a performance instrument – Keep it in the scan</a:t>
            </a:r>
          </a:p>
          <a:p>
            <a:r>
              <a:rPr lang="en-US" sz="2000" dirty="0" smtClean="0"/>
              <a:t>Set the card to the course, if the RBI has a movable card</a:t>
            </a:r>
          </a:p>
          <a:p>
            <a:r>
              <a:rPr lang="en-US" sz="2000" dirty="0" smtClean="0"/>
              <a:t>Look at indicator for needle location and trend; BUT FLY THE ATTITUDE INDICATOR / DG – don’t chase the RBI</a:t>
            </a:r>
          </a:p>
          <a:p>
            <a:r>
              <a:rPr lang="en-US" sz="2000" dirty="0" smtClean="0"/>
              <a:t>Initially steer desired radial +/- </a:t>
            </a:r>
            <a:r>
              <a:rPr lang="en-US" sz="2000" dirty="0"/>
              <a:t>wind </a:t>
            </a:r>
            <a:r>
              <a:rPr lang="en-US" sz="2000" dirty="0" smtClean="0"/>
              <a:t>correction</a:t>
            </a:r>
          </a:p>
          <a:p>
            <a:r>
              <a:rPr lang="en-US" sz="2000" dirty="0" smtClean="0">
                <a:solidFill>
                  <a:srgbClr val="FF0000"/>
                </a:solidFill>
              </a:rPr>
              <a:t>Make corrections with gentle coordinated turns to reference headings on the DG using bracketing</a:t>
            </a:r>
          </a:p>
          <a:p>
            <a:r>
              <a:rPr lang="en-US" sz="2000" dirty="0" smtClean="0">
                <a:solidFill>
                  <a:srgbClr val="FF0000"/>
                </a:solidFill>
              </a:rPr>
              <a:t>Make corrections early and often to avoid the need for large corrections</a:t>
            </a:r>
          </a:p>
        </p:txBody>
      </p:sp>
      <p:sp>
        <p:nvSpPr>
          <p:cNvPr id="6" name="Slide Number Placeholder 5"/>
          <p:cNvSpPr>
            <a:spLocks noGrp="1"/>
          </p:cNvSpPr>
          <p:nvPr>
            <p:ph type="sldNum" sz="quarter" idx="12"/>
          </p:nvPr>
        </p:nvSpPr>
        <p:spPr/>
        <p:txBody>
          <a:bodyPr/>
          <a:lstStyle/>
          <a:p>
            <a:fld id="{1D33BB7C-427A-41F4-97C8-46847CE529D8}" type="slidenum">
              <a:rPr lang="en-US" smtClean="0"/>
              <a:pPr/>
              <a:t>7</a:t>
            </a:fld>
            <a:endParaRPr lang="en-US" dirty="0"/>
          </a:p>
        </p:txBody>
      </p:sp>
      <p:pic>
        <p:nvPicPr>
          <p:cNvPr id="7" name="Picture 2" descr="http://www.sgsim.com/instruments/DSCN0462-ADF-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0800" y="4648200"/>
            <a:ext cx="2145598" cy="2066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5181600"/>
            <a:ext cx="1600200" cy="381000"/>
          </a:xfrm>
          <a:prstGeom prst="rect">
            <a:avLst/>
          </a:prstGeom>
          <a:noFill/>
        </p:spPr>
        <p:txBody>
          <a:bodyPr wrap="square" rtlCol="0">
            <a:spAutoFit/>
          </a:bodyPr>
          <a:lstStyle/>
          <a:p>
            <a:r>
              <a:rPr lang="en-US" dirty="0" smtClean="0"/>
              <a:t>Card</a:t>
            </a:r>
            <a:endParaRPr lang="en-US" dirty="0"/>
          </a:p>
        </p:txBody>
      </p:sp>
      <p:cxnSp>
        <p:nvCxnSpPr>
          <p:cNvPr id="8" name="Straight Arrow Connector 7"/>
          <p:cNvCxnSpPr/>
          <p:nvPr/>
        </p:nvCxnSpPr>
        <p:spPr>
          <a:xfrm>
            <a:off x="1828800" y="5372100"/>
            <a:ext cx="1828800"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5800" y="6172200"/>
            <a:ext cx="1958998" cy="369332"/>
          </a:xfrm>
          <a:prstGeom prst="rect">
            <a:avLst/>
          </a:prstGeom>
          <a:noFill/>
        </p:spPr>
        <p:txBody>
          <a:bodyPr wrap="none" rtlCol="0">
            <a:spAutoFit/>
          </a:bodyPr>
          <a:lstStyle/>
          <a:p>
            <a:r>
              <a:rPr lang="en-US" dirty="0" smtClean="0"/>
              <a:t>Card adjuster knob</a:t>
            </a:r>
            <a:endParaRPr lang="en-US" dirty="0"/>
          </a:p>
        </p:txBody>
      </p:sp>
      <p:cxnSp>
        <p:nvCxnSpPr>
          <p:cNvPr id="11" name="Straight Arrow Connector 10"/>
          <p:cNvCxnSpPr>
            <a:stCxn id="9" idx="3"/>
          </p:cNvCxnSpPr>
          <p:nvPr/>
        </p:nvCxnSpPr>
        <p:spPr>
          <a:xfrm>
            <a:off x="2644798" y="6356866"/>
            <a:ext cx="784202"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742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RBI Indications</a:t>
            </a:r>
            <a:endParaRPr lang="en-US" dirty="0"/>
          </a:p>
        </p:txBody>
      </p:sp>
      <p:sp>
        <p:nvSpPr>
          <p:cNvPr id="4" name="Slide Number Placeholder 3"/>
          <p:cNvSpPr>
            <a:spLocks noGrp="1"/>
          </p:cNvSpPr>
          <p:nvPr>
            <p:ph type="sldNum" sz="quarter" idx="12"/>
          </p:nvPr>
        </p:nvSpPr>
        <p:spPr/>
        <p:txBody>
          <a:bodyPr/>
          <a:lstStyle/>
          <a:p>
            <a:fld id="{1D33BB7C-427A-41F4-97C8-46847CE529D8}" type="slidenum">
              <a:rPr lang="en-US" smtClean="0"/>
              <a:pPr/>
              <a:t>8</a:t>
            </a:fld>
            <a:endParaRPr lang="en-US"/>
          </a:p>
        </p:txBody>
      </p:sp>
      <p:pic>
        <p:nvPicPr>
          <p:cNvPr id="2050" name="Picture 2" descr="http://www.langleyflyingschool.com/Images/IFR%20Groundschool/Instrument%20Navigation,%20NDB%20Quandrants,%20Langley%20Flying%20Schoo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00200"/>
            <a:ext cx="4267200" cy="485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45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Homing </a:t>
            </a:r>
            <a:r>
              <a:rPr lang="en-US" dirty="0" err="1" smtClean="0"/>
              <a:t>vs</a:t>
            </a:r>
            <a:r>
              <a:rPr lang="en-US" dirty="0" smtClean="0"/>
              <a:t> Flying a Course</a:t>
            </a:r>
            <a:endParaRPr lang="en-US" dirty="0"/>
          </a:p>
        </p:txBody>
      </p:sp>
      <p:sp>
        <p:nvSpPr>
          <p:cNvPr id="4" name="Slide Number Placeholder 3"/>
          <p:cNvSpPr>
            <a:spLocks noGrp="1"/>
          </p:cNvSpPr>
          <p:nvPr>
            <p:ph type="sldNum" sz="quarter" idx="12"/>
          </p:nvPr>
        </p:nvSpPr>
        <p:spPr/>
        <p:txBody>
          <a:bodyPr/>
          <a:lstStyle/>
          <a:p>
            <a:fld id="{1D33BB7C-427A-41F4-97C8-46847CE529D8}" type="slidenum">
              <a:rPr lang="en-US" smtClean="0"/>
              <a:pPr/>
              <a:t>9</a:t>
            </a:fld>
            <a:endParaRPr lang="en-US"/>
          </a:p>
        </p:txBody>
      </p:sp>
      <p:pic>
        <p:nvPicPr>
          <p:cNvPr id="1026" name="Picture 2" descr="http://www.allstar.fiu.edu/aero/images/2-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20758"/>
            <a:ext cx="3505200" cy="34610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ree-online-private-pilot-ground-school.com/images/wind-correction-ang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75" y="2438400"/>
            <a:ext cx="427672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155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4487</TotalTime>
  <Words>2402</Words>
  <Application>Microsoft Office PowerPoint</Application>
  <PresentationFormat>On-screen Show (4:3)</PresentationFormat>
  <Paragraphs>292</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NDB Approaches</vt:lpstr>
      <vt:lpstr>NDB Approach Background</vt:lpstr>
      <vt:lpstr>NDB Equipment</vt:lpstr>
      <vt:lpstr>NDB Receiver</vt:lpstr>
      <vt:lpstr>NDB Ground Station</vt:lpstr>
      <vt:lpstr>Understanding the Signals</vt:lpstr>
      <vt:lpstr>Using the Radio Bearing Indicator (RBI)</vt:lpstr>
      <vt:lpstr>RBI Indications</vt:lpstr>
      <vt:lpstr>Homing vs Flying a Course</vt:lpstr>
      <vt:lpstr>Homing vs Flying a Course</vt:lpstr>
      <vt:lpstr>Let’s Fly - IAF</vt:lpstr>
      <vt:lpstr>Let’s Fly - IAF</vt:lpstr>
      <vt:lpstr>Let’s Fly – Intermediate Segment</vt:lpstr>
      <vt:lpstr>Let’s Fly – Final Segment</vt:lpstr>
      <vt:lpstr>Let’s Fly Approach Segments</vt:lpstr>
      <vt:lpstr>Before the Initial Segment</vt:lpstr>
      <vt:lpstr>Before the Initial Segment</vt:lpstr>
      <vt:lpstr>Initial Segment</vt:lpstr>
      <vt:lpstr>Initial Segment - Briefing</vt:lpstr>
      <vt:lpstr>Initial Segment - Briefing</vt:lpstr>
      <vt:lpstr>Initial Segment - Briefing</vt:lpstr>
      <vt:lpstr>Segment - Briefing</vt:lpstr>
      <vt:lpstr>Let’s Fly – The Initial Segment</vt:lpstr>
      <vt:lpstr>NDB Procedures On-Airport NDB</vt:lpstr>
      <vt:lpstr>Let’s Fly – The Intermediate Segment</vt:lpstr>
      <vt:lpstr>Let’s Fly – The Final Segment</vt:lpstr>
      <vt:lpstr>Rate of Descent Table</vt:lpstr>
      <vt:lpstr>Let’s Fly – The Final Segment</vt:lpstr>
      <vt:lpstr>Let’s Fly – The Final Segment</vt:lpstr>
      <vt:lpstr>Let’s Fly – The Final Segment</vt:lpstr>
      <vt:lpstr>NDB Approach Problems</vt:lpstr>
      <vt:lpstr>Considerations</vt:lpstr>
      <vt:lpstr>Common Errors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ILS Approaches</dc:title>
  <dc:creator>Bob</dc:creator>
  <cp:lastModifiedBy>Bob</cp:lastModifiedBy>
  <cp:revision>483</cp:revision>
  <cp:lastPrinted>2011-07-04T17:06:47Z</cp:lastPrinted>
  <dcterms:created xsi:type="dcterms:W3CDTF">2011-03-12T23:01:32Z</dcterms:created>
  <dcterms:modified xsi:type="dcterms:W3CDTF">2015-01-03T16:32:04Z</dcterms:modified>
</cp:coreProperties>
</file>