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9" r:id="rId3"/>
    <p:sldId id="260" r:id="rId4"/>
    <p:sldId id="261" r:id="rId5"/>
    <p:sldId id="269" r:id="rId6"/>
    <p:sldId id="266" r:id="rId7"/>
    <p:sldId id="264" r:id="rId8"/>
    <p:sldId id="274" r:id="rId9"/>
    <p:sldId id="271" r:id="rId10"/>
    <p:sldId id="275" r:id="rId11"/>
    <p:sldId id="272" r:id="rId12"/>
    <p:sldId id="276" r:id="rId13"/>
    <p:sldId id="267" r:id="rId14"/>
    <p:sldId id="268" r:id="rId15"/>
    <p:sldId id="273" r:id="rId16"/>
    <p:sldId id="270" r:id="rId17"/>
    <p:sldId id="262" r:id="rId18"/>
    <p:sldId id="26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65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0276C9-D2C4-4A15-9BEE-C09CFE732E9A}" type="datetimeFigureOut">
              <a:rPr lang="en-US" smtClean="0"/>
              <a:t>4/5/2015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E1CBD2-0FB4-4908-8A83-637BF1516B37}" type="slidenum">
              <a:rPr lang="en-US" smtClean="0"/>
              <a:t>‹#›</a:t>
            </a:fld>
            <a:endParaRPr lang="en-US" dirty="0"/>
          </a:p>
        </p:txBody>
      </p:sp>
    </p:spTree>
    <p:extLst>
      <p:ext uri="{BB962C8B-B14F-4D97-AF65-F5344CB8AC3E}">
        <p14:creationId xmlns:p14="http://schemas.microsoft.com/office/powerpoint/2010/main" val="590778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E1CBD2-0FB4-4908-8A83-637BF1516B37}" type="slidenum">
              <a:rPr lang="en-US" smtClean="0"/>
              <a:t>14</a:t>
            </a:fld>
            <a:endParaRPr lang="en-US" dirty="0"/>
          </a:p>
        </p:txBody>
      </p:sp>
    </p:spTree>
    <p:extLst>
      <p:ext uri="{BB962C8B-B14F-4D97-AF65-F5344CB8AC3E}">
        <p14:creationId xmlns:p14="http://schemas.microsoft.com/office/powerpoint/2010/main" val="2874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F1319E-6FB9-4674-981B-0371023331C8}" type="slidenum">
              <a:rPr lang="en-US" smtClean="0"/>
              <a:t>18</a:t>
            </a:fld>
            <a:endParaRPr lang="en-US" dirty="0"/>
          </a:p>
        </p:txBody>
      </p:sp>
    </p:spTree>
    <p:extLst>
      <p:ext uri="{BB962C8B-B14F-4D97-AF65-F5344CB8AC3E}">
        <p14:creationId xmlns:p14="http://schemas.microsoft.com/office/powerpoint/2010/main" val="2006003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C01D34-DBAA-4329-A19D-D9AC31785DB3}" type="datetime1">
              <a:rPr lang="en-US" smtClean="0"/>
              <a:t>4/5/2015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42F6A1-0747-4826-8362-FFE6F75B0B93}" type="slidenum">
              <a:rPr lang="en-US" smtClean="0"/>
              <a:t>‹#›</a:t>
            </a:fld>
            <a:endParaRPr lang="en-US" dirty="0"/>
          </a:p>
        </p:txBody>
      </p:sp>
    </p:spTree>
    <p:extLst>
      <p:ext uri="{BB962C8B-B14F-4D97-AF65-F5344CB8AC3E}">
        <p14:creationId xmlns:p14="http://schemas.microsoft.com/office/powerpoint/2010/main" val="1809711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5AECEF-A99C-4915-A797-55BB50B52093}" type="datetime1">
              <a:rPr lang="en-US" smtClean="0"/>
              <a:t>4/5/2015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42F6A1-0747-4826-8362-FFE6F75B0B93}" type="slidenum">
              <a:rPr lang="en-US" smtClean="0"/>
              <a:t>‹#›</a:t>
            </a:fld>
            <a:endParaRPr lang="en-US" dirty="0"/>
          </a:p>
        </p:txBody>
      </p:sp>
    </p:spTree>
    <p:extLst>
      <p:ext uri="{BB962C8B-B14F-4D97-AF65-F5344CB8AC3E}">
        <p14:creationId xmlns:p14="http://schemas.microsoft.com/office/powerpoint/2010/main" val="2822721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6C7EC4-C8A9-4FE7-B632-2F609B198C9D}" type="datetime1">
              <a:rPr lang="en-US" smtClean="0"/>
              <a:t>4/5/2015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42F6A1-0747-4826-8362-FFE6F75B0B93}" type="slidenum">
              <a:rPr lang="en-US" smtClean="0"/>
              <a:t>‹#›</a:t>
            </a:fld>
            <a:endParaRPr lang="en-US" dirty="0"/>
          </a:p>
        </p:txBody>
      </p:sp>
    </p:spTree>
    <p:extLst>
      <p:ext uri="{BB962C8B-B14F-4D97-AF65-F5344CB8AC3E}">
        <p14:creationId xmlns:p14="http://schemas.microsoft.com/office/powerpoint/2010/main" val="2717572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7CCA46-114D-4F97-825F-F875DB4844E1}" type="datetime1">
              <a:rPr lang="en-US" smtClean="0"/>
              <a:t>4/5/2015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42F6A1-0747-4826-8362-FFE6F75B0B93}" type="slidenum">
              <a:rPr lang="en-US" smtClean="0"/>
              <a:t>‹#›</a:t>
            </a:fld>
            <a:endParaRPr lang="en-US" dirty="0"/>
          </a:p>
        </p:txBody>
      </p:sp>
    </p:spTree>
    <p:extLst>
      <p:ext uri="{BB962C8B-B14F-4D97-AF65-F5344CB8AC3E}">
        <p14:creationId xmlns:p14="http://schemas.microsoft.com/office/powerpoint/2010/main" val="123868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8E2D01-0401-4D70-8F2E-BB336414A494}" type="datetime1">
              <a:rPr lang="en-US" smtClean="0"/>
              <a:t>4/5/2015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42F6A1-0747-4826-8362-FFE6F75B0B93}" type="slidenum">
              <a:rPr lang="en-US" smtClean="0"/>
              <a:t>‹#›</a:t>
            </a:fld>
            <a:endParaRPr lang="en-US" dirty="0"/>
          </a:p>
        </p:txBody>
      </p:sp>
    </p:spTree>
    <p:extLst>
      <p:ext uri="{BB962C8B-B14F-4D97-AF65-F5344CB8AC3E}">
        <p14:creationId xmlns:p14="http://schemas.microsoft.com/office/powerpoint/2010/main" val="3293438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9589EC-00B7-4DDB-BF3C-A692A3E6B674}" type="datetime1">
              <a:rPr lang="en-US" smtClean="0"/>
              <a:t>4/5/2015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42F6A1-0747-4826-8362-FFE6F75B0B93}" type="slidenum">
              <a:rPr lang="en-US" smtClean="0"/>
              <a:t>‹#›</a:t>
            </a:fld>
            <a:endParaRPr lang="en-US" dirty="0"/>
          </a:p>
        </p:txBody>
      </p:sp>
    </p:spTree>
    <p:extLst>
      <p:ext uri="{BB962C8B-B14F-4D97-AF65-F5344CB8AC3E}">
        <p14:creationId xmlns:p14="http://schemas.microsoft.com/office/powerpoint/2010/main" val="3890630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10C470-6882-464B-8ABD-77C839114A8B}" type="datetime1">
              <a:rPr lang="en-US" smtClean="0"/>
              <a:t>4/5/2015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742F6A1-0747-4826-8362-FFE6F75B0B93}" type="slidenum">
              <a:rPr lang="en-US" smtClean="0"/>
              <a:t>‹#›</a:t>
            </a:fld>
            <a:endParaRPr lang="en-US" dirty="0"/>
          </a:p>
        </p:txBody>
      </p:sp>
    </p:spTree>
    <p:extLst>
      <p:ext uri="{BB962C8B-B14F-4D97-AF65-F5344CB8AC3E}">
        <p14:creationId xmlns:p14="http://schemas.microsoft.com/office/powerpoint/2010/main" val="1147069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9DF5AF-54CC-4418-882E-612CE8AE39A1}" type="datetime1">
              <a:rPr lang="en-US" smtClean="0"/>
              <a:t>4/5/2015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742F6A1-0747-4826-8362-FFE6F75B0B93}" type="slidenum">
              <a:rPr lang="en-US" smtClean="0"/>
              <a:t>‹#›</a:t>
            </a:fld>
            <a:endParaRPr lang="en-US" dirty="0"/>
          </a:p>
        </p:txBody>
      </p:sp>
    </p:spTree>
    <p:extLst>
      <p:ext uri="{BB962C8B-B14F-4D97-AF65-F5344CB8AC3E}">
        <p14:creationId xmlns:p14="http://schemas.microsoft.com/office/powerpoint/2010/main" val="1037608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3FBA35-DB0C-4E72-B661-25ACAAD59917}" type="datetime1">
              <a:rPr lang="en-US" smtClean="0"/>
              <a:t>4/5/2015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742F6A1-0747-4826-8362-FFE6F75B0B93}" type="slidenum">
              <a:rPr lang="en-US" smtClean="0"/>
              <a:t>‹#›</a:t>
            </a:fld>
            <a:endParaRPr lang="en-US" dirty="0"/>
          </a:p>
        </p:txBody>
      </p:sp>
    </p:spTree>
    <p:extLst>
      <p:ext uri="{BB962C8B-B14F-4D97-AF65-F5344CB8AC3E}">
        <p14:creationId xmlns:p14="http://schemas.microsoft.com/office/powerpoint/2010/main" val="948034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7B92AC-D6F4-4EA0-8724-2C335CD72736}" type="datetime1">
              <a:rPr lang="en-US" smtClean="0"/>
              <a:t>4/5/2015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42F6A1-0747-4826-8362-FFE6F75B0B93}" type="slidenum">
              <a:rPr lang="en-US" smtClean="0"/>
              <a:t>‹#›</a:t>
            </a:fld>
            <a:endParaRPr lang="en-US" dirty="0"/>
          </a:p>
        </p:txBody>
      </p:sp>
    </p:spTree>
    <p:extLst>
      <p:ext uri="{BB962C8B-B14F-4D97-AF65-F5344CB8AC3E}">
        <p14:creationId xmlns:p14="http://schemas.microsoft.com/office/powerpoint/2010/main" val="3800390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E0A108-5724-489E-B3B5-1BCEA8BEA004}" type="datetime1">
              <a:rPr lang="en-US" smtClean="0"/>
              <a:t>4/5/2015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42F6A1-0747-4826-8362-FFE6F75B0B93}" type="slidenum">
              <a:rPr lang="en-US" smtClean="0"/>
              <a:t>‹#›</a:t>
            </a:fld>
            <a:endParaRPr lang="en-US" dirty="0"/>
          </a:p>
        </p:txBody>
      </p:sp>
    </p:spTree>
    <p:extLst>
      <p:ext uri="{BB962C8B-B14F-4D97-AF65-F5344CB8AC3E}">
        <p14:creationId xmlns:p14="http://schemas.microsoft.com/office/powerpoint/2010/main" val="1551204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F1F663-DA2A-4BF0-AEF8-599153F0899C}" type="datetime1">
              <a:rPr lang="en-US" smtClean="0"/>
              <a:t>4/5/2015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42F6A1-0747-4826-8362-FFE6F75B0B93}" type="slidenum">
              <a:rPr lang="en-US" smtClean="0"/>
              <a:t>‹#›</a:t>
            </a:fld>
            <a:endParaRPr lang="en-US" dirty="0"/>
          </a:p>
        </p:txBody>
      </p:sp>
    </p:spTree>
    <p:extLst>
      <p:ext uri="{BB962C8B-B14F-4D97-AF65-F5344CB8AC3E}">
        <p14:creationId xmlns:p14="http://schemas.microsoft.com/office/powerpoint/2010/main" val="3870532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42F6A1-0747-4826-8362-FFE6F75B0B93}" type="slidenum">
              <a:rPr lang="en-US" smtClean="0"/>
              <a:t>1</a:t>
            </a:fld>
            <a:endParaRPr lang="en-US" dirty="0"/>
          </a:p>
        </p:txBody>
      </p:sp>
      <p:sp>
        <p:nvSpPr>
          <p:cNvPr id="5" name="TextBox 4"/>
          <p:cNvSpPr txBox="1"/>
          <p:nvPr/>
        </p:nvSpPr>
        <p:spPr>
          <a:xfrm>
            <a:off x="533400" y="6324600"/>
            <a:ext cx="6823150" cy="369332"/>
          </a:xfrm>
          <a:prstGeom prst="rect">
            <a:avLst/>
          </a:prstGeom>
          <a:noFill/>
        </p:spPr>
        <p:txBody>
          <a:bodyPr wrap="none" rtlCol="0">
            <a:spAutoFit/>
          </a:bodyPr>
          <a:lstStyle/>
          <a:p>
            <a:r>
              <a:rPr lang="en-US" dirty="0" smtClean="0"/>
              <a:t>This presentation assumes you have reviewed the ILS presentation first</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533400"/>
            <a:ext cx="3539027" cy="5498977"/>
          </a:xfrm>
          <a:prstGeom prst="rect">
            <a:avLst/>
          </a:prstGeom>
          <a:ln w="9525">
            <a:solidFill>
              <a:schemeClr val="tx1"/>
            </a:solidFill>
            <a:miter lim="800000"/>
            <a:headEnd/>
            <a:tailEnd/>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6" name="Rectangle 5"/>
          <p:cNvSpPr/>
          <p:nvPr/>
        </p:nvSpPr>
        <p:spPr>
          <a:xfrm>
            <a:off x="2667000" y="1676400"/>
            <a:ext cx="6233118" cy="923330"/>
          </a:xfrm>
          <a:prstGeom prst="rect">
            <a:avLst/>
          </a:prstGeom>
          <a:noFill/>
        </p:spPr>
        <p:txBody>
          <a:bodyPr wrap="none" lIns="91440" tIns="45720" rIns="91440" bIns="45720">
            <a:spAutoFit/>
            <a:scene3d>
              <a:camera prst="isometricTopUp"/>
              <a:lightRig rig="threePt" dir="t"/>
            </a:scene3d>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Localizer Approaches</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187846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Descent Planning</a:t>
            </a:r>
            <a:endParaRPr lang="en-US" dirty="0"/>
          </a:p>
        </p:txBody>
      </p:sp>
      <p:sp>
        <p:nvSpPr>
          <p:cNvPr id="4" name="Slide Number Placeholder 3"/>
          <p:cNvSpPr>
            <a:spLocks noGrp="1"/>
          </p:cNvSpPr>
          <p:nvPr>
            <p:ph type="sldNum" sz="quarter" idx="12"/>
          </p:nvPr>
        </p:nvSpPr>
        <p:spPr/>
        <p:txBody>
          <a:bodyPr/>
          <a:lstStyle/>
          <a:p>
            <a:fld id="{B742F6A1-0747-4826-8362-FFE6F75B0B93}" type="slidenum">
              <a:rPr lang="en-US" smtClean="0"/>
              <a:t>10</a:t>
            </a:fld>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3913702"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2416" y="4128117"/>
            <a:ext cx="3429000" cy="2041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a:off x="4793942" y="3897297"/>
            <a:ext cx="2140258" cy="1251781"/>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4323425" y="3737499"/>
            <a:ext cx="470517" cy="15979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314548" y="3897297"/>
            <a:ext cx="479394" cy="1775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57200" y="4343400"/>
            <a:ext cx="4265720" cy="2308324"/>
          </a:xfrm>
          <a:prstGeom prst="rect">
            <a:avLst/>
          </a:prstGeom>
          <a:noFill/>
        </p:spPr>
        <p:txBody>
          <a:bodyPr wrap="square" rtlCol="0">
            <a:spAutoFit/>
          </a:bodyPr>
          <a:lstStyle/>
          <a:p>
            <a:r>
              <a:rPr lang="en-US" dirty="0" smtClean="0"/>
              <a:t>3.1° @ 90 kts = 494</a:t>
            </a:r>
          </a:p>
          <a:p>
            <a:r>
              <a:rPr lang="en-US" dirty="0" smtClean="0"/>
              <a:t>3.0° @ 90 kts = 478</a:t>
            </a:r>
          </a:p>
          <a:p>
            <a:r>
              <a:rPr lang="en-US" dirty="0" smtClean="0"/>
              <a:t>------------------------------</a:t>
            </a:r>
          </a:p>
          <a:p>
            <a:r>
              <a:rPr lang="en-US" dirty="0" smtClean="0"/>
              <a:t>3.05 °= 486 kts</a:t>
            </a:r>
          </a:p>
          <a:p>
            <a:endParaRPr lang="en-US" dirty="0" smtClean="0"/>
          </a:p>
          <a:p>
            <a:r>
              <a:rPr lang="en-US" dirty="0" smtClean="0"/>
              <a:t>Can also interpolate for speed – e.g. at 80 kts 3.05°= 432kts (60 kts=323.5; 90kts=486)</a:t>
            </a:r>
          </a:p>
          <a:p>
            <a:endParaRPr lang="en-US" dirty="0"/>
          </a:p>
        </p:txBody>
      </p:sp>
      <p:cxnSp>
        <p:nvCxnSpPr>
          <p:cNvPr id="21" name="Straight Arrow Connector 20"/>
          <p:cNvCxnSpPr>
            <a:stCxn id="22" idx="2"/>
          </p:cNvCxnSpPr>
          <p:nvPr/>
        </p:nvCxnSpPr>
        <p:spPr>
          <a:xfrm flipH="1">
            <a:off x="7162800" y="2883932"/>
            <a:ext cx="435116" cy="22651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477000" y="2514600"/>
            <a:ext cx="2241832" cy="369332"/>
          </a:xfrm>
          <a:prstGeom prst="rect">
            <a:avLst/>
          </a:prstGeom>
          <a:noFill/>
          <a:ln>
            <a:solidFill>
              <a:schemeClr val="tx1"/>
            </a:solidFill>
          </a:ln>
        </p:spPr>
        <p:txBody>
          <a:bodyPr wrap="none" rtlCol="0">
            <a:spAutoFit/>
          </a:bodyPr>
          <a:lstStyle/>
          <a:p>
            <a:r>
              <a:rPr lang="en-US" dirty="0" smtClean="0"/>
              <a:t>Vertical descent angle</a:t>
            </a:r>
            <a:endParaRPr lang="en-US" dirty="0"/>
          </a:p>
        </p:txBody>
      </p:sp>
    </p:spTree>
    <p:extLst>
      <p:ext uri="{BB962C8B-B14F-4D97-AF65-F5344CB8AC3E}">
        <p14:creationId xmlns:p14="http://schemas.microsoft.com/office/powerpoint/2010/main" val="198058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Descent Planning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Reduce power smoothly to descend to the published MDA</a:t>
            </a:r>
          </a:p>
          <a:p>
            <a:r>
              <a:rPr lang="en-US" dirty="0" smtClean="0"/>
              <a:t>Maintain applicable speed </a:t>
            </a:r>
          </a:p>
          <a:p>
            <a:pPr lvl="1"/>
            <a:r>
              <a:rPr lang="en-US" dirty="0" smtClean="0"/>
              <a:t>Speed should be accurately controlled, especially if you MAP is based on ground speed</a:t>
            </a:r>
          </a:p>
          <a:p>
            <a:pPr lvl="1"/>
            <a:r>
              <a:rPr lang="en-US" dirty="0" smtClean="0">
                <a:solidFill>
                  <a:srgbClr val="FF0000"/>
                </a:solidFill>
              </a:rPr>
              <a:t>Upon reaching the MDA be sure to add power to maintain the required speed</a:t>
            </a:r>
          </a:p>
          <a:p>
            <a:r>
              <a:rPr lang="en-US" dirty="0" smtClean="0"/>
              <a:t>Descent should be stabilized – put the bars on the attitude indicator at a point where it will give you the required descent rate (usually a bar width or so)</a:t>
            </a:r>
          </a:p>
          <a:p>
            <a:r>
              <a:rPr lang="en-US" dirty="0" smtClean="0"/>
              <a:t>As you cross each fix on the localizer, descend to the next published altitude</a:t>
            </a:r>
          </a:p>
          <a:p>
            <a:pPr lvl="1"/>
            <a:r>
              <a:rPr lang="en-US" dirty="0" smtClean="0"/>
              <a:t>Even in a continuous descent can not go below the steps, but the descent should keep you above the steps in most cases</a:t>
            </a:r>
          </a:p>
        </p:txBody>
      </p:sp>
      <p:sp>
        <p:nvSpPr>
          <p:cNvPr id="4" name="Slide Number Placeholder 3"/>
          <p:cNvSpPr>
            <a:spLocks noGrp="1"/>
          </p:cNvSpPr>
          <p:nvPr>
            <p:ph type="sldNum" sz="quarter" idx="12"/>
          </p:nvPr>
        </p:nvSpPr>
        <p:spPr/>
        <p:txBody>
          <a:bodyPr/>
          <a:lstStyle/>
          <a:p>
            <a:fld id="{B742F6A1-0747-4826-8362-FFE6F75B0B93}" type="slidenum">
              <a:rPr lang="en-US" smtClean="0"/>
              <a:t>11</a:t>
            </a:fld>
            <a:endParaRPr lang="en-US" dirty="0"/>
          </a:p>
        </p:txBody>
      </p:sp>
    </p:spTree>
    <p:extLst>
      <p:ext uri="{BB962C8B-B14F-4D97-AF65-F5344CB8AC3E}">
        <p14:creationId xmlns:p14="http://schemas.microsoft.com/office/powerpoint/2010/main" val="2388682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Descent Planning</a:t>
            </a:r>
            <a:endParaRPr lang="en-US" dirty="0"/>
          </a:p>
        </p:txBody>
      </p:sp>
      <p:sp>
        <p:nvSpPr>
          <p:cNvPr id="3" name="Content Placeholder 2"/>
          <p:cNvSpPr>
            <a:spLocks noGrp="1"/>
          </p:cNvSpPr>
          <p:nvPr>
            <p:ph idx="1"/>
          </p:nvPr>
        </p:nvSpPr>
        <p:spPr/>
        <p:txBody>
          <a:bodyPr/>
          <a:lstStyle/>
          <a:p>
            <a:r>
              <a:rPr lang="en-US" dirty="0" smtClean="0"/>
              <a:t>G1000 and FMS systems will, if properly programmed, compute and reflect the continuous descent path</a:t>
            </a:r>
          </a:p>
          <a:p>
            <a:pPr lvl="1"/>
            <a:r>
              <a:rPr lang="en-US" dirty="0" smtClean="0"/>
              <a:t>Direct-To VNAV</a:t>
            </a:r>
          </a:p>
          <a:p>
            <a:pPr lvl="1"/>
            <a:r>
              <a:rPr lang="en-US" dirty="0" smtClean="0"/>
              <a:t>Flight Plan VNAV</a:t>
            </a:r>
            <a:endParaRPr lang="en-US" dirty="0"/>
          </a:p>
        </p:txBody>
      </p:sp>
      <p:sp>
        <p:nvSpPr>
          <p:cNvPr id="4" name="Slide Number Placeholder 3"/>
          <p:cNvSpPr>
            <a:spLocks noGrp="1"/>
          </p:cNvSpPr>
          <p:nvPr>
            <p:ph type="sldNum" sz="quarter" idx="12"/>
          </p:nvPr>
        </p:nvSpPr>
        <p:spPr/>
        <p:txBody>
          <a:bodyPr/>
          <a:lstStyle/>
          <a:p>
            <a:fld id="{B742F6A1-0747-4826-8362-FFE6F75B0B93}" type="slidenum">
              <a:rPr lang="en-US" smtClean="0"/>
              <a:t>12</a:t>
            </a:fld>
            <a:endParaRPr lang="en-US" dirty="0"/>
          </a:p>
        </p:txBody>
      </p:sp>
    </p:spTree>
    <p:extLst>
      <p:ext uri="{BB962C8B-B14F-4D97-AF65-F5344CB8AC3E}">
        <p14:creationId xmlns:p14="http://schemas.microsoft.com/office/powerpoint/2010/main" val="1127012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028" y="1099026"/>
            <a:ext cx="3629572" cy="5596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Visual Descent Point</a:t>
            </a:r>
            <a:endParaRPr lang="en-US" dirty="0"/>
          </a:p>
        </p:txBody>
      </p:sp>
      <p:sp>
        <p:nvSpPr>
          <p:cNvPr id="3" name="Content Placeholder 2"/>
          <p:cNvSpPr>
            <a:spLocks noGrp="1"/>
          </p:cNvSpPr>
          <p:nvPr>
            <p:ph idx="1"/>
          </p:nvPr>
        </p:nvSpPr>
        <p:spPr>
          <a:xfrm>
            <a:off x="4953000" y="1600200"/>
            <a:ext cx="3657600" cy="4525963"/>
          </a:xfrm>
        </p:spPr>
        <p:txBody>
          <a:bodyPr>
            <a:normAutofit fontScale="47500" lnSpcReduction="20000"/>
          </a:bodyPr>
          <a:lstStyle/>
          <a:p>
            <a:r>
              <a:rPr lang="en-US" dirty="0" smtClean="0"/>
              <a:t>Visual Descent Points (VDPs) are points on a nonprecision straight-in approach from which normal descent from the MDA to the runway touchdown point may be commenced if required visuals are present.  See §91.175(c)(3)</a:t>
            </a:r>
          </a:p>
          <a:p>
            <a:r>
              <a:rPr lang="en-US" dirty="0" smtClean="0"/>
              <a:t>The VDP will normally be identified by DME on VOR and localizer procedures and by along-track distance to the next waypoint for RNAV procedures</a:t>
            </a:r>
          </a:p>
          <a:p>
            <a:r>
              <a:rPr lang="en-US" dirty="0" smtClean="0"/>
              <a:t>VDP is identified on the profile view of the approach chart by a “V”</a:t>
            </a:r>
          </a:p>
          <a:p>
            <a:r>
              <a:rPr lang="en-US" dirty="0" smtClean="0"/>
              <a:t>No special technique is required to fly a procedure with a VDP – just don’t descend below the MDA prior to reaching the VDP and acquiring the necessary visual reference.</a:t>
            </a:r>
          </a:p>
          <a:p>
            <a:r>
              <a:rPr lang="en-US" dirty="0" smtClean="0"/>
              <a:t>If aircraft is not equipped to receive the VDP - fly the approach as if no VDP was provided</a:t>
            </a:r>
            <a:endParaRPr lang="en-US" dirty="0"/>
          </a:p>
        </p:txBody>
      </p:sp>
      <p:sp>
        <p:nvSpPr>
          <p:cNvPr id="4" name="Slide Number Placeholder 3"/>
          <p:cNvSpPr>
            <a:spLocks noGrp="1"/>
          </p:cNvSpPr>
          <p:nvPr>
            <p:ph type="sldNum" sz="quarter" idx="12"/>
          </p:nvPr>
        </p:nvSpPr>
        <p:spPr/>
        <p:txBody>
          <a:bodyPr/>
          <a:lstStyle/>
          <a:p>
            <a:fld id="{B742F6A1-0747-4826-8362-FFE6F75B0B93}" type="slidenum">
              <a:rPr lang="en-US" smtClean="0"/>
              <a:t>13</a:t>
            </a:fld>
            <a:endParaRPr lang="en-US" dirty="0"/>
          </a:p>
        </p:txBody>
      </p:sp>
      <p:cxnSp>
        <p:nvCxnSpPr>
          <p:cNvPr id="7" name="Straight Arrow Connector 6"/>
          <p:cNvCxnSpPr/>
          <p:nvPr/>
        </p:nvCxnSpPr>
        <p:spPr>
          <a:xfrm flipV="1">
            <a:off x="2157274" y="3657600"/>
            <a:ext cx="2871926" cy="1524000"/>
          </a:xfrm>
          <a:prstGeom prst="straightConnector1">
            <a:avLst/>
          </a:prstGeom>
          <a:ln>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5772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9435" y="1676400"/>
            <a:ext cx="2968398" cy="1795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Visual Descent Point</a:t>
            </a:r>
            <a:endParaRPr lang="en-US" dirty="0"/>
          </a:p>
        </p:txBody>
      </p:sp>
      <p:sp>
        <p:nvSpPr>
          <p:cNvPr id="3" name="Content Placeholder 2"/>
          <p:cNvSpPr>
            <a:spLocks noGrp="1"/>
          </p:cNvSpPr>
          <p:nvPr>
            <p:ph idx="1"/>
          </p:nvPr>
        </p:nvSpPr>
        <p:spPr>
          <a:xfrm>
            <a:off x="457200" y="1600201"/>
            <a:ext cx="4343400" cy="2286000"/>
          </a:xfrm>
        </p:spPr>
        <p:txBody>
          <a:bodyPr>
            <a:normAutofit fontScale="77500" lnSpcReduction="20000"/>
          </a:bodyPr>
          <a:lstStyle/>
          <a:p>
            <a:r>
              <a:rPr lang="en-US" dirty="0" smtClean="0"/>
              <a:t>If the visual segment area below the minimum altitude is clear of obstacles on a 34:1 slope (3 degree glide slope) there will be a gray shaded area extending from the VDP to the runway</a:t>
            </a:r>
          </a:p>
          <a:p>
            <a:endParaRPr lang="en-US" dirty="0"/>
          </a:p>
        </p:txBody>
      </p:sp>
      <p:sp>
        <p:nvSpPr>
          <p:cNvPr id="4" name="Slide Number Placeholder 3"/>
          <p:cNvSpPr>
            <a:spLocks noGrp="1"/>
          </p:cNvSpPr>
          <p:nvPr>
            <p:ph type="sldNum" sz="quarter" idx="12"/>
          </p:nvPr>
        </p:nvSpPr>
        <p:spPr>
          <a:xfrm>
            <a:off x="6580203" y="6400800"/>
            <a:ext cx="2133600" cy="365125"/>
          </a:xfrm>
        </p:spPr>
        <p:txBody>
          <a:bodyPr/>
          <a:lstStyle/>
          <a:p>
            <a:fld id="{B742F6A1-0747-4826-8362-FFE6F75B0B93}" type="slidenum">
              <a:rPr lang="en-US" smtClean="0"/>
              <a:t>14</a:t>
            </a:fld>
            <a:endParaRPr lang="en-US" dirty="0"/>
          </a:p>
        </p:txBody>
      </p:sp>
      <p:cxnSp>
        <p:nvCxnSpPr>
          <p:cNvPr id="6" name="Straight Arrow Connector 5"/>
          <p:cNvCxnSpPr/>
          <p:nvPr/>
        </p:nvCxnSpPr>
        <p:spPr>
          <a:xfrm flipV="1">
            <a:off x="2743200" y="3276600"/>
            <a:ext cx="3200400" cy="3810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330" y="4267200"/>
            <a:ext cx="3888420" cy="1593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4397406" y="3711476"/>
            <a:ext cx="4365594"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If the shaded arrow is not on the approach plate, however, you will still fly to the minimum descent altitude (MDA) and continue if the runway is in sight</a:t>
            </a:r>
          </a:p>
          <a:p>
            <a:pPr marL="285750" indent="-285750">
              <a:buFont typeface="Arial" panose="020B0604020202020204" pitchFamily="34" charset="0"/>
              <a:buChar char="•"/>
            </a:pPr>
            <a:r>
              <a:rPr lang="en-US" dirty="0" smtClean="0"/>
              <a:t>Without the shaded arrow on the approach plate, though, there is no assured clear slope, and no assurance that the path is clear of obstacles</a:t>
            </a:r>
            <a:endParaRPr lang="en-US" dirty="0"/>
          </a:p>
        </p:txBody>
      </p:sp>
      <p:cxnSp>
        <p:nvCxnSpPr>
          <p:cNvPr id="15" name="Straight Arrow Connector 14"/>
          <p:cNvCxnSpPr/>
          <p:nvPr/>
        </p:nvCxnSpPr>
        <p:spPr>
          <a:xfrm flipH="1">
            <a:off x="3276600" y="3886200"/>
            <a:ext cx="1219200" cy="16764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47952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Visual Descent Point</a:t>
            </a:r>
            <a:endParaRPr lang="en-US" dirty="0"/>
          </a:p>
        </p:txBody>
      </p:sp>
      <p:sp>
        <p:nvSpPr>
          <p:cNvPr id="3" name="Content Placeholder 2"/>
          <p:cNvSpPr>
            <a:spLocks noGrp="1"/>
          </p:cNvSpPr>
          <p:nvPr>
            <p:ph idx="1"/>
          </p:nvPr>
        </p:nvSpPr>
        <p:spPr>
          <a:xfrm>
            <a:off x="457200" y="1600200"/>
            <a:ext cx="3351320" cy="4525963"/>
          </a:xfrm>
        </p:spPr>
        <p:txBody>
          <a:bodyPr/>
          <a:lstStyle/>
          <a:p>
            <a:r>
              <a:rPr lang="en-US" dirty="0" smtClean="0"/>
              <a:t>ILS / LOC with no VDP – note the missing “V”</a:t>
            </a:r>
            <a:endParaRPr lang="en-US" dirty="0"/>
          </a:p>
        </p:txBody>
      </p:sp>
      <p:sp>
        <p:nvSpPr>
          <p:cNvPr id="4" name="Slide Number Placeholder 3"/>
          <p:cNvSpPr>
            <a:spLocks noGrp="1"/>
          </p:cNvSpPr>
          <p:nvPr>
            <p:ph type="sldNum" sz="quarter" idx="12"/>
          </p:nvPr>
        </p:nvSpPr>
        <p:spPr/>
        <p:txBody>
          <a:bodyPr/>
          <a:lstStyle/>
          <a:p>
            <a:fld id="{B742F6A1-0747-4826-8362-FFE6F75B0B93}" type="slidenum">
              <a:rPr lang="en-US" smtClean="0"/>
              <a:t>15</a:t>
            </a:fld>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3119116"/>
            <a:ext cx="4301231" cy="1895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0343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219200"/>
            <a:ext cx="3309265" cy="5155168"/>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dirty="0" smtClean="0"/>
              <a:t>More Complicated LOC - IAH</a:t>
            </a:r>
            <a:endParaRPr lang="en-US" dirty="0"/>
          </a:p>
        </p:txBody>
      </p:sp>
      <p:sp>
        <p:nvSpPr>
          <p:cNvPr id="4" name="Slide Number Placeholder 3"/>
          <p:cNvSpPr>
            <a:spLocks noGrp="1"/>
          </p:cNvSpPr>
          <p:nvPr>
            <p:ph type="sldNum" sz="quarter" idx="12"/>
          </p:nvPr>
        </p:nvSpPr>
        <p:spPr/>
        <p:txBody>
          <a:bodyPr/>
          <a:lstStyle/>
          <a:p>
            <a:fld id="{B742F6A1-0747-4826-8362-FFE6F75B0B93}" type="slidenum">
              <a:rPr lang="en-US" smtClean="0"/>
              <a:t>16</a:t>
            </a:fld>
            <a:endParaRPr lang="en-US" dirty="0"/>
          </a:p>
        </p:txBody>
      </p:sp>
      <p:sp>
        <p:nvSpPr>
          <p:cNvPr id="6" name="TextBox 5"/>
          <p:cNvSpPr txBox="1"/>
          <p:nvPr/>
        </p:nvSpPr>
        <p:spPr>
          <a:xfrm>
            <a:off x="4419600" y="1752600"/>
            <a:ext cx="4652107" cy="1754326"/>
          </a:xfrm>
          <a:prstGeom prst="rect">
            <a:avLst/>
          </a:prstGeom>
          <a:noFill/>
        </p:spPr>
        <p:txBody>
          <a:bodyPr wrap="none" rtlCol="0">
            <a:spAutoFit/>
          </a:bodyPr>
          <a:lstStyle/>
          <a:p>
            <a:pPr marL="285750" indent="-285750">
              <a:buFont typeface="Arial" panose="020B0604020202020204" pitchFamily="34" charset="0"/>
              <a:buChar char="•"/>
            </a:pPr>
            <a:r>
              <a:rPr lang="en-US" dirty="0" smtClean="0"/>
              <a:t>Special inoperative equipment requirements</a:t>
            </a:r>
          </a:p>
          <a:p>
            <a:pPr marL="285750" indent="-285750">
              <a:buFont typeface="Arial" panose="020B0604020202020204" pitchFamily="34" charset="0"/>
              <a:buChar char="•"/>
            </a:pPr>
            <a:r>
              <a:rPr lang="en-US" dirty="0" smtClean="0"/>
              <a:t>Simultaneous approaches</a:t>
            </a:r>
          </a:p>
          <a:p>
            <a:pPr marL="285750" indent="-285750">
              <a:buFont typeface="Arial" panose="020B0604020202020204" pitchFamily="34" charset="0"/>
              <a:buChar char="•"/>
            </a:pPr>
            <a:r>
              <a:rPr lang="en-US" dirty="0" smtClean="0"/>
              <a:t>Additional equipment required</a:t>
            </a:r>
          </a:p>
          <a:p>
            <a:pPr marL="285750" indent="-285750">
              <a:buFont typeface="Arial" panose="020B0604020202020204" pitchFamily="34" charset="0"/>
              <a:buChar char="•"/>
            </a:pPr>
            <a:r>
              <a:rPr lang="en-US" dirty="0" smtClean="0"/>
              <a:t>Step downs based upon multiple VORs</a:t>
            </a:r>
          </a:p>
          <a:p>
            <a:pPr marL="285750" indent="-285750">
              <a:buFont typeface="Arial" panose="020B0604020202020204" pitchFamily="34" charset="0"/>
              <a:buChar char="•"/>
            </a:pPr>
            <a:r>
              <a:rPr lang="en-US" dirty="0" smtClean="0"/>
              <a:t>Multiple step downs</a:t>
            </a:r>
          </a:p>
          <a:p>
            <a:pPr marL="285750" indent="-285750">
              <a:buFont typeface="Arial" panose="020B0604020202020204" pitchFamily="34" charset="0"/>
              <a:buChar char="•"/>
            </a:pPr>
            <a:r>
              <a:rPr lang="en-US" dirty="0" smtClean="0"/>
              <a:t>Multiple minimums</a:t>
            </a:r>
          </a:p>
        </p:txBody>
      </p:sp>
      <p:cxnSp>
        <p:nvCxnSpPr>
          <p:cNvPr id="8" name="Straight Arrow Connector 7"/>
          <p:cNvCxnSpPr/>
          <p:nvPr/>
        </p:nvCxnSpPr>
        <p:spPr>
          <a:xfrm flipH="1" flipV="1">
            <a:off x="990600" y="1676400"/>
            <a:ext cx="3592867" cy="794652"/>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2297467" y="1752600"/>
            <a:ext cx="2231624" cy="4572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297467" y="3048005"/>
            <a:ext cx="2201662" cy="205739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2667000" y="3276600"/>
            <a:ext cx="1862091" cy="2667000"/>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2743200" y="2768262"/>
            <a:ext cx="1828800" cy="1498938"/>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1600200" y="2768262"/>
            <a:ext cx="2971800" cy="660738"/>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2209800" y="1885950"/>
            <a:ext cx="2362200" cy="57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61" name="Straight Arrow Connector 2060"/>
          <p:cNvCxnSpPr/>
          <p:nvPr/>
        </p:nvCxnSpPr>
        <p:spPr>
          <a:xfrm flipH="1">
            <a:off x="3124200" y="2471052"/>
            <a:ext cx="1447800" cy="3472548"/>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25455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2050" name="Picture 2" descr="http://www.gaychristian101.com/images/DesperateQuestions.jpg"/>
          <p:cNvPicPr>
            <a:picLocks noChangeAspect="1" noChangeArrowheads="1"/>
          </p:cNvPicPr>
          <p:nvPr/>
        </p:nvPicPr>
        <p:blipFill>
          <a:blip r:embed="rId2" cstate="print"/>
          <a:srcRect/>
          <a:stretch>
            <a:fillRect/>
          </a:stretch>
        </p:blipFill>
        <p:spPr bwMode="auto">
          <a:xfrm>
            <a:off x="1752600" y="1219200"/>
            <a:ext cx="5562600" cy="5162095"/>
          </a:xfrm>
          <a:prstGeom prst="rect">
            <a:avLst/>
          </a:prstGeom>
          <a:noFill/>
        </p:spPr>
      </p:pic>
      <p:sp>
        <p:nvSpPr>
          <p:cNvPr id="4" name="Slide Number Placeholder 3"/>
          <p:cNvSpPr>
            <a:spLocks noGrp="1"/>
          </p:cNvSpPr>
          <p:nvPr>
            <p:ph type="sldNum" sz="quarter" idx="12"/>
          </p:nvPr>
        </p:nvSpPr>
        <p:spPr/>
        <p:txBody>
          <a:bodyPr/>
          <a:lstStyle/>
          <a:p>
            <a:fld id="{1D33BB7C-427A-41F4-97C8-46847CE529D8}" type="slidenum">
              <a:rPr lang="en-US" smtClean="0"/>
              <a:pPr/>
              <a:t>17</a:t>
            </a:fld>
            <a:endParaRPr lang="en-US" dirty="0"/>
          </a:p>
        </p:txBody>
      </p:sp>
    </p:spTree>
    <p:extLst>
      <p:ext uri="{BB962C8B-B14F-4D97-AF65-F5344CB8AC3E}">
        <p14:creationId xmlns:p14="http://schemas.microsoft.com/office/powerpoint/2010/main" val="5136408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Instrument flight can be dangerous.  </a:t>
            </a:r>
            <a:r>
              <a:rPr lang="en-US" dirty="0" smtClean="0">
                <a:solidFill>
                  <a:srgbClr val="C00000"/>
                </a:solidFill>
              </a:rPr>
              <a:t>Do not rely solely on this presentation – PROFESSIONAL INSTRUCTION IS REQUIRED</a:t>
            </a:r>
          </a:p>
          <a:p>
            <a:r>
              <a:rPr lang="en-US" dirty="0" smtClean="0"/>
              <a:t>The foregoing material should not be relied upon for flight</a:t>
            </a:r>
          </a:p>
          <a:p>
            <a:r>
              <a:rPr lang="en-US" dirty="0" smtClean="0"/>
              <a:t>ALTHOUGH THE ABOVE INFORMATION IS FROM SOURCES BELIEVED TO BE RELIABLE SUCH INFORMATION HAS NOT BEEN VERIFIED, AND NO EXPRESS REPRESENTATION IS MADE NOR IS ANY TO BE IMPLIED AS TO THE ACCURACY THEREOF, AND IT IS SUBMITTED SUBJECT TO ERRORS, OMISSIONS, CHANGE</a:t>
            </a:r>
            <a:endParaRPr lang="en-US" dirty="0"/>
          </a:p>
        </p:txBody>
      </p:sp>
      <p:sp>
        <p:nvSpPr>
          <p:cNvPr id="4" name="Slide Number Placeholder 3"/>
          <p:cNvSpPr>
            <a:spLocks noGrp="1"/>
          </p:cNvSpPr>
          <p:nvPr>
            <p:ph type="sldNum" sz="quarter" idx="12"/>
          </p:nvPr>
        </p:nvSpPr>
        <p:spPr/>
        <p:txBody>
          <a:bodyPr/>
          <a:lstStyle/>
          <a:p>
            <a:fld id="{7CD4A239-989F-4D07-9067-CEA9D9C169B7}" type="slidenum">
              <a:rPr lang="en-US" smtClean="0"/>
              <a:t>18</a:t>
            </a:fld>
            <a:endParaRPr lang="en-US" dirty="0"/>
          </a:p>
        </p:txBody>
      </p:sp>
    </p:spTree>
    <p:extLst>
      <p:ext uri="{BB962C8B-B14F-4D97-AF65-F5344CB8AC3E}">
        <p14:creationId xmlns:p14="http://schemas.microsoft.com/office/powerpoint/2010/main" val="2561993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rot="5400000">
            <a:off x="228600" y="2057400"/>
            <a:ext cx="685800" cy="762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571500" y="3962400"/>
            <a:ext cx="3467100" cy="13716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dirty="0" smtClean="0"/>
              <a:t>Localizer Signal</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dirty="0" smtClean="0"/>
              <a:t>Localizer – Provides "left/right" azimuth guidance. Think of it as the same as the VOR needle - just more sensitive (</a:t>
            </a:r>
            <a:r>
              <a:rPr lang="en-US" dirty="0"/>
              <a:t>3</a:t>
            </a:r>
            <a:r>
              <a:rPr lang="en-US" dirty="0" smtClean="0"/>
              <a:t>°- 6</a:t>
            </a:r>
            <a:r>
              <a:rPr lang="en-US" dirty="0"/>
              <a:t>° vs 10°).  </a:t>
            </a:r>
            <a:r>
              <a:rPr lang="en-US" dirty="0" smtClean="0"/>
              <a:t>The closer you get to the runway, the more sensitive it is.</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algn="just"/>
            <a:r>
              <a:rPr lang="en-US" dirty="0" smtClean="0"/>
              <a:t>Glide Slope needle provides no guidance with a localizer approach</a:t>
            </a:r>
          </a:p>
          <a:p>
            <a:pPr marL="0" indent="0" algn="just">
              <a:buNone/>
            </a:pPr>
            <a:endParaRPr lang="en-US" dirty="0" smtClean="0"/>
          </a:p>
        </p:txBody>
      </p:sp>
      <p:pic>
        <p:nvPicPr>
          <p:cNvPr id="4" name="Picture 6" descr="http://www.valavionics.com/productPages/cdi/GARMIN_GI_106Alg.gif"/>
          <p:cNvPicPr>
            <a:picLocks noChangeAspect="1" noChangeArrowheads="1"/>
          </p:cNvPicPr>
          <p:nvPr/>
        </p:nvPicPr>
        <p:blipFill>
          <a:blip r:embed="rId2" cstate="print"/>
          <a:srcRect/>
          <a:stretch>
            <a:fillRect/>
          </a:stretch>
        </p:blipFill>
        <p:spPr bwMode="auto">
          <a:xfrm>
            <a:off x="3429000" y="2819400"/>
            <a:ext cx="2286000" cy="2286000"/>
          </a:xfrm>
          <a:prstGeom prst="rect">
            <a:avLst/>
          </a:prstGeom>
          <a:noFill/>
        </p:spPr>
      </p:pic>
      <p:cxnSp>
        <p:nvCxnSpPr>
          <p:cNvPr id="6" name="Straight Arrow Connector 5"/>
          <p:cNvCxnSpPr/>
          <p:nvPr/>
        </p:nvCxnSpPr>
        <p:spPr>
          <a:xfrm>
            <a:off x="533400" y="2438400"/>
            <a:ext cx="4038600" cy="1219200"/>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7410" name="Picture 2" descr="http://www.faa.gov/about/office_org/headquarters_offices/ato/service_units/techops/navservices/gbng/ils/media/ils_localizer.jpg"/>
          <p:cNvPicPr>
            <a:picLocks noChangeAspect="1" noChangeArrowheads="1"/>
          </p:cNvPicPr>
          <p:nvPr/>
        </p:nvPicPr>
        <p:blipFill>
          <a:blip r:embed="rId3" cstate="print"/>
          <a:srcRect/>
          <a:stretch>
            <a:fillRect/>
          </a:stretch>
        </p:blipFill>
        <p:spPr bwMode="auto">
          <a:xfrm>
            <a:off x="228600" y="2895600"/>
            <a:ext cx="1704975" cy="1371600"/>
          </a:xfrm>
          <a:prstGeom prst="rect">
            <a:avLst/>
          </a:prstGeom>
          <a:noFill/>
        </p:spPr>
      </p:pic>
      <p:pic>
        <p:nvPicPr>
          <p:cNvPr id="17412" name="Picture 4" descr="ILS Glide Slope"/>
          <p:cNvPicPr>
            <a:picLocks noChangeAspect="1" noChangeArrowheads="1"/>
          </p:cNvPicPr>
          <p:nvPr/>
        </p:nvPicPr>
        <p:blipFill>
          <a:blip r:embed="rId4" cstate="print"/>
          <a:srcRect/>
          <a:stretch>
            <a:fillRect/>
          </a:stretch>
        </p:blipFill>
        <p:spPr bwMode="auto">
          <a:xfrm>
            <a:off x="7239000" y="2590800"/>
            <a:ext cx="1704975" cy="2524126"/>
          </a:xfrm>
          <a:prstGeom prst="rect">
            <a:avLst/>
          </a:prstGeom>
          <a:noFill/>
        </p:spPr>
      </p:pic>
      <p:sp>
        <p:nvSpPr>
          <p:cNvPr id="14" name="TextBox 13"/>
          <p:cNvSpPr txBox="1"/>
          <p:nvPr/>
        </p:nvSpPr>
        <p:spPr>
          <a:xfrm>
            <a:off x="6172200" y="4191000"/>
            <a:ext cx="762000" cy="646331"/>
          </a:xfrm>
          <a:prstGeom prst="rect">
            <a:avLst/>
          </a:prstGeom>
          <a:noFill/>
          <a:ln>
            <a:solidFill>
              <a:schemeClr val="tx1"/>
            </a:solidFill>
          </a:ln>
        </p:spPr>
        <p:txBody>
          <a:bodyPr wrap="square" rtlCol="0">
            <a:spAutoFit/>
          </a:bodyPr>
          <a:lstStyle/>
          <a:p>
            <a:r>
              <a:rPr lang="en-US" dirty="0" smtClean="0"/>
              <a:t>Alarm flags</a:t>
            </a:r>
            <a:endParaRPr lang="en-US" dirty="0"/>
          </a:p>
        </p:txBody>
      </p:sp>
      <p:cxnSp>
        <p:nvCxnSpPr>
          <p:cNvPr id="16" name="Straight Arrow Connector 15"/>
          <p:cNvCxnSpPr/>
          <p:nvPr/>
        </p:nvCxnSpPr>
        <p:spPr>
          <a:xfrm rot="10800000">
            <a:off x="5181600" y="3962400"/>
            <a:ext cx="990600" cy="2286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a:off x="4724400" y="4495800"/>
            <a:ext cx="1447800" cy="3048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D33BB7C-427A-41F4-97C8-46847CE529D8}" type="slidenum">
              <a:rPr lang="en-US" smtClean="0"/>
              <a:pPr/>
              <a:t>2</a:t>
            </a:fld>
            <a:endParaRPr lang="en-US" dirty="0"/>
          </a:p>
        </p:txBody>
      </p:sp>
    </p:spTree>
    <p:extLst>
      <p:ext uri="{BB962C8B-B14F-4D97-AF65-F5344CB8AC3E}">
        <p14:creationId xmlns:p14="http://schemas.microsoft.com/office/powerpoint/2010/main" val="2683402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Localizer Signals</a:t>
            </a:r>
            <a:endParaRPr lang="en-US" dirty="0"/>
          </a:p>
        </p:txBody>
      </p:sp>
      <p:sp>
        <p:nvSpPr>
          <p:cNvPr id="3" name="Content Placeholder 2"/>
          <p:cNvSpPr>
            <a:spLocks noGrp="1"/>
          </p:cNvSpPr>
          <p:nvPr>
            <p:ph idx="1"/>
          </p:nvPr>
        </p:nvSpPr>
        <p:spPr/>
        <p:txBody>
          <a:bodyPr>
            <a:normAutofit/>
          </a:bodyPr>
          <a:lstStyle/>
          <a:p>
            <a:pPr algn="just"/>
            <a:r>
              <a:rPr lang="en-US" dirty="0" smtClean="0"/>
              <a:t>Tune the localizer frequency (108.1 – 111.95) – first digit after the “.” is always an odd #</a:t>
            </a:r>
          </a:p>
          <a:p>
            <a:pPr algn="just"/>
            <a:r>
              <a:rPr lang="en-US" dirty="0" smtClean="0"/>
              <a:t>Morse code identifier – identify it. Good idea to keep it on in the background</a:t>
            </a:r>
          </a:p>
          <a:p>
            <a:pPr algn="just">
              <a:spcBef>
                <a:spcPts val="0"/>
              </a:spcBef>
            </a:pPr>
            <a:r>
              <a:rPr lang="en-US" dirty="0" smtClean="0"/>
              <a:t>Goal - Keep the needle centered</a:t>
            </a:r>
            <a:endParaRPr lang="en-US" dirty="0"/>
          </a:p>
        </p:txBody>
      </p:sp>
      <p:pic>
        <p:nvPicPr>
          <p:cNvPr id="4" name="Picture 6" descr="http://www.valavionics.com/productPages/cdi/GARMIN_GI_106Alg.gif"/>
          <p:cNvPicPr>
            <a:picLocks noChangeAspect="1" noChangeArrowheads="1"/>
          </p:cNvPicPr>
          <p:nvPr/>
        </p:nvPicPr>
        <p:blipFill>
          <a:blip r:embed="rId2" cstate="print"/>
          <a:srcRect/>
          <a:stretch>
            <a:fillRect/>
          </a:stretch>
        </p:blipFill>
        <p:spPr bwMode="auto">
          <a:xfrm>
            <a:off x="6858000" y="4572000"/>
            <a:ext cx="2057400" cy="2057400"/>
          </a:xfrm>
          <a:prstGeom prst="rect">
            <a:avLst/>
          </a:prstGeom>
          <a:noFill/>
        </p:spPr>
      </p:pic>
      <p:sp>
        <p:nvSpPr>
          <p:cNvPr id="6" name="Slide Number Placeholder 5"/>
          <p:cNvSpPr>
            <a:spLocks noGrp="1"/>
          </p:cNvSpPr>
          <p:nvPr>
            <p:ph type="sldNum" sz="quarter" idx="12"/>
          </p:nvPr>
        </p:nvSpPr>
        <p:spPr/>
        <p:txBody>
          <a:bodyPr/>
          <a:lstStyle/>
          <a:p>
            <a:fld id="{1D33BB7C-427A-41F4-97C8-46847CE529D8}" type="slidenum">
              <a:rPr lang="en-US" smtClean="0"/>
              <a:pPr/>
              <a:t>3</a:t>
            </a:fld>
            <a:endParaRPr lang="en-US" dirty="0"/>
          </a:p>
        </p:txBody>
      </p:sp>
    </p:spTree>
    <p:extLst>
      <p:ext uri="{BB962C8B-B14F-4D97-AF65-F5344CB8AC3E}">
        <p14:creationId xmlns:p14="http://schemas.microsoft.com/office/powerpoint/2010/main" val="16581965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www.faa.gov/air_traffic/publications/atpubs/aim/F010100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5412" y="4732555"/>
            <a:ext cx="2619375" cy="178117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770531"/>
            <a:ext cx="22860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3200" dirty="0" smtClean="0"/>
              <a:t>Localizer</a:t>
            </a:r>
            <a:br>
              <a:rPr lang="en-US" sz="3200" dirty="0" smtClean="0"/>
            </a:br>
            <a:endParaRPr lang="en-US" sz="3200" dirty="0"/>
          </a:p>
        </p:txBody>
      </p:sp>
      <p:sp>
        <p:nvSpPr>
          <p:cNvPr id="6" name="TextBox 5"/>
          <p:cNvSpPr txBox="1"/>
          <p:nvPr/>
        </p:nvSpPr>
        <p:spPr>
          <a:xfrm>
            <a:off x="533400" y="1066800"/>
            <a:ext cx="8153400" cy="2308324"/>
          </a:xfrm>
          <a:prstGeom prst="rect">
            <a:avLst/>
          </a:prstGeom>
          <a:noFill/>
          <a:ln>
            <a:solidFill>
              <a:srgbClr val="000000"/>
            </a:solidFill>
          </a:ln>
        </p:spPr>
        <p:txBody>
          <a:bodyPr wrap="square" rtlCol="0">
            <a:spAutoFit/>
          </a:bodyPr>
          <a:lstStyle/>
          <a:p>
            <a:pPr marL="285750" indent="-285750" algn="just">
              <a:buFontTx/>
              <a:buChar char="-"/>
            </a:pPr>
            <a:r>
              <a:rPr lang="en-US" sz="1600" dirty="0" smtClean="0"/>
              <a:t>Localizer course width is 3° to 6° (full scale – one side to the other) </a:t>
            </a:r>
          </a:p>
          <a:p>
            <a:pPr marL="742950" lvl="1" indent="-285750" algn="just">
              <a:buFontTx/>
              <a:buChar char="-"/>
            </a:pPr>
            <a:r>
              <a:rPr lang="en-US" sz="1600" dirty="0" smtClean="0"/>
              <a:t>Actual width varies to assure 700 feet full scale course width at runway approach threshold - based upon runway length and localizer antenna location (e.g. a short runway will have a wider angle)</a:t>
            </a:r>
          </a:p>
          <a:p>
            <a:pPr algn="just"/>
            <a:r>
              <a:rPr lang="en-US" sz="1600" dirty="0" smtClean="0"/>
              <a:t>- Localizer is always aligned with the runway</a:t>
            </a:r>
          </a:p>
          <a:p>
            <a:pPr algn="just">
              <a:buFontTx/>
              <a:buChar char="-"/>
            </a:pPr>
            <a:r>
              <a:rPr lang="en-US" sz="1600" dirty="0" smtClean="0"/>
              <a:t> Near the outer marker, a one-dot deviation puts you about 500 ft. from the centerline.  Near the Middle Marker, one dot means you're off course by 150 ft. </a:t>
            </a:r>
          </a:p>
          <a:p>
            <a:pPr algn="just">
              <a:buFontTx/>
              <a:buChar char="-"/>
            </a:pPr>
            <a:r>
              <a:rPr lang="en-US" sz="1600" dirty="0" smtClean="0"/>
              <a:t> Localizer identifier is a three-letter identifier preceded by the letter I-</a:t>
            </a:r>
          </a:p>
          <a:p>
            <a:pPr algn="just">
              <a:buFontTx/>
              <a:buChar char="-"/>
            </a:pPr>
            <a:r>
              <a:rPr lang="en-US" sz="1600" dirty="0" smtClean="0"/>
              <a:t> CDI works by comparing strength of blue and yellow signals (90 and 150 Hz signals).</a:t>
            </a:r>
          </a:p>
        </p:txBody>
      </p:sp>
      <p:cxnSp>
        <p:nvCxnSpPr>
          <p:cNvPr id="18" name="Straight Arrow Connector 17"/>
          <p:cNvCxnSpPr/>
          <p:nvPr/>
        </p:nvCxnSpPr>
        <p:spPr>
          <a:xfrm rot="16200000" flipH="1">
            <a:off x="5981700" y="5753100"/>
            <a:ext cx="457200" cy="381000"/>
          </a:xfrm>
          <a:prstGeom prst="straightConnector1">
            <a:avLst/>
          </a:prstGeom>
          <a:ln>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419600" y="4114800"/>
            <a:ext cx="4191000" cy="646331"/>
          </a:xfrm>
          <a:prstGeom prst="rect">
            <a:avLst/>
          </a:prstGeom>
        </p:spPr>
        <p:txBody>
          <a:bodyPr wrap="square">
            <a:spAutoFit/>
          </a:bodyPr>
          <a:lstStyle/>
          <a:p>
            <a:r>
              <a:rPr lang="en-US" sz="1200" dirty="0"/>
              <a:t>L</a:t>
            </a:r>
            <a:r>
              <a:rPr lang="en-US" sz="1200" dirty="0" smtClean="0"/>
              <a:t>ocalizer signal is normally usable up to 18 NM from the </a:t>
            </a:r>
            <a:r>
              <a:rPr lang="en-US" sz="1200" dirty="0"/>
              <a:t>field </a:t>
            </a:r>
            <a:r>
              <a:rPr lang="en-US" sz="1200" dirty="0" smtClean="0"/>
              <a:t>with a course width of 14</a:t>
            </a:r>
            <a:r>
              <a:rPr lang="en-US" sz="1200" dirty="0"/>
              <a:t>° </a:t>
            </a:r>
            <a:r>
              <a:rPr lang="en-US" sz="1200" dirty="0" smtClean="0"/>
              <a:t>from 10 to 18nm.  Course width is up to 35° from 10nm to the runway</a:t>
            </a:r>
            <a:endParaRPr lang="en-US" sz="1200" dirty="0"/>
          </a:p>
        </p:txBody>
      </p:sp>
      <p:sp>
        <p:nvSpPr>
          <p:cNvPr id="13" name="TextBox 12"/>
          <p:cNvSpPr txBox="1"/>
          <p:nvPr/>
        </p:nvSpPr>
        <p:spPr>
          <a:xfrm>
            <a:off x="3200400" y="3680846"/>
            <a:ext cx="1219200" cy="830997"/>
          </a:xfrm>
          <a:prstGeom prst="rect">
            <a:avLst/>
          </a:prstGeom>
          <a:solidFill>
            <a:schemeClr val="accent1">
              <a:lumMod val="20000"/>
              <a:lumOff val="80000"/>
            </a:schemeClr>
          </a:solidFill>
        </p:spPr>
        <p:txBody>
          <a:bodyPr wrap="square" rtlCol="0">
            <a:spAutoFit/>
          </a:bodyPr>
          <a:lstStyle/>
          <a:p>
            <a:r>
              <a:rPr lang="en-US" sz="1600" dirty="0" smtClean="0"/>
              <a:t>Blue Sector 150 </a:t>
            </a:r>
            <a:r>
              <a:rPr lang="en-US" sz="1600" dirty="0"/>
              <a:t>H</a:t>
            </a:r>
            <a:r>
              <a:rPr lang="en-US" sz="1600" dirty="0" smtClean="0"/>
              <a:t>z signal</a:t>
            </a:r>
            <a:endParaRPr lang="en-US" sz="1600" dirty="0"/>
          </a:p>
        </p:txBody>
      </p:sp>
      <p:sp>
        <p:nvSpPr>
          <p:cNvPr id="24" name="TextBox 23"/>
          <p:cNvSpPr txBox="1"/>
          <p:nvPr/>
        </p:nvSpPr>
        <p:spPr>
          <a:xfrm>
            <a:off x="609600" y="5181600"/>
            <a:ext cx="1219200" cy="830997"/>
          </a:xfrm>
          <a:prstGeom prst="rect">
            <a:avLst/>
          </a:prstGeom>
          <a:solidFill>
            <a:srgbClr val="FFFF00"/>
          </a:solidFill>
          <a:ln>
            <a:solidFill>
              <a:srgbClr val="FFFF00"/>
            </a:solidFill>
          </a:ln>
        </p:spPr>
        <p:txBody>
          <a:bodyPr wrap="square" rtlCol="0">
            <a:spAutoFit/>
          </a:bodyPr>
          <a:lstStyle/>
          <a:p>
            <a:r>
              <a:rPr lang="en-US" sz="1600" dirty="0" smtClean="0"/>
              <a:t>Yellow Sector 90 </a:t>
            </a:r>
            <a:r>
              <a:rPr lang="en-US" sz="1600" dirty="0"/>
              <a:t>H</a:t>
            </a:r>
            <a:r>
              <a:rPr lang="en-US" sz="1600" dirty="0" smtClean="0"/>
              <a:t>z signal</a:t>
            </a:r>
            <a:endParaRPr lang="en-US" sz="1600" dirty="0"/>
          </a:p>
        </p:txBody>
      </p:sp>
      <p:sp>
        <p:nvSpPr>
          <p:cNvPr id="27" name="Slide Number Placeholder 26"/>
          <p:cNvSpPr>
            <a:spLocks noGrp="1"/>
          </p:cNvSpPr>
          <p:nvPr>
            <p:ph type="sldNum" sz="quarter" idx="12"/>
          </p:nvPr>
        </p:nvSpPr>
        <p:spPr/>
        <p:txBody>
          <a:bodyPr/>
          <a:lstStyle/>
          <a:p>
            <a:fld id="{1D33BB7C-427A-41F4-97C8-46847CE529D8}" type="slidenum">
              <a:rPr lang="en-US" smtClean="0"/>
              <a:pPr/>
              <a:t>4</a:t>
            </a:fld>
            <a:endParaRPr lang="en-US" dirty="0"/>
          </a:p>
        </p:txBody>
      </p:sp>
      <p:cxnSp>
        <p:nvCxnSpPr>
          <p:cNvPr id="7" name="Straight Arrow Connector 6"/>
          <p:cNvCxnSpPr>
            <a:stCxn id="13" idx="1"/>
          </p:cNvCxnSpPr>
          <p:nvPr/>
        </p:nvCxnSpPr>
        <p:spPr>
          <a:xfrm flipH="1">
            <a:off x="2438400" y="4096345"/>
            <a:ext cx="762000" cy="72262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828800" y="4953000"/>
            <a:ext cx="457200" cy="64409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74297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Localizer-Type Directional Aid / Simplified Directional Facility</a:t>
            </a:r>
            <a:endParaRPr lang="en-US" dirty="0"/>
          </a:p>
        </p:txBody>
      </p:sp>
      <p:sp>
        <p:nvSpPr>
          <p:cNvPr id="3" name="Content Placeholder 2"/>
          <p:cNvSpPr>
            <a:spLocks noGrp="1"/>
          </p:cNvSpPr>
          <p:nvPr>
            <p:ph idx="1"/>
          </p:nvPr>
        </p:nvSpPr>
        <p:spPr/>
        <p:txBody>
          <a:bodyPr/>
          <a:lstStyle/>
          <a:p>
            <a:r>
              <a:rPr lang="en-US" dirty="0" smtClean="0"/>
              <a:t>LDA – comparable to a localizer but is NOT aligned with the runway.  </a:t>
            </a:r>
          </a:p>
          <a:p>
            <a:pPr lvl="1"/>
            <a:r>
              <a:rPr lang="en-US" dirty="0" smtClean="0"/>
              <a:t>Straight in approach may have an angle up to 30°</a:t>
            </a:r>
          </a:p>
          <a:p>
            <a:pPr lvl="1"/>
            <a:r>
              <a:rPr lang="en-US" dirty="0" smtClean="0"/>
              <a:t>No glide slope</a:t>
            </a:r>
          </a:p>
          <a:p>
            <a:r>
              <a:rPr lang="en-US" dirty="0" smtClean="0"/>
              <a:t>SDF</a:t>
            </a:r>
          </a:p>
          <a:p>
            <a:pPr lvl="1"/>
            <a:r>
              <a:rPr lang="en-US" dirty="0" smtClean="0"/>
              <a:t>Course </a:t>
            </a:r>
            <a:r>
              <a:rPr lang="en-US" dirty="0"/>
              <a:t>width 6° to 12</a:t>
            </a:r>
            <a:r>
              <a:rPr lang="en-US" dirty="0" smtClean="0"/>
              <a:t>° vs. </a:t>
            </a:r>
            <a:r>
              <a:rPr lang="en-US" dirty="0"/>
              <a:t>3° to 6</a:t>
            </a:r>
            <a:r>
              <a:rPr lang="en-US" dirty="0" smtClean="0"/>
              <a:t>° for LOC and LDA</a:t>
            </a:r>
          </a:p>
          <a:p>
            <a:pPr lvl="1"/>
            <a:r>
              <a:rPr lang="en-US" dirty="0" smtClean="0"/>
              <a:t>May be offset from runway centerline, but will be noted on the approach plate</a:t>
            </a:r>
            <a:endParaRPr lang="en-US" dirty="0"/>
          </a:p>
        </p:txBody>
      </p:sp>
      <p:sp>
        <p:nvSpPr>
          <p:cNvPr id="5" name="Slide Number Placeholder 4"/>
          <p:cNvSpPr>
            <a:spLocks noGrp="1"/>
          </p:cNvSpPr>
          <p:nvPr>
            <p:ph type="sldNum" sz="quarter" idx="12"/>
          </p:nvPr>
        </p:nvSpPr>
        <p:spPr/>
        <p:txBody>
          <a:bodyPr/>
          <a:lstStyle/>
          <a:p>
            <a:fld id="{1D33BB7C-427A-41F4-97C8-46847CE529D8}" type="slidenum">
              <a:rPr lang="en-US" smtClean="0"/>
              <a:pPr/>
              <a:t>5</a:t>
            </a:fld>
            <a:endParaRPr lang="en-US" dirty="0"/>
          </a:p>
        </p:txBody>
      </p:sp>
    </p:spTree>
    <p:extLst>
      <p:ext uri="{BB962C8B-B14F-4D97-AF65-F5344CB8AC3E}">
        <p14:creationId xmlns:p14="http://schemas.microsoft.com/office/powerpoint/2010/main" val="4112760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Flying a Localizer</a:t>
            </a:r>
            <a:endParaRPr lang="en-US" dirty="0"/>
          </a:p>
        </p:txBody>
      </p:sp>
      <p:sp>
        <p:nvSpPr>
          <p:cNvPr id="3" name="Content Placeholder 2"/>
          <p:cNvSpPr>
            <a:spLocks noGrp="1"/>
          </p:cNvSpPr>
          <p:nvPr>
            <p:ph idx="1"/>
          </p:nvPr>
        </p:nvSpPr>
        <p:spPr>
          <a:xfrm>
            <a:off x="457200" y="1600200"/>
            <a:ext cx="4267200" cy="4525963"/>
          </a:xfrm>
        </p:spPr>
        <p:txBody>
          <a:bodyPr>
            <a:normAutofit fontScale="85000" lnSpcReduction="10000"/>
          </a:bodyPr>
          <a:lstStyle/>
          <a:p>
            <a:r>
              <a:rPr lang="en-US" dirty="0" smtClean="0"/>
              <a:t>Similar </a:t>
            </a:r>
            <a:r>
              <a:rPr lang="en-US" dirty="0" smtClean="0"/>
              <a:t>to an ILS without vertical guidance</a:t>
            </a:r>
          </a:p>
          <a:p>
            <a:r>
              <a:rPr lang="en-US" dirty="0" smtClean="0"/>
              <a:t>Localizer minimums – NOT A DH, rather it is an MDA</a:t>
            </a:r>
          </a:p>
          <a:p>
            <a:r>
              <a:rPr lang="en-US" dirty="0" smtClean="0"/>
              <a:t>Use DME or timing - not altitude - to ascertain missed approach point</a:t>
            </a:r>
          </a:p>
          <a:p>
            <a:r>
              <a:rPr lang="en-US" dirty="0" smtClean="0"/>
              <a:t>May have alternative minimums and/or step downs</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296211"/>
            <a:ext cx="3276600" cy="502838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B742F6A1-0747-4826-8362-FFE6F75B0B93}" type="slidenum">
              <a:rPr lang="en-US" smtClean="0"/>
              <a:t>6</a:t>
            </a:fld>
            <a:endParaRPr lang="en-US" dirty="0"/>
          </a:p>
        </p:txBody>
      </p:sp>
      <p:cxnSp>
        <p:nvCxnSpPr>
          <p:cNvPr id="7" name="Straight Arrow Connector 6"/>
          <p:cNvCxnSpPr/>
          <p:nvPr/>
        </p:nvCxnSpPr>
        <p:spPr>
          <a:xfrm flipH="1" flipV="1">
            <a:off x="4267200" y="3048000"/>
            <a:ext cx="1973802" cy="2465034"/>
          </a:xfrm>
          <a:prstGeom prst="straightConnector1">
            <a:avLst/>
          </a:prstGeom>
          <a:ln>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254101" y="4280517"/>
            <a:ext cx="986901" cy="1510683"/>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133600" y="5715000"/>
            <a:ext cx="42672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9030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Sugar Land LOC 35</a:t>
            </a:r>
            <a:endParaRPr lang="en-US" dirty="0"/>
          </a:p>
        </p:txBody>
      </p:sp>
      <p:sp>
        <p:nvSpPr>
          <p:cNvPr id="3" name="Content Placeholder 2"/>
          <p:cNvSpPr>
            <a:spLocks noGrp="1"/>
          </p:cNvSpPr>
          <p:nvPr>
            <p:ph idx="1"/>
          </p:nvPr>
        </p:nvSpPr>
        <p:spPr>
          <a:xfrm>
            <a:off x="3962400" y="1600200"/>
            <a:ext cx="4724400" cy="4525963"/>
          </a:xfrm>
        </p:spPr>
        <p:txBody>
          <a:bodyPr/>
          <a:lstStyle/>
          <a:p>
            <a:r>
              <a:rPr lang="en-US" dirty="0" smtClean="0"/>
              <a:t>Localizer minimums are higher than ILS minimums</a:t>
            </a:r>
          </a:p>
          <a:p>
            <a:r>
              <a:rPr lang="en-US" dirty="0" smtClean="0"/>
              <a:t>Note timing tables - may need to interpolate</a:t>
            </a:r>
            <a:endParaRPr lang="en-US" dirty="0"/>
          </a:p>
        </p:txBody>
      </p:sp>
      <p:sp>
        <p:nvSpPr>
          <p:cNvPr id="6" name="Slide Number Placeholder 5"/>
          <p:cNvSpPr>
            <a:spLocks noGrp="1"/>
          </p:cNvSpPr>
          <p:nvPr>
            <p:ph type="sldNum" sz="quarter" idx="12"/>
          </p:nvPr>
        </p:nvSpPr>
        <p:spPr/>
        <p:txBody>
          <a:bodyPr/>
          <a:lstStyle/>
          <a:p>
            <a:fld id="{1D33BB7C-427A-41F4-97C8-46847CE529D8}" type="slidenum">
              <a:rPr lang="en-US" smtClean="0"/>
              <a:pPr/>
              <a:t>7</a:t>
            </a:fld>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57253"/>
            <a:ext cx="3276600" cy="5028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a:off x="2286000" y="1905000"/>
            <a:ext cx="1828800" cy="35814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1524000" y="3429000"/>
            <a:ext cx="2590800" cy="259080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13690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Descent Planning</a:t>
            </a:r>
            <a:endParaRPr lang="en-US" dirty="0"/>
          </a:p>
        </p:txBody>
      </p:sp>
      <p:sp>
        <p:nvSpPr>
          <p:cNvPr id="3" name="Content Placeholder 2"/>
          <p:cNvSpPr>
            <a:spLocks noGrp="1"/>
          </p:cNvSpPr>
          <p:nvPr>
            <p:ph idx="1"/>
          </p:nvPr>
        </p:nvSpPr>
        <p:spPr>
          <a:xfrm>
            <a:off x="457200" y="1600201"/>
            <a:ext cx="8229600" cy="2338056"/>
          </a:xfrm>
        </p:spPr>
        <p:txBody>
          <a:bodyPr>
            <a:normAutofit fontScale="70000" lnSpcReduction="20000"/>
          </a:bodyPr>
          <a:lstStyle/>
          <a:p>
            <a:r>
              <a:rPr lang="en-US" dirty="0" smtClean="0"/>
              <a:t>Descent styles</a:t>
            </a:r>
          </a:p>
          <a:p>
            <a:pPr lvl="1"/>
            <a:r>
              <a:rPr lang="en-US" dirty="0" smtClean="0"/>
              <a:t>Dive and drive</a:t>
            </a:r>
          </a:p>
          <a:p>
            <a:pPr lvl="2"/>
            <a:r>
              <a:rPr lang="en-US" dirty="0" smtClean="0"/>
              <a:t>Levelling off at the MDA can be problematic with distractions or turbulence</a:t>
            </a:r>
          </a:p>
          <a:p>
            <a:pPr lvl="2"/>
            <a:r>
              <a:rPr lang="en-US" dirty="0" smtClean="0"/>
              <a:t>Unstable approach</a:t>
            </a:r>
          </a:p>
          <a:p>
            <a:pPr lvl="1"/>
            <a:r>
              <a:rPr lang="en-US" dirty="0" smtClean="0"/>
              <a:t>Continuous descent final approach descent</a:t>
            </a:r>
          </a:p>
          <a:p>
            <a:pPr lvl="2"/>
            <a:r>
              <a:rPr lang="en-US" dirty="0" smtClean="0"/>
              <a:t>FAA recommends CDFA for most non-precision approaches with a vertical descent angle (VDA) or glideslope (GS) published</a:t>
            </a:r>
            <a:endParaRPr lang="en-US" dirty="0"/>
          </a:p>
        </p:txBody>
      </p:sp>
      <p:sp>
        <p:nvSpPr>
          <p:cNvPr id="4" name="Slide Number Placeholder 3"/>
          <p:cNvSpPr>
            <a:spLocks noGrp="1"/>
          </p:cNvSpPr>
          <p:nvPr>
            <p:ph type="sldNum" sz="quarter" idx="12"/>
          </p:nvPr>
        </p:nvSpPr>
        <p:spPr/>
        <p:txBody>
          <a:bodyPr/>
          <a:lstStyle/>
          <a:p>
            <a:fld id="{B742F6A1-0747-4826-8362-FFE6F75B0B93}" type="slidenum">
              <a:rPr lang="en-US" smtClean="0"/>
              <a:t>8</a:t>
            </a:fld>
            <a:endParaRPr lang="en-US" dirty="0"/>
          </a:p>
        </p:txBody>
      </p:sp>
      <p:cxnSp>
        <p:nvCxnSpPr>
          <p:cNvPr id="6" name="Straight Connector 5"/>
          <p:cNvCxnSpPr/>
          <p:nvPr/>
        </p:nvCxnSpPr>
        <p:spPr>
          <a:xfrm flipV="1">
            <a:off x="2971800" y="3929204"/>
            <a:ext cx="4008422" cy="132859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838200" y="5257800"/>
            <a:ext cx="2133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980222" y="3929204"/>
            <a:ext cx="94457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3657600" y="3938257"/>
            <a:ext cx="3322622" cy="1109443"/>
          </a:xfrm>
          <a:custGeom>
            <a:avLst/>
            <a:gdLst>
              <a:gd name="connsiteX0" fmla="*/ 3322622 w 3322622"/>
              <a:gd name="connsiteY0" fmla="*/ 0 h 1109443"/>
              <a:gd name="connsiteX1" fmla="*/ 2462543 w 3322622"/>
              <a:gd name="connsiteY1" fmla="*/ 941561 h 1109443"/>
              <a:gd name="connsiteX2" fmla="*/ 0 w 3322622"/>
              <a:gd name="connsiteY2" fmla="*/ 1104523 h 1109443"/>
            </a:gdLst>
            <a:ahLst/>
            <a:cxnLst>
              <a:cxn ang="0">
                <a:pos x="connsiteX0" y="connsiteY0"/>
              </a:cxn>
              <a:cxn ang="0">
                <a:pos x="connsiteX1" y="connsiteY1"/>
              </a:cxn>
              <a:cxn ang="0">
                <a:pos x="connsiteX2" y="connsiteY2"/>
              </a:cxn>
            </a:cxnLst>
            <a:rect l="l" t="t" r="r" b="b"/>
            <a:pathLst>
              <a:path w="3322622" h="1109443">
                <a:moveTo>
                  <a:pt x="3322622" y="0"/>
                </a:moveTo>
                <a:cubicBezTo>
                  <a:pt x="3169467" y="378737"/>
                  <a:pt x="3016313" y="757474"/>
                  <a:pt x="2462543" y="941561"/>
                </a:cubicBezTo>
                <a:cubicBezTo>
                  <a:pt x="1908773" y="1125648"/>
                  <a:pt x="954386" y="1115085"/>
                  <a:pt x="0" y="1104523"/>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4495800" y="5047700"/>
            <a:ext cx="1529906" cy="369332"/>
          </a:xfrm>
          <a:prstGeom prst="rect">
            <a:avLst/>
          </a:prstGeom>
          <a:noFill/>
        </p:spPr>
        <p:txBody>
          <a:bodyPr wrap="none" rtlCol="0">
            <a:spAutoFit/>
          </a:bodyPr>
          <a:lstStyle/>
          <a:p>
            <a:r>
              <a:rPr lang="en-US" dirty="0" smtClean="0"/>
              <a:t>Dive and drive</a:t>
            </a:r>
            <a:endParaRPr lang="en-US" dirty="0"/>
          </a:p>
        </p:txBody>
      </p:sp>
      <p:sp>
        <p:nvSpPr>
          <p:cNvPr id="17" name="TextBox 16"/>
          <p:cNvSpPr txBox="1"/>
          <p:nvPr/>
        </p:nvSpPr>
        <p:spPr>
          <a:xfrm rot="20451995">
            <a:off x="4038600" y="4263033"/>
            <a:ext cx="2099229" cy="369332"/>
          </a:xfrm>
          <a:prstGeom prst="rect">
            <a:avLst/>
          </a:prstGeom>
          <a:noFill/>
        </p:spPr>
        <p:txBody>
          <a:bodyPr wrap="none" rtlCol="0">
            <a:spAutoFit/>
          </a:bodyPr>
          <a:lstStyle/>
          <a:p>
            <a:r>
              <a:rPr lang="en-US" dirty="0" smtClean="0"/>
              <a:t>Continuous descent</a:t>
            </a:r>
            <a:endParaRPr lang="en-US" dirty="0"/>
          </a:p>
        </p:txBody>
      </p:sp>
      <p:sp>
        <p:nvSpPr>
          <p:cNvPr id="18" name="TextBox 17"/>
          <p:cNvSpPr txBox="1"/>
          <p:nvPr/>
        </p:nvSpPr>
        <p:spPr>
          <a:xfrm>
            <a:off x="3318769" y="5269637"/>
            <a:ext cx="654153" cy="369332"/>
          </a:xfrm>
          <a:prstGeom prst="rect">
            <a:avLst/>
          </a:prstGeom>
          <a:noFill/>
        </p:spPr>
        <p:txBody>
          <a:bodyPr wrap="none" rtlCol="0">
            <a:spAutoFit/>
          </a:bodyPr>
          <a:lstStyle/>
          <a:p>
            <a:r>
              <a:rPr lang="en-US" dirty="0" smtClean="0"/>
              <a:t>MDA</a:t>
            </a:r>
            <a:endParaRPr lang="en-US" dirty="0"/>
          </a:p>
        </p:txBody>
      </p:sp>
      <p:cxnSp>
        <p:nvCxnSpPr>
          <p:cNvPr id="20" name="Straight Arrow Connector 19"/>
          <p:cNvCxnSpPr>
            <a:endCxn id="15" idx="2"/>
          </p:cNvCxnSpPr>
          <p:nvPr/>
        </p:nvCxnSpPr>
        <p:spPr>
          <a:xfrm flipV="1">
            <a:off x="3657600" y="5042780"/>
            <a:ext cx="0" cy="3742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6385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Descent Planning</a:t>
            </a:r>
            <a:endParaRPr lang="en-US" dirty="0"/>
          </a:p>
        </p:txBody>
      </p:sp>
      <p:sp>
        <p:nvSpPr>
          <p:cNvPr id="3" name="Content Placeholder 2"/>
          <p:cNvSpPr>
            <a:spLocks noGrp="1"/>
          </p:cNvSpPr>
          <p:nvPr>
            <p:ph idx="1"/>
          </p:nvPr>
        </p:nvSpPr>
        <p:spPr>
          <a:xfrm>
            <a:off x="457201" y="1600200"/>
            <a:ext cx="4753991" cy="4525963"/>
          </a:xfrm>
        </p:spPr>
        <p:txBody>
          <a:bodyPr>
            <a:normAutofit fontScale="85000" lnSpcReduction="20000"/>
          </a:bodyPr>
          <a:lstStyle/>
          <a:p>
            <a:r>
              <a:rPr lang="en-US" dirty="0" smtClean="0"/>
              <a:t>Should reach the MDA ideally at the MAP in a continuous descent</a:t>
            </a:r>
          </a:p>
          <a:p>
            <a:r>
              <a:rPr lang="en-US" dirty="0" smtClean="0"/>
              <a:t>Dive and drive – You should be at the MDA before the MAP to have the maximum opportunity to see the runway</a:t>
            </a:r>
          </a:p>
          <a:p>
            <a:pPr lvl="1"/>
            <a:r>
              <a:rPr lang="en-US" dirty="0" smtClean="0"/>
              <a:t>On a bad day you get to MAP before the MDA potentially blowing the approach because you didn't get out of the clouds in time</a:t>
            </a:r>
          </a:p>
        </p:txBody>
      </p:sp>
      <p:sp>
        <p:nvSpPr>
          <p:cNvPr id="4" name="Slide Number Placeholder 3"/>
          <p:cNvSpPr>
            <a:spLocks noGrp="1"/>
          </p:cNvSpPr>
          <p:nvPr>
            <p:ph type="sldNum" sz="quarter" idx="12"/>
          </p:nvPr>
        </p:nvSpPr>
        <p:spPr/>
        <p:txBody>
          <a:bodyPr/>
          <a:lstStyle/>
          <a:p>
            <a:fld id="{B742F6A1-0747-4826-8362-FFE6F75B0B93}" type="slidenum">
              <a:rPr lang="en-US" smtClean="0"/>
              <a:t>9</a:t>
            </a:fld>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8721" y="1600200"/>
            <a:ext cx="3429000" cy="2041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334000" y="4114800"/>
            <a:ext cx="3733800" cy="2031325"/>
          </a:xfrm>
          <a:prstGeom prst="rect">
            <a:avLst/>
          </a:prstGeom>
          <a:noFill/>
          <a:ln>
            <a:solidFill>
              <a:schemeClr val="tx1">
                <a:lumMod val="50000"/>
                <a:lumOff val="50000"/>
              </a:schemeClr>
            </a:solidFill>
          </a:ln>
        </p:spPr>
        <p:txBody>
          <a:bodyPr wrap="square" rtlCol="0">
            <a:spAutoFit/>
          </a:bodyPr>
          <a:lstStyle/>
          <a:p>
            <a:r>
              <a:rPr lang="en-US" dirty="0" smtClean="0"/>
              <a:t>After Ducks – Dive and drive - descend to 780’ promptly to be at 780’ before the MAP (I-AXH 0.9)</a:t>
            </a:r>
          </a:p>
          <a:p>
            <a:r>
              <a:rPr lang="en-US" dirty="0" smtClean="0"/>
              <a:t>- Continuous descent chose a rate of descent based upon 3.05 descent angle – use rate of climb / descent tables in TERPS</a:t>
            </a:r>
            <a:endParaRPr lang="en-US" dirty="0"/>
          </a:p>
        </p:txBody>
      </p:sp>
      <p:cxnSp>
        <p:nvCxnSpPr>
          <p:cNvPr id="8" name="Straight Arrow Connector 7"/>
          <p:cNvCxnSpPr/>
          <p:nvPr/>
        </p:nvCxnSpPr>
        <p:spPr>
          <a:xfrm flipV="1">
            <a:off x="6477000" y="2514600"/>
            <a:ext cx="646221" cy="18288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28270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1136</Words>
  <Application>Microsoft Office PowerPoint</Application>
  <PresentationFormat>On-screen Show (4:3)</PresentationFormat>
  <Paragraphs>123</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Localizer Signal</vt:lpstr>
      <vt:lpstr>Localizer Signals</vt:lpstr>
      <vt:lpstr>Localizer </vt:lpstr>
      <vt:lpstr>Localizer-Type Directional Aid / Simplified Directional Facility</vt:lpstr>
      <vt:lpstr>Flying a Localizer</vt:lpstr>
      <vt:lpstr>Sugar Land LOC 35</vt:lpstr>
      <vt:lpstr>Descent Planning</vt:lpstr>
      <vt:lpstr>Descent Planning</vt:lpstr>
      <vt:lpstr>Continuous Descent Planning</vt:lpstr>
      <vt:lpstr>Descent Planning</vt:lpstr>
      <vt:lpstr>Descent Planning</vt:lpstr>
      <vt:lpstr>Visual Descent Point</vt:lpstr>
      <vt:lpstr>Visual Descent Point</vt:lpstr>
      <vt:lpstr>No Visual Descent Point</vt:lpstr>
      <vt:lpstr>More Complicated LOC - IAH</vt:lpstr>
      <vt:lpstr>QUESTIONS</vt:lpstr>
      <vt:lpstr>Disclaimer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Localizer Approaches</dc:title>
  <dc:creator>Bob</dc:creator>
  <cp:lastModifiedBy>Bob</cp:lastModifiedBy>
  <cp:revision>27</cp:revision>
  <dcterms:created xsi:type="dcterms:W3CDTF">2015-03-15T21:09:22Z</dcterms:created>
  <dcterms:modified xsi:type="dcterms:W3CDTF">2015-04-05T18:34:19Z</dcterms:modified>
</cp:coreProperties>
</file>