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69" r:id="rId4"/>
    <p:sldId id="262" r:id="rId5"/>
    <p:sldId id="263" r:id="rId6"/>
    <p:sldId id="271" r:id="rId7"/>
    <p:sldId id="272" r:id="rId8"/>
    <p:sldId id="264" r:id="rId9"/>
    <p:sldId id="270"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BE26C8-BBB1-4DC6-960C-A0C03FCA0476}" type="datetimeFigureOut">
              <a:rPr lang="en-US" smtClean="0"/>
              <a:t>3/14/2015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4E892A-106E-4DA3-96C7-52B65FDFF4B0}" type="slidenum">
              <a:rPr lang="en-US" smtClean="0"/>
              <a:t>‹#›</a:t>
            </a:fld>
            <a:endParaRPr lang="en-US"/>
          </a:p>
        </p:txBody>
      </p:sp>
    </p:spTree>
    <p:extLst>
      <p:ext uri="{BB962C8B-B14F-4D97-AF65-F5344CB8AC3E}">
        <p14:creationId xmlns:p14="http://schemas.microsoft.com/office/powerpoint/2010/main" val="3078191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F1319E-6FB9-4674-981B-0371023331C8}" type="slidenum">
              <a:rPr lang="en-US" smtClean="0"/>
              <a:t>11</a:t>
            </a:fld>
            <a:endParaRPr lang="en-US"/>
          </a:p>
        </p:txBody>
      </p:sp>
    </p:spTree>
    <p:extLst>
      <p:ext uri="{BB962C8B-B14F-4D97-AF65-F5344CB8AC3E}">
        <p14:creationId xmlns:p14="http://schemas.microsoft.com/office/powerpoint/2010/main" val="2006003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C1132A-0652-4A80-AB2C-93B0923DC997}" type="datetimeFigureOut">
              <a:rPr lang="en-US" smtClean="0"/>
              <a:t>3/14/2015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66A98F-15B8-49B1-85E4-9DEA1FB9615C}" type="slidenum">
              <a:rPr lang="en-US" smtClean="0"/>
              <a:t>‹#›</a:t>
            </a:fld>
            <a:endParaRPr lang="en-US"/>
          </a:p>
        </p:txBody>
      </p:sp>
    </p:spTree>
    <p:extLst>
      <p:ext uri="{BB962C8B-B14F-4D97-AF65-F5344CB8AC3E}">
        <p14:creationId xmlns:p14="http://schemas.microsoft.com/office/powerpoint/2010/main" val="1938622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C1132A-0652-4A80-AB2C-93B0923DC997}" type="datetimeFigureOut">
              <a:rPr lang="en-US" smtClean="0"/>
              <a:t>3/14/2015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66A98F-15B8-49B1-85E4-9DEA1FB9615C}" type="slidenum">
              <a:rPr lang="en-US" smtClean="0"/>
              <a:t>‹#›</a:t>
            </a:fld>
            <a:endParaRPr lang="en-US"/>
          </a:p>
        </p:txBody>
      </p:sp>
    </p:spTree>
    <p:extLst>
      <p:ext uri="{BB962C8B-B14F-4D97-AF65-F5344CB8AC3E}">
        <p14:creationId xmlns:p14="http://schemas.microsoft.com/office/powerpoint/2010/main" val="1964260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C1132A-0652-4A80-AB2C-93B0923DC997}" type="datetimeFigureOut">
              <a:rPr lang="en-US" smtClean="0"/>
              <a:t>3/14/2015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66A98F-15B8-49B1-85E4-9DEA1FB9615C}" type="slidenum">
              <a:rPr lang="en-US" smtClean="0"/>
              <a:t>‹#›</a:t>
            </a:fld>
            <a:endParaRPr lang="en-US"/>
          </a:p>
        </p:txBody>
      </p:sp>
    </p:spTree>
    <p:extLst>
      <p:ext uri="{BB962C8B-B14F-4D97-AF65-F5344CB8AC3E}">
        <p14:creationId xmlns:p14="http://schemas.microsoft.com/office/powerpoint/2010/main" val="1703220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C1132A-0652-4A80-AB2C-93B0923DC997}" type="datetimeFigureOut">
              <a:rPr lang="en-US" smtClean="0"/>
              <a:t>3/14/2015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66A98F-15B8-49B1-85E4-9DEA1FB9615C}" type="slidenum">
              <a:rPr lang="en-US" smtClean="0"/>
              <a:t>‹#›</a:t>
            </a:fld>
            <a:endParaRPr lang="en-US"/>
          </a:p>
        </p:txBody>
      </p:sp>
    </p:spTree>
    <p:extLst>
      <p:ext uri="{BB962C8B-B14F-4D97-AF65-F5344CB8AC3E}">
        <p14:creationId xmlns:p14="http://schemas.microsoft.com/office/powerpoint/2010/main" val="3527071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C1132A-0652-4A80-AB2C-93B0923DC997}" type="datetimeFigureOut">
              <a:rPr lang="en-US" smtClean="0"/>
              <a:t>3/14/2015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66A98F-15B8-49B1-85E4-9DEA1FB9615C}" type="slidenum">
              <a:rPr lang="en-US" smtClean="0"/>
              <a:t>‹#›</a:t>
            </a:fld>
            <a:endParaRPr lang="en-US"/>
          </a:p>
        </p:txBody>
      </p:sp>
    </p:spTree>
    <p:extLst>
      <p:ext uri="{BB962C8B-B14F-4D97-AF65-F5344CB8AC3E}">
        <p14:creationId xmlns:p14="http://schemas.microsoft.com/office/powerpoint/2010/main" val="3982902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C1132A-0652-4A80-AB2C-93B0923DC997}" type="datetimeFigureOut">
              <a:rPr lang="en-US" smtClean="0"/>
              <a:t>3/14/2015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66A98F-15B8-49B1-85E4-9DEA1FB9615C}" type="slidenum">
              <a:rPr lang="en-US" smtClean="0"/>
              <a:t>‹#›</a:t>
            </a:fld>
            <a:endParaRPr lang="en-US"/>
          </a:p>
        </p:txBody>
      </p:sp>
    </p:spTree>
    <p:extLst>
      <p:ext uri="{BB962C8B-B14F-4D97-AF65-F5344CB8AC3E}">
        <p14:creationId xmlns:p14="http://schemas.microsoft.com/office/powerpoint/2010/main" val="2127325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C1132A-0652-4A80-AB2C-93B0923DC997}" type="datetimeFigureOut">
              <a:rPr lang="en-US" smtClean="0"/>
              <a:t>3/14/2015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66A98F-15B8-49B1-85E4-9DEA1FB9615C}" type="slidenum">
              <a:rPr lang="en-US" smtClean="0"/>
              <a:t>‹#›</a:t>
            </a:fld>
            <a:endParaRPr lang="en-US"/>
          </a:p>
        </p:txBody>
      </p:sp>
    </p:spTree>
    <p:extLst>
      <p:ext uri="{BB962C8B-B14F-4D97-AF65-F5344CB8AC3E}">
        <p14:creationId xmlns:p14="http://schemas.microsoft.com/office/powerpoint/2010/main" val="3340856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C1132A-0652-4A80-AB2C-93B0923DC997}" type="datetimeFigureOut">
              <a:rPr lang="en-US" smtClean="0"/>
              <a:t>3/14/2015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66A98F-15B8-49B1-85E4-9DEA1FB9615C}" type="slidenum">
              <a:rPr lang="en-US" smtClean="0"/>
              <a:t>‹#›</a:t>
            </a:fld>
            <a:endParaRPr lang="en-US"/>
          </a:p>
        </p:txBody>
      </p:sp>
    </p:spTree>
    <p:extLst>
      <p:ext uri="{BB962C8B-B14F-4D97-AF65-F5344CB8AC3E}">
        <p14:creationId xmlns:p14="http://schemas.microsoft.com/office/powerpoint/2010/main" val="872851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C1132A-0652-4A80-AB2C-93B0923DC997}" type="datetimeFigureOut">
              <a:rPr lang="en-US" smtClean="0"/>
              <a:t>3/14/2015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66A98F-15B8-49B1-85E4-9DEA1FB9615C}" type="slidenum">
              <a:rPr lang="en-US" smtClean="0"/>
              <a:t>‹#›</a:t>
            </a:fld>
            <a:endParaRPr lang="en-US"/>
          </a:p>
        </p:txBody>
      </p:sp>
    </p:spTree>
    <p:extLst>
      <p:ext uri="{BB962C8B-B14F-4D97-AF65-F5344CB8AC3E}">
        <p14:creationId xmlns:p14="http://schemas.microsoft.com/office/powerpoint/2010/main" val="3582000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C1132A-0652-4A80-AB2C-93B0923DC997}" type="datetimeFigureOut">
              <a:rPr lang="en-US" smtClean="0"/>
              <a:t>3/14/2015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66A98F-15B8-49B1-85E4-9DEA1FB9615C}" type="slidenum">
              <a:rPr lang="en-US" smtClean="0"/>
              <a:t>‹#›</a:t>
            </a:fld>
            <a:endParaRPr lang="en-US"/>
          </a:p>
        </p:txBody>
      </p:sp>
    </p:spTree>
    <p:extLst>
      <p:ext uri="{BB962C8B-B14F-4D97-AF65-F5344CB8AC3E}">
        <p14:creationId xmlns:p14="http://schemas.microsoft.com/office/powerpoint/2010/main" val="1463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C1132A-0652-4A80-AB2C-93B0923DC997}" type="datetimeFigureOut">
              <a:rPr lang="en-US" smtClean="0"/>
              <a:t>3/14/2015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66A98F-15B8-49B1-85E4-9DEA1FB9615C}" type="slidenum">
              <a:rPr lang="en-US" smtClean="0"/>
              <a:t>‹#›</a:t>
            </a:fld>
            <a:endParaRPr lang="en-US"/>
          </a:p>
        </p:txBody>
      </p:sp>
    </p:spTree>
    <p:extLst>
      <p:ext uri="{BB962C8B-B14F-4D97-AF65-F5344CB8AC3E}">
        <p14:creationId xmlns:p14="http://schemas.microsoft.com/office/powerpoint/2010/main" val="3532089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C1132A-0652-4A80-AB2C-93B0923DC997}" type="datetimeFigureOut">
              <a:rPr lang="en-US" smtClean="0"/>
              <a:t>3/14/2015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66A98F-15B8-49B1-85E4-9DEA1FB9615C}" type="slidenum">
              <a:rPr lang="en-US" smtClean="0"/>
              <a:t>‹#›</a:t>
            </a:fld>
            <a:endParaRPr lang="en-US"/>
          </a:p>
        </p:txBody>
      </p:sp>
    </p:spTree>
    <p:extLst>
      <p:ext uri="{BB962C8B-B14F-4D97-AF65-F5344CB8AC3E}">
        <p14:creationId xmlns:p14="http://schemas.microsoft.com/office/powerpoint/2010/main" val="42710653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2441575"/>
          </a:xfrm>
        </p:spPr>
        <p:txBody>
          <a:bodyPr>
            <a:normAutofit/>
          </a:bodyPr>
          <a:lstStyle/>
          <a:p>
            <a:r>
              <a:rPr lang="en-US" dirty="0" smtClean="0"/>
              <a:t>IFR Lost Communications </a:t>
            </a:r>
            <a:br>
              <a:rPr lang="en-US" dirty="0" smtClean="0"/>
            </a:br>
            <a:r>
              <a:rPr lang="en-US" dirty="0" smtClean="0"/>
              <a:t>I Can’t Hear You</a:t>
            </a:r>
            <a:r>
              <a:rPr lang="en-US" dirty="0"/>
              <a:t/>
            </a:r>
            <a:br>
              <a:rPr lang="en-US" dirty="0"/>
            </a:br>
            <a:r>
              <a:rPr lang="en-US" dirty="0" smtClean="0"/>
              <a:t>Procedures</a:t>
            </a:r>
            <a:endParaRPr lang="en-US" dirty="0"/>
          </a:p>
        </p:txBody>
      </p:sp>
      <p:pic>
        <p:nvPicPr>
          <p:cNvPr id="1026" name="Picture 2" descr="http://i.ebayimg.com/00/s/MTIwMFgxNjAw/z/Sw4AAOSwBP9UU~2h/$_57.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3657600"/>
            <a:ext cx="3962400" cy="29718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croberts.com/plow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6906" y="3657600"/>
            <a:ext cx="4224694" cy="3105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7683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7AA5592-2E14-4FAA-BF31-AE217E3D8393}" type="slidenum">
              <a:rPr lang="en-US" smtClean="0"/>
              <a:t>10</a:t>
            </a:fld>
            <a:endParaRPr lang="en-US"/>
          </a:p>
        </p:txBody>
      </p:sp>
      <p:pic>
        <p:nvPicPr>
          <p:cNvPr id="13314" name="Picture 2" descr="http://en.hdyo.org/assets/ask-question-3-049ac6f2a4e25267fa670b61ee7341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04800"/>
            <a:ext cx="6553200" cy="5583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5413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Instrument flight can be dangerous.  </a:t>
            </a:r>
            <a:r>
              <a:rPr lang="en-US" dirty="0" smtClean="0">
                <a:solidFill>
                  <a:srgbClr val="C00000"/>
                </a:solidFill>
              </a:rPr>
              <a:t>Do not rely solely on this presentation – PROFESSIONAL INSTRUCTION IS REQUIRED</a:t>
            </a:r>
          </a:p>
          <a:p>
            <a:pPr algn="just"/>
            <a:r>
              <a:rPr lang="en-US" dirty="0" smtClean="0"/>
              <a:t>The foregoing material should not be relied upon for flight</a:t>
            </a:r>
          </a:p>
          <a:p>
            <a:pPr algn="just"/>
            <a:r>
              <a:rPr lang="en-US" dirty="0" smtClean="0"/>
              <a:t>ALTHOUGH THE ABOVE INFORMATION IS FROM SOURCES BELIEVED TO BE RELIABLE SUCH INFORMATION HAS NOT BEEN VERIFIED, AND NO EXPRESS REPRESENTATION IS MADE NOR IS ANY TO BE IMPLIED AS TO THE ACCURACY THEREOF, AND IT IS SUBMITTED SUBJECT TO ERRORS, OMISSIONS, CHANGE</a:t>
            </a:r>
            <a:endParaRPr lang="en-US" dirty="0"/>
          </a:p>
        </p:txBody>
      </p:sp>
      <p:sp>
        <p:nvSpPr>
          <p:cNvPr id="4" name="Slide Number Placeholder 3"/>
          <p:cNvSpPr>
            <a:spLocks noGrp="1"/>
          </p:cNvSpPr>
          <p:nvPr>
            <p:ph type="sldNum" sz="quarter" idx="12"/>
          </p:nvPr>
        </p:nvSpPr>
        <p:spPr/>
        <p:txBody>
          <a:bodyPr/>
          <a:lstStyle/>
          <a:p>
            <a:fld id="{7CD4A239-989F-4D07-9067-CEA9D9C169B7}" type="slidenum">
              <a:rPr lang="en-US" smtClean="0"/>
              <a:t>11</a:t>
            </a:fld>
            <a:endParaRPr lang="en-US"/>
          </a:p>
        </p:txBody>
      </p:sp>
    </p:spTree>
    <p:extLst>
      <p:ext uri="{BB962C8B-B14F-4D97-AF65-F5344CB8AC3E}">
        <p14:creationId xmlns:p14="http://schemas.microsoft.com/office/powerpoint/2010/main" val="24190840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Lost Communications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a:t>Preflight </a:t>
            </a:r>
            <a:r>
              <a:rPr lang="en-US" dirty="0" smtClean="0"/>
              <a:t>plan for lost communications</a:t>
            </a:r>
          </a:p>
          <a:p>
            <a:pPr lvl="1"/>
            <a:r>
              <a:rPr lang="en-US" dirty="0" smtClean="0"/>
              <a:t>Where </a:t>
            </a:r>
            <a:r>
              <a:rPr lang="en-US" dirty="0"/>
              <a:t>are the cloud tops and which way to nearest </a:t>
            </a:r>
            <a:r>
              <a:rPr lang="en-US" dirty="0" smtClean="0"/>
              <a:t>VFR</a:t>
            </a:r>
            <a:endParaRPr lang="en-US" dirty="0"/>
          </a:p>
          <a:p>
            <a:pPr lvl="1"/>
            <a:r>
              <a:rPr lang="en-US" dirty="0" smtClean="0"/>
              <a:t>What </a:t>
            </a:r>
            <a:r>
              <a:rPr lang="en-US" dirty="0"/>
              <a:t>is destination weather and </a:t>
            </a:r>
            <a:r>
              <a:rPr lang="en-US" dirty="0" smtClean="0"/>
              <a:t>alternate</a:t>
            </a:r>
            <a:endParaRPr lang="en-US" dirty="0"/>
          </a:p>
          <a:p>
            <a:r>
              <a:rPr lang="en-US" dirty="0" smtClean="0"/>
              <a:t>Trouble </a:t>
            </a:r>
            <a:r>
              <a:rPr lang="en-US" dirty="0"/>
              <a:t>shoot </a:t>
            </a:r>
            <a:r>
              <a:rPr lang="en-US" dirty="0" smtClean="0"/>
              <a:t>com problem </a:t>
            </a:r>
            <a:r>
              <a:rPr lang="en-US" dirty="0" smtClean="0">
                <a:solidFill>
                  <a:srgbClr val="FF0000"/>
                </a:solidFill>
              </a:rPr>
              <a:t>BUT don’t forget to fly the plane</a:t>
            </a:r>
            <a:endParaRPr lang="en-US" dirty="0">
              <a:solidFill>
                <a:srgbClr val="FF0000"/>
              </a:solidFill>
            </a:endParaRPr>
          </a:p>
          <a:p>
            <a:pPr lvl="1"/>
            <a:r>
              <a:rPr lang="en-US" dirty="0" smtClean="0"/>
              <a:t>Stuck </a:t>
            </a:r>
            <a:r>
              <a:rPr lang="en-US" dirty="0"/>
              <a:t>microphone</a:t>
            </a:r>
          </a:p>
          <a:p>
            <a:pPr lvl="1"/>
            <a:r>
              <a:rPr lang="en-US" dirty="0" smtClean="0"/>
              <a:t>Unplug </a:t>
            </a:r>
            <a:r>
              <a:rPr lang="en-US" dirty="0" smtClean="0"/>
              <a:t>mic and </a:t>
            </a:r>
            <a:r>
              <a:rPr lang="en-US" dirty="0"/>
              <a:t>adjust </a:t>
            </a:r>
            <a:r>
              <a:rPr lang="en-US" dirty="0" smtClean="0"/>
              <a:t>squelch</a:t>
            </a:r>
            <a:endParaRPr lang="en-US" dirty="0"/>
          </a:p>
          <a:p>
            <a:pPr lvl="1"/>
            <a:r>
              <a:rPr lang="en-US" dirty="0" smtClean="0"/>
              <a:t>Check </a:t>
            </a:r>
            <a:r>
              <a:rPr lang="en-US" dirty="0"/>
              <a:t>audio selector</a:t>
            </a:r>
          </a:p>
          <a:p>
            <a:pPr lvl="1"/>
            <a:r>
              <a:rPr lang="en-US" dirty="0" smtClean="0"/>
              <a:t>Confirm </a:t>
            </a:r>
            <a:r>
              <a:rPr lang="en-US" dirty="0"/>
              <a:t>frequency</a:t>
            </a:r>
          </a:p>
          <a:p>
            <a:pPr lvl="1"/>
            <a:r>
              <a:rPr lang="en-US" dirty="0" smtClean="0"/>
              <a:t>Try </a:t>
            </a:r>
            <a:r>
              <a:rPr lang="en-US" dirty="0"/>
              <a:t>another </a:t>
            </a:r>
            <a:r>
              <a:rPr lang="en-US" dirty="0" smtClean="0"/>
              <a:t>radio</a:t>
            </a:r>
          </a:p>
          <a:p>
            <a:pPr lvl="1"/>
            <a:r>
              <a:rPr lang="en-US" dirty="0" smtClean="0"/>
              <a:t>Check power / circuit breaker / avionics switch</a:t>
            </a:r>
            <a:endParaRPr lang="en-US" dirty="0"/>
          </a:p>
          <a:p>
            <a:pPr lvl="1"/>
            <a:r>
              <a:rPr lang="en-US" dirty="0" smtClean="0"/>
              <a:t>Reduce </a:t>
            </a:r>
            <a:r>
              <a:rPr lang="en-US" dirty="0"/>
              <a:t>electrical </a:t>
            </a:r>
            <a:r>
              <a:rPr lang="en-US" dirty="0" smtClean="0"/>
              <a:t>load, if appropriate</a:t>
            </a:r>
            <a:endParaRPr lang="en-US" dirty="0"/>
          </a:p>
          <a:p>
            <a:pPr lvl="1"/>
            <a:r>
              <a:rPr lang="en-US" dirty="0" smtClean="0"/>
              <a:t>Squawk </a:t>
            </a:r>
            <a:r>
              <a:rPr lang="en-US" dirty="0" smtClean="0"/>
              <a:t>7600</a:t>
            </a:r>
            <a:endParaRPr lang="en-US" dirty="0"/>
          </a:p>
        </p:txBody>
      </p:sp>
      <p:sp>
        <p:nvSpPr>
          <p:cNvPr id="4" name="Slide Number Placeholder 3"/>
          <p:cNvSpPr>
            <a:spLocks noGrp="1"/>
          </p:cNvSpPr>
          <p:nvPr>
            <p:ph type="sldNum" sz="quarter" idx="12"/>
          </p:nvPr>
        </p:nvSpPr>
        <p:spPr/>
        <p:txBody>
          <a:bodyPr/>
          <a:lstStyle/>
          <a:p>
            <a:fld id="{4BB4FD6E-8962-48C8-9D26-70ECC5E64D62}" type="slidenum">
              <a:rPr lang="en-US" smtClean="0"/>
              <a:t>2</a:t>
            </a:fld>
            <a:endParaRPr lang="en-US"/>
          </a:p>
        </p:txBody>
      </p:sp>
    </p:spTree>
    <p:extLst>
      <p:ext uri="{BB962C8B-B14F-4D97-AF65-F5344CB8AC3E}">
        <p14:creationId xmlns:p14="http://schemas.microsoft.com/office/powerpoint/2010/main" val="3652800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Flying the Lost </a:t>
            </a:r>
            <a:r>
              <a:rPr lang="en-US" dirty="0" err="1"/>
              <a:t>Comm</a:t>
            </a:r>
            <a:r>
              <a:rPr lang="en-US" dirty="0"/>
              <a:t> </a:t>
            </a:r>
            <a:r>
              <a:rPr lang="en-US" dirty="0" smtClean="0"/>
              <a:t>Plan</a:t>
            </a:r>
            <a:r>
              <a:rPr lang="en-US" dirty="0"/>
              <a:t/>
            </a:r>
            <a:br>
              <a:rPr lang="en-US" dirty="0"/>
            </a:br>
            <a:r>
              <a:rPr lang="en-US" dirty="0" smtClean="0"/>
              <a:t>FAR §91.185</a:t>
            </a:r>
            <a:endParaRPr lang="en-US" dirty="0"/>
          </a:p>
        </p:txBody>
      </p:sp>
      <p:sp>
        <p:nvSpPr>
          <p:cNvPr id="3" name="Content Placeholder 2"/>
          <p:cNvSpPr>
            <a:spLocks noGrp="1"/>
          </p:cNvSpPr>
          <p:nvPr>
            <p:ph idx="1"/>
          </p:nvPr>
        </p:nvSpPr>
        <p:spPr/>
        <p:txBody>
          <a:bodyPr>
            <a:normAutofit lnSpcReduction="10000"/>
          </a:bodyPr>
          <a:lstStyle/>
          <a:p>
            <a:r>
              <a:rPr lang="en-US" dirty="0" smtClean="0"/>
              <a:t>VMC - If the failure occurs in VFR conditions, or if VFR conditions are encountered after the failure, you must continue the flight under VFR and land as soon as practicable and notify ATC</a:t>
            </a:r>
          </a:p>
          <a:p>
            <a:pPr lvl="1"/>
            <a:r>
              <a:rPr lang="en-US" dirty="0" smtClean="0"/>
              <a:t>Not </a:t>
            </a:r>
            <a:r>
              <a:rPr lang="en-US" dirty="0"/>
              <a:t>intended that the requirement to "land as soon as practicable" be construed to mean "as soon as </a:t>
            </a:r>
            <a:r>
              <a:rPr lang="en-US" dirty="0" smtClean="0"/>
              <a:t>possible“</a:t>
            </a:r>
          </a:p>
          <a:p>
            <a:pPr lvl="1"/>
            <a:r>
              <a:rPr lang="en-US" dirty="0" smtClean="0"/>
              <a:t>Primary </a:t>
            </a:r>
            <a:r>
              <a:rPr lang="en-US" dirty="0"/>
              <a:t>objective </a:t>
            </a:r>
            <a:r>
              <a:rPr lang="en-US" dirty="0" smtClean="0"/>
              <a:t>is </a:t>
            </a:r>
            <a:r>
              <a:rPr lang="en-US" dirty="0"/>
              <a:t>to preclude extended </a:t>
            </a:r>
            <a:r>
              <a:rPr lang="en-US" dirty="0" smtClean="0"/>
              <a:t>NORDO IFR </a:t>
            </a:r>
            <a:r>
              <a:rPr lang="en-US" dirty="0"/>
              <a:t>operations in </a:t>
            </a:r>
            <a:r>
              <a:rPr lang="en-US" dirty="0" smtClean="0"/>
              <a:t>VMC</a:t>
            </a:r>
            <a:endParaRPr lang="en-US" dirty="0"/>
          </a:p>
          <a:p>
            <a:endParaRPr lang="en-US" dirty="0"/>
          </a:p>
        </p:txBody>
      </p:sp>
      <p:sp>
        <p:nvSpPr>
          <p:cNvPr id="4" name="Slide Number Placeholder 3"/>
          <p:cNvSpPr>
            <a:spLocks noGrp="1"/>
          </p:cNvSpPr>
          <p:nvPr>
            <p:ph type="sldNum" sz="quarter" idx="12"/>
          </p:nvPr>
        </p:nvSpPr>
        <p:spPr/>
        <p:txBody>
          <a:bodyPr/>
          <a:lstStyle/>
          <a:p>
            <a:fld id="{4BB4FD6E-8962-48C8-9D26-70ECC5E64D62}" type="slidenum">
              <a:rPr lang="en-US" smtClean="0"/>
              <a:t>3</a:t>
            </a:fld>
            <a:endParaRPr lang="en-US"/>
          </a:p>
        </p:txBody>
      </p:sp>
    </p:spTree>
    <p:extLst>
      <p:ext uri="{BB962C8B-B14F-4D97-AF65-F5344CB8AC3E}">
        <p14:creationId xmlns:p14="http://schemas.microsoft.com/office/powerpoint/2010/main" val="3108979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Flying the Lost </a:t>
            </a:r>
            <a:r>
              <a:rPr lang="en-US" dirty="0" err="1"/>
              <a:t>Comm</a:t>
            </a:r>
            <a:r>
              <a:rPr lang="en-US" dirty="0"/>
              <a:t> </a:t>
            </a:r>
            <a:r>
              <a:rPr lang="en-US" dirty="0" smtClean="0"/>
              <a:t>Plan - Route</a:t>
            </a:r>
            <a:r>
              <a:rPr lang="en-US" dirty="0"/>
              <a:t/>
            </a:r>
            <a:br>
              <a:rPr lang="en-US" dirty="0"/>
            </a:br>
            <a:r>
              <a:rPr lang="en-US" dirty="0" smtClean="0"/>
              <a:t>FAR §91.185</a:t>
            </a:r>
            <a:endParaRPr lang="en-US" dirty="0"/>
          </a:p>
        </p:txBody>
      </p:sp>
      <p:sp>
        <p:nvSpPr>
          <p:cNvPr id="3" name="Content Placeholder 2"/>
          <p:cNvSpPr>
            <a:spLocks noGrp="1"/>
          </p:cNvSpPr>
          <p:nvPr>
            <p:ph idx="1"/>
          </p:nvPr>
        </p:nvSpPr>
        <p:spPr/>
        <p:txBody>
          <a:bodyPr>
            <a:normAutofit fontScale="92500"/>
          </a:bodyPr>
          <a:lstStyle/>
          <a:p>
            <a:r>
              <a:rPr lang="en-US" dirty="0" smtClean="0"/>
              <a:t>IMC – Continue in accordance with the following:</a:t>
            </a:r>
          </a:p>
          <a:p>
            <a:pPr lvl="1"/>
            <a:r>
              <a:rPr lang="en-US" dirty="0" smtClean="0"/>
              <a:t>Route – in this order</a:t>
            </a:r>
            <a:endParaRPr lang="en-US" dirty="0" smtClean="0"/>
          </a:p>
          <a:p>
            <a:pPr lvl="2"/>
            <a:r>
              <a:rPr lang="en-US" dirty="0"/>
              <a:t>By the </a:t>
            </a:r>
            <a:r>
              <a:rPr lang="en-US" b="1" dirty="0"/>
              <a:t>route assigned </a:t>
            </a:r>
            <a:r>
              <a:rPr lang="en-US" dirty="0"/>
              <a:t>in the last ATC clearance </a:t>
            </a:r>
            <a:r>
              <a:rPr lang="en-US" dirty="0" smtClean="0"/>
              <a:t>received</a:t>
            </a:r>
            <a:endParaRPr lang="en-US" dirty="0"/>
          </a:p>
          <a:p>
            <a:pPr lvl="2"/>
            <a:r>
              <a:rPr lang="en-US" dirty="0" smtClean="0"/>
              <a:t>If </a:t>
            </a:r>
            <a:r>
              <a:rPr lang="en-US" dirty="0"/>
              <a:t>being radar vectored, by the direct route from the point of radio failure to the fix, route, or airway specified in the </a:t>
            </a:r>
            <a:r>
              <a:rPr lang="en-US" b="1" dirty="0"/>
              <a:t>vector </a:t>
            </a:r>
            <a:r>
              <a:rPr lang="en-US" b="1" dirty="0" smtClean="0"/>
              <a:t>clearance</a:t>
            </a:r>
            <a:endParaRPr lang="en-US" b="1" dirty="0"/>
          </a:p>
          <a:p>
            <a:pPr lvl="2"/>
            <a:r>
              <a:rPr lang="en-US" dirty="0" smtClean="0"/>
              <a:t>In </a:t>
            </a:r>
            <a:r>
              <a:rPr lang="en-US" dirty="0"/>
              <a:t>the absence of an assigned route, by the route that ATC has </a:t>
            </a:r>
            <a:r>
              <a:rPr lang="en-US" b="1" dirty="0"/>
              <a:t>advised may be expected </a:t>
            </a:r>
            <a:r>
              <a:rPr lang="en-US" dirty="0"/>
              <a:t>in a further clearance; or</a:t>
            </a:r>
          </a:p>
          <a:p>
            <a:pPr lvl="2"/>
            <a:r>
              <a:rPr lang="en-US" dirty="0" smtClean="0"/>
              <a:t>In </a:t>
            </a:r>
            <a:r>
              <a:rPr lang="en-US" dirty="0"/>
              <a:t>the absence of an assigned route or a route that ATC has advised may be expected in a further clearance, by the route filed in the </a:t>
            </a:r>
            <a:r>
              <a:rPr lang="en-US" b="1" dirty="0"/>
              <a:t>flight </a:t>
            </a:r>
            <a:r>
              <a:rPr lang="en-US" b="1" dirty="0" smtClean="0"/>
              <a:t>plan</a:t>
            </a:r>
            <a:endParaRPr lang="en-US" b="1" dirty="0" smtClean="0"/>
          </a:p>
          <a:p>
            <a:pPr lvl="1"/>
            <a:endParaRPr lang="en-US" dirty="0"/>
          </a:p>
        </p:txBody>
      </p:sp>
      <p:sp>
        <p:nvSpPr>
          <p:cNvPr id="4" name="Slide Number Placeholder 3"/>
          <p:cNvSpPr>
            <a:spLocks noGrp="1"/>
          </p:cNvSpPr>
          <p:nvPr>
            <p:ph type="sldNum" sz="quarter" idx="12"/>
          </p:nvPr>
        </p:nvSpPr>
        <p:spPr/>
        <p:txBody>
          <a:bodyPr/>
          <a:lstStyle/>
          <a:p>
            <a:fld id="{4BB4FD6E-8962-48C8-9D26-70ECC5E64D62}" type="slidenum">
              <a:rPr lang="en-US" smtClean="0"/>
              <a:t>4</a:t>
            </a:fld>
            <a:endParaRPr lang="en-US"/>
          </a:p>
        </p:txBody>
      </p:sp>
      <p:sp>
        <p:nvSpPr>
          <p:cNvPr id="5" name="TextBox 4"/>
          <p:cNvSpPr txBox="1"/>
          <p:nvPr/>
        </p:nvSpPr>
        <p:spPr>
          <a:xfrm>
            <a:off x="76200" y="5562600"/>
            <a:ext cx="1584793" cy="1200329"/>
          </a:xfrm>
          <a:prstGeom prst="rect">
            <a:avLst/>
          </a:prstGeom>
          <a:solidFill>
            <a:schemeClr val="accent2"/>
          </a:solidFill>
        </p:spPr>
        <p:txBody>
          <a:bodyPr wrap="none" rtlCol="0">
            <a:spAutoFit/>
          </a:bodyPr>
          <a:lstStyle/>
          <a:p>
            <a:pPr marL="285750" indent="-285750">
              <a:buFont typeface="Arial" panose="020B0604020202020204" pitchFamily="34" charset="0"/>
              <a:buChar char="•"/>
            </a:pPr>
            <a:r>
              <a:rPr lang="en-US" dirty="0" smtClean="0"/>
              <a:t>as Assigned</a:t>
            </a:r>
          </a:p>
          <a:p>
            <a:pPr marL="285750" indent="-285750">
              <a:buFont typeface="Arial" panose="020B0604020202020204" pitchFamily="34" charset="0"/>
              <a:buChar char="•"/>
            </a:pPr>
            <a:r>
              <a:rPr lang="en-US" dirty="0" smtClean="0"/>
              <a:t>as Vectored</a:t>
            </a:r>
          </a:p>
          <a:p>
            <a:pPr marL="285750" indent="-285750">
              <a:buFont typeface="Arial" panose="020B0604020202020204" pitchFamily="34" charset="0"/>
              <a:buChar char="•"/>
            </a:pPr>
            <a:r>
              <a:rPr lang="en-US" dirty="0" smtClean="0"/>
              <a:t>as Expected</a:t>
            </a:r>
          </a:p>
          <a:p>
            <a:pPr marL="285750" indent="-285750">
              <a:buFont typeface="Arial" panose="020B0604020202020204" pitchFamily="34" charset="0"/>
              <a:buChar char="•"/>
            </a:pPr>
            <a:r>
              <a:rPr lang="en-US" dirty="0" smtClean="0"/>
              <a:t>as Filed.</a:t>
            </a:r>
            <a:endParaRPr lang="en-US" dirty="0"/>
          </a:p>
        </p:txBody>
      </p:sp>
    </p:spTree>
    <p:extLst>
      <p:ext uri="{BB962C8B-B14F-4D97-AF65-F5344CB8AC3E}">
        <p14:creationId xmlns:p14="http://schemas.microsoft.com/office/powerpoint/2010/main" val="1133102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Flying the </a:t>
            </a:r>
            <a:r>
              <a:rPr lang="en-US" dirty="0"/>
              <a:t>Lost </a:t>
            </a:r>
            <a:r>
              <a:rPr lang="en-US" dirty="0" err="1" smtClean="0"/>
              <a:t>Comm</a:t>
            </a:r>
            <a:r>
              <a:rPr lang="en-US" dirty="0" smtClean="0"/>
              <a:t> Plan - Altitude</a:t>
            </a:r>
            <a:r>
              <a:rPr lang="en-US" dirty="0"/>
              <a:t/>
            </a:r>
            <a:br>
              <a:rPr lang="en-US" dirty="0"/>
            </a:br>
            <a:r>
              <a:rPr lang="en-US" dirty="0" smtClean="0"/>
              <a:t>FAR §91.185</a:t>
            </a:r>
            <a:endParaRPr lang="en-US" dirty="0"/>
          </a:p>
        </p:txBody>
      </p:sp>
      <p:sp>
        <p:nvSpPr>
          <p:cNvPr id="3" name="Content Placeholder 2"/>
          <p:cNvSpPr>
            <a:spLocks noGrp="1"/>
          </p:cNvSpPr>
          <p:nvPr>
            <p:ph idx="1"/>
          </p:nvPr>
        </p:nvSpPr>
        <p:spPr/>
        <p:txBody>
          <a:bodyPr>
            <a:normAutofit/>
          </a:bodyPr>
          <a:lstStyle/>
          <a:p>
            <a:r>
              <a:rPr lang="en-US" dirty="0" smtClean="0"/>
              <a:t>IMC – Continue in accordance with the following:</a:t>
            </a:r>
          </a:p>
          <a:p>
            <a:pPr lvl="1"/>
            <a:r>
              <a:rPr lang="en-US" dirty="0" smtClean="0"/>
              <a:t>Altitude - At </a:t>
            </a:r>
            <a:r>
              <a:rPr lang="en-US" dirty="0"/>
              <a:t>the highest of the following altitudes or flight levels for the route segment being flown</a:t>
            </a:r>
            <a:r>
              <a:rPr lang="en-US" dirty="0" smtClean="0"/>
              <a:t>:</a:t>
            </a:r>
            <a:endParaRPr lang="en-US" dirty="0"/>
          </a:p>
          <a:p>
            <a:pPr lvl="2"/>
            <a:r>
              <a:rPr lang="en-US" dirty="0" smtClean="0"/>
              <a:t>The </a:t>
            </a:r>
            <a:r>
              <a:rPr lang="en-US" b="1" dirty="0"/>
              <a:t>altitude</a:t>
            </a:r>
            <a:r>
              <a:rPr lang="en-US" dirty="0"/>
              <a:t> or fight level </a:t>
            </a:r>
            <a:r>
              <a:rPr lang="en-US" b="1" dirty="0"/>
              <a:t>assigned</a:t>
            </a:r>
            <a:r>
              <a:rPr lang="en-US" dirty="0"/>
              <a:t> in the last ATC clearance received;</a:t>
            </a:r>
          </a:p>
          <a:p>
            <a:pPr lvl="2"/>
            <a:r>
              <a:rPr lang="en-US" dirty="0" smtClean="0"/>
              <a:t>The </a:t>
            </a:r>
            <a:r>
              <a:rPr lang="en-US" b="1" dirty="0" smtClean="0"/>
              <a:t>minimum </a:t>
            </a:r>
            <a:r>
              <a:rPr lang="en-US" b="1" dirty="0"/>
              <a:t>altitude </a:t>
            </a:r>
            <a:r>
              <a:rPr lang="en-US" dirty="0" smtClean="0"/>
              <a:t>for </a:t>
            </a:r>
            <a:r>
              <a:rPr lang="en-US" dirty="0"/>
              <a:t>IFR operations; or</a:t>
            </a:r>
          </a:p>
          <a:p>
            <a:pPr lvl="2"/>
            <a:r>
              <a:rPr lang="en-US" dirty="0" smtClean="0"/>
              <a:t>The </a:t>
            </a:r>
            <a:r>
              <a:rPr lang="en-US" dirty="0"/>
              <a:t>altitude or flight level ATC has </a:t>
            </a:r>
            <a:r>
              <a:rPr lang="en-US" b="1" dirty="0"/>
              <a:t>advised may be expected</a:t>
            </a:r>
            <a:r>
              <a:rPr lang="en-US" dirty="0"/>
              <a:t> in a further clearance</a:t>
            </a:r>
            <a:endParaRPr lang="en-US" dirty="0" smtClean="0"/>
          </a:p>
          <a:p>
            <a:pPr lvl="1"/>
            <a:endParaRPr lang="en-US" dirty="0"/>
          </a:p>
        </p:txBody>
      </p:sp>
      <p:sp>
        <p:nvSpPr>
          <p:cNvPr id="4" name="Slide Number Placeholder 3"/>
          <p:cNvSpPr>
            <a:spLocks noGrp="1"/>
          </p:cNvSpPr>
          <p:nvPr>
            <p:ph type="sldNum" sz="quarter" idx="12"/>
          </p:nvPr>
        </p:nvSpPr>
        <p:spPr/>
        <p:txBody>
          <a:bodyPr/>
          <a:lstStyle/>
          <a:p>
            <a:fld id="{4BB4FD6E-8962-48C8-9D26-70ECC5E64D62}" type="slidenum">
              <a:rPr lang="en-US" smtClean="0"/>
              <a:t>5</a:t>
            </a:fld>
            <a:endParaRPr lang="en-US"/>
          </a:p>
        </p:txBody>
      </p:sp>
    </p:spTree>
    <p:extLst>
      <p:ext uri="{BB962C8B-B14F-4D97-AF65-F5344CB8AC3E}">
        <p14:creationId xmlns:p14="http://schemas.microsoft.com/office/powerpoint/2010/main" val="1226987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590" y="3163609"/>
            <a:ext cx="752475" cy="752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normAutofit fontScale="90000"/>
          </a:bodyPr>
          <a:lstStyle/>
          <a:p>
            <a:r>
              <a:rPr lang="en-US" dirty="0" smtClean="0"/>
              <a:t>Flying the Lost </a:t>
            </a:r>
            <a:r>
              <a:rPr lang="en-US" dirty="0" err="1" smtClean="0"/>
              <a:t>Comm</a:t>
            </a:r>
            <a:r>
              <a:rPr lang="en-US" dirty="0" smtClean="0"/>
              <a:t> Plan – Altitude</a:t>
            </a:r>
            <a:br>
              <a:rPr lang="en-US" dirty="0" smtClean="0"/>
            </a:br>
            <a:r>
              <a:rPr lang="en-US" dirty="0" smtClean="0"/>
              <a:t>Up and Down</a:t>
            </a:r>
            <a:endParaRPr lang="en-US" dirty="0"/>
          </a:p>
        </p:txBody>
      </p:sp>
      <p:sp>
        <p:nvSpPr>
          <p:cNvPr id="4" name="AutoShape 4" descr="Image result for vor symb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Image result for vor symbol"/>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981200"/>
            <a:ext cx="752475" cy="752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1981199"/>
            <a:ext cx="752475" cy="752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4419600"/>
            <a:ext cx="752475" cy="752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4419600"/>
            <a:ext cx="752475" cy="752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 name="Straight Connector 6"/>
          <p:cNvCxnSpPr>
            <a:stCxn id="2055" idx="3"/>
            <a:endCxn id="8" idx="1"/>
          </p:cNvCxnSpPr>
          <p:nvPr/>
        </p:nvCxnSpPr>
        <p:spPr>
          <a:xfrm flipV="1">
            <a:off x="1819275" y="2357437"/>
            <a:ext cx="2295525" cy="1"/>
          </a:xfrm>
          <a:prstGeom prst="line">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8" idx="2"/>
            <a:endCxn id="10" idx="0"/>
          </p:cNvCxnSpPr>
          <p:nvPr/>
        </p:nvCxnSpPr>
        <p:spPr>
          <a:xfrm>
            <a:off x="4491038" y="2733674"/>
            <a:ext cx="152400" cy="1685926"/>
          </a:xfrm>
          <a:prstGeom prst="line">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9" idx="3"/>
            <a:endCxn id="10" idx="1"/>
          </p:cNvCxnSpPr>
          <p:nvPr/>
        </p:nvCxnSpPr>
        <p:spPr>
          <a:xfrm>
            <a:off x="1819275" y="4795838"/>
            <a:ext cx="2447925" cy="0"/>
          </a:xfrm>
          <a:prstGeom prst="line">
            <a:avLst/>
          </a:prstGeom>
          <a:ln w="381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endCxn id="9" idx="0"/>
          </p:cNvCxnSpPr>
          <p:nvPr/>
        </p:nvCxnSpPr>
        <p:spPr>
          <a:xfrm>
            <a:off x="1191092" y="3916084"/>
            <a:ext cx="251946" cy="503516"/>
          </a:xfrm>
          <a:prstGeom prst="line">
            <a:avLst/>
          </a:prstGeom>
          <a:ln w="381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133600" y="2357436"/>
            <a:ext cx="652743" cy="369332"/>
          </a:xfrm>
          <a:prstGeom prst="rect">
            <a:avLst/>
          </a:prstGeom>
          <a:noFill/>
        </p:spPr>
        <p:txBody>
          <a:bodyPr wrap="none" rtlCol="0">
            <a:spAutoFit/>
          </a:bodyPr>
          <a:lstStyle/>
          <a:p>
            <a:r>
              <a:rPr lang="en-US" dirty="0" smtClean="0"/>
              <a:t>2000</a:t>
            </a:r>
            <a:endParaRPr lang="en-US" dirty="0"/>
          </a:p>
        </p:txBody>
      </p:sp>
      <p:sp>
        <p:nvSpPr>
          <p:cNvPr id="21" name="TextBox 20"/>
          <p:cNvSpPr txBox="1"/>
          <p:nvPr/>
        </p:nvSpPr>
        <p:spPr>
          <a:xfrm>
            <a:off x="4643438" y="3429000"/>
            <a:ext cx="652743" cy="369332"/>
          </a:xfrm>
          <a:prstGeom prst="rect">
            <a:avLst/>
          </a:prstGeom>
          <a:noFill/>
        </p:spPr>
        <p:txBody>
          <a:bodyPr wrap="none" rtlCol="0">
            <a:spAutoFit/>
          </a:bodyPr>
          <a:lstStyle/>
          <a:p>
            <a:r>
              <a:rPr lang="en-US" dirty="0" smtClean="0"/>
              <a:t>4000</a:t>
            </a:r>
            <a:endParaRPr lang="en-US" dirty="0"/>
          </a:p>
        </p:txBody>
      </p:sp>
      <p:sp>
        <p:nvSpPr>
          <p:cNvPr id="22" name="TextBox 21"/>
          <p:cNvSpPr txBox="1"/>
          <p:nvPr/>
        </p:nvSpPr>
        <p:spPr>
          <a:xfrm>
            <a:off x="460376" y="5562600"/>
            <a:ext cx="8230864" cy="646331"/>
          </a:xfrm>
          <a:prstGeom prst="rect">
            <a:avLst/>
          </a:prstGeom>
          <a:noFill/>
        </p:spPr>
        <p:txBody>
          <a:bodyPr wrap="square" rtlCol="0">
            <a:spAutoFit/>
          </a:bodyPr>
          <a:lstStyle/>
          <a:p>
            <a:r>
              <a:rPr lang="en-US" dirty="0" smtClean="0"/>
              <a:t>Cessna 1472F cleared to Sugar Land airport, climb and maintain 2000, expect 3,000 ten minutes after departure, departure frequency is …..</a:t>
            </a:r>
            <a:endParaRPr lang="en-US" dirty="0"/>
          </a:p>
        </p:txBody>
      </p:sp>
      <p:sp>
        <p:nvSpPr>
          <p:cNvPr id="23" name="TextBox 22"/>
          <p:cNvSpPr txBox="1"/>
          <p:nvPr/>
        </p:nvSpPr>
        <p:spPr>
          <a:xfrm>
            <a:off x="1724284" y="1752600"/>
            <a:ext cx="1280159" cy="369332"/>
          </a:xfrm>
          <a:prstGeom prst="rect">
            <a:avLst/>
          </a:prstGeom>
          <a:noFill/>
        </p:spPr>
        <p:txBody>
          <a:bodyPr wrap="none" rtlCol="0">
            <a:spAutoFit/>
          </a:bodyPr>
          <a:lstStyle/>
          <a:p>
            <a:r>
              <a:rPr lang="en-US" dirty="0" err="1" smtClean="0"/>
              <a:t>Comms</a:t>
            </a:r>
            <a:r>
              <a:rPr lang="en-US" dirty="0" smtClean="0"/>
              <a:t> lost</a:t>
            </a:r>
            <a:endParaRPr lang="en-US" dirty="0"/>
          </a:p>
        </p:txBody>
      </p:sp>
      <p:cxnSp>
        <p:nvCxnSpPr>
          <p:cNvPr id="25" name="Straight Connector 24"/>
          <p:cNvCxnSpPr/>
          <p:nvPr/>
        </p:nvCxnSpPr>
        <p:spPr>
          <a:xfrm>
            <a:off x="2967037" y="2357438"/>
            <a:ext cx="0" cy="461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514600" y="2819400"/>
            <a:ext cx="920445" cy="369332"/>
          </a:xfrm>
          <a:prstGeom prst="rect">
            <a:avLst/>
          </a:prstGeom>
          <a:noFill/>
          <a:ln>
            <a:solidFill>
              <a:schemeClr val="tx1"/>
            </a:solidFill>
          </a:ln>
        </p:spPr>
        <p:txBody>
          <a:bodyPr wrap="none" rtlCol="0">
            <a:spAutoFit/>
          </a:bodyPr>
          <a:lstStyle/>
          <a:p>
            <a:r>
              <a:rPr lang="en-US" dirty="0" smtClean="0"/>
              <a:t>10 </a:t>
            </a:r>
            <a:r>
              <a:rPr lang="en-US" dirty="0" err="1" smtClean="0"/>
              <a:t>mins</a:t>
            </a:r>
            <a:endParaRPr lang="en-US" dirty="0"/>
          </a:p>
        </p:txBody>
      </p:sp>
      <p:cxnSp>
        <p:nvCxnSpPr>
          <p:cNvPr id="28" name="Straight Arrow Connector 27"/>
          <p:cNvCxnSpPr/>
          <p:nvPr/>
        </p:nvCxnSpPr>
        <p:spPr>
          <a:xfrm flipH="1">
            <a:off x="2590800" y="1981200"/>
            <a:ext cx="304800" cy="376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5562600" y="1752600"/>
            <a:ext cx="3276600" cy="2308324"/>
          </a:xfrm>
          <a:prstGeom prst="rect">
            <a:avLst/>
          </a:prstGeom>
          <a:noFill/>
          <a:ln>
            <a:solidFill>
              <a:schemeClr val="tx1"/>
            </a:solidFill>
          </a:ln>
        </p:spPr>
        <p:txBody>
          <a:bodyPr wrap="square" rtlCol="0">
            <a:spAutoFit/>
          </a:bodyPr>
          <a:lstStyle/>
          <a:p>
            <a:pPr marL="285750" indent="-285750">
              <a:buFont typeface="Arial" panose="020B0604020202020204" pitchFamily="34" charset="0"/>
              <a:buChar char="•"/>
            </a:pPr>
            <a:r>
              <a:rPr lang="en-US" dirty="0" smtClean="0"/>
              <a:t>Fly 2,000 – as assigned and MEA</a:t>
            </a:r>
          </a:p>
          <a:p>
            <a:pPr marL="285750" indent="-285750">
              <a:buFont typeface="Arial" panose="020B0604020202020204" pitchFamily="34" charset="0"/>
              <a:buChar char="•"/>
            </a:pPr>
            <a:r>
              <a:rPr lang="en-US" dirty="0" smtClean="0"/>
              <a:t>Climb to 3,000 after 10 minutes</a:t>
            </a:r>
          </a:p>
          <a:p>
            <a:pPr marL="285750" indent="-285750">
              <a:buFont typeface="Arial" panose="020B0604020202020204" pitchFamily="34" charset="0"/>
              <a:buChar char="•"/>
            </a:pPr>
            <a:r>
              <a:rPr lang="en-US" dirty="0" smtClean="0"/>
              <a:t>Climb to 4,000 for higher MEA</a:t>
            </a:r>
          </a:p>
          <a:p>
            <a:pPr marL="285750" indent="-285750">
              <a:buFont typeface="Arial" panose="020B0604020202020204" pitchFamily="34" charset="0"/>
              <a:buChar char="•"/>
            </a:pPr>
            <a:r>
              <a:rPr lang="en-US" dirty="0" smtClean="0"/>
              <a:t>Descend to 3,000 – for expected altitude</a:t>
            </a:r>
          </a:p>
          <a:p>
            <a:pPr marL="285750" indent="-285750">
              <a:buFont typeface="Arial" panose="020B0604020202020204" pitchFamily="34" charset="0"/>
              <a:buChar char="•"/>
            </a:pPr>
            <a:r>
              <a:rPr lang="en-US" dirty="0" smtClean="0"/>
              <a:t>Climb to 5,000 for higher MEA</a:t>
            </a:r>
          </a:p>
        </p:txBody>
      </p:sp>
      <p:cxnSp>
        <p:nvCxnSpPr>
          <p:cNvPr id="2051" name="Straight Arrow Connector 2050"/>
          <p:cNvCxnSpPr/>
          <p:nvPr/>
        </p:nvCxnSpPr>
        <p:spPr>
          <a:xfrm flipH="1" flipV="1">
            <a:off x="3004443" y="2357438"/>
            <a:ext cx="957957" cy="595492"/>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053" name="Straight Connector 2052"/>
          <p:cNvCxnSpPr/>
          <p:nvPr/>
        </p:nvCxnSpPr>
        <p:spPr>
          <a:xfrm flipV="1">
            <a:off x="3962400" y="2491264"/>
            <a:ext cx="1752600" cy="461666"/>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57" name="Straight Connector 2056"/>
          <p:cNvCxnSpPr/>
          <p:nvPr/>
        </p:nvCxnSpPr>
        <p:spPr>
          <a:xfrm flipH="1">
            <a:off x="3043237" y="1937266"/>
            <a:ext cx="2595563"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59" name="Straight Arrow Connector 2058"/>
          <p:cNvCxnSpPr/>
          <p:nvPr/>
        </p:nvCxnSpPr>
        <p:spPr>
          <a:xfrm flipH="1">
            <a:off x="2743201" y="1937266"/>
            <a:ext cx="300036" cy="415498"/>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063" name="Straight Arrow Connector 2062"/>
          <p:cNvCxnSpPr/>
          <p:nvPr/>
        </p:nvCxnSpPr>
        <p:spPr>
          <a:xfrm flipH="1">
            <a:off x="4575808" y="3004066"/>
            <a:ext cx="1139192" cy="424934"/>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2640665" y="4343400"/>
            <a:ext cx="652743" cy="369332"/>
          </a:xfrm>
          <a:prstGeom prst="rect">
            <a:avLst/>
          </a:prstGeom>
          <a:noFill/>
        </p:spPr>
        <p:txBody>
          <a:bodyPr wrap="none" rtlCol="0">
            <a:spAutoFit/>
          </a:bodyPr>
          <a:lstStyle/>
          <a:p>
            <a:r>
              <a:rPr lang="en-US" dirty="0" smtClean="0"/>
              <a:t>2000</a:t>
            </a:r>
            <a:endParaRPr lang="en-US" dirty="0"/>
          </a:p>
        </p:txBody>
      </p:sp>
      <p:cxnSp>
        <p:nvCxnSpPr>
          <p:cNvPr id="2065" name="Straight Arrow Connector 2064"/>
          <p:cNvCxnSpPr/>
          <p:nvPr/>
        </p:nvCxnSpPr>
        <p:spPr>
          <a:xfrm flipH="1">
            <a:off x="3435046" y="3352800"/>
            <a:ext cx="2203754" cy="1359932"/>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067" name="TextBox 2066"/>
          <p:cNvSpPr txBox="1"/>
          <p:nvPr/>
        </p:nvSpPr>
        <p:spPr>
          <a:xfrm>
            <a:off x="460375" y="3974068"/>
            <a:ext cx="652743" cy="369332"/>
          </a:xfrm>
          <a:prstGeom prst="rect">
            <a:avLst/>
          </a:prstGeom>
          <a:noFill/>
        </p:spPr>
        <p:txBody>
          <a:bodyPr wrap="none" rtlCol="0">
            <a:spAutoFit/>
          </a:bodyPr>
          <a:lstStyle/>
          <a:p>
            <a:r>
              <a:rPr lang="en-US" dirty="0" smtClean="0"/>
              <a:t>5000</a:t>
            </a:r>
            <a:endParaRPr lang="en-US" dirty="0"/>
          </a:p>
        </p:txBody>
      </p:sp>
      <p:cxnSp>
        <p:nvCxnSpPr>
          <p:cNvPr id="2069" name="Straight Arrow Connector 2068"/>
          <p:cNvCxnSpPr/>
          <p:nvPr/>
        </p:nvCxnSpPr>
        <p:spPr>
          <a:xfrm flipH="1">
            <a:off x="1443037" y="3886200"/>
            <a:ext cx="4271964" cy="281642"/>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2174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Flying the Lost </a:t>
            </a:r>
            <a:r>
              <a:rPr lang="en-US" dirty="0" err="1"/>
              <a:t>Comm</a:t>
            </a:r>
            <a:r>
              <a:rPr lang="en-US" dirty="0"/>
              <a:t> </a:t>
            </a:r>
            <a:r>
              <a:rPr lang="en-US" dirty="0" smtClean="0"/>
              <a:t>Plan</a:t>
            </a:r>
            <a:br>
              <a:rPr lang="en-US" dirty="0" smtClean="0"/>
            </a:br>
            <a:r>
              <a:rPr lang="en-US" dirty="0" smtClean="0"/>
              <a:t>Off-Route Altitudes</a:t>
            </a:r>
            <a:endParaRPr lang="en-US" dirty="0"/>
          </a:p>
        </p:txBody>
      </p:sp>
      <p:sp>
        <p:nvSpPr>
          <p:cNvPr id="3" name="Content Placeholder 2"/>
          <p:cNvSpPr>
            <a:spLocks noGrp="1"/>
          </p:cNvSpPr>
          <p:nvPr>
            <p:ph idx="1"/>
          </p:nvPr>
        </p:nvSpPr>
        <p:spPr/>
        <p:txBody>
          <a:bodyPr>
            <a:normAutofit/>
          </a:bodyPr>
          <a:lstStyle/>
          <a:p>
            <a:r>
              <a:rPr lang="en-US" altLang="en-US" dirty="0" smtClean="0">
                <a:latin typeface="Avenir-Medium" charset="0"/>
              </a:rPr>
              <a:t>If off-route - Maintain </a:t>
            </a:r>
            <a:r>
              <a:rPr lang="en-US" altLang="en-US" dirty="0">
                <a:latin typeface="Avenir-Medium" charset="0"/>
              </a:rPr>
              <a:t>the last assigned altitude or the </a:t>
            </a:r>
            <a:r>
              <a:rPr lang="en-US" altLang="en-US" dirty="0">
                <a:solidFill>
                  <a:srgbClr val="FF3300"/>
                </a:solidFill>
                <a:latin typeface="Avenir-Medium" charset="0"/>
              </a:rPr>
              <a:t>minimum safe/sector altitude</a:t>
            </a:r>
            <a:r>
              <a:rPr lang="en-US" altLang="en-US" dirty="0">
                <a:latin typeface="Avenir-Medium" charset="0"/>
              </a:rPr>
              <a:t> (</a:t>
            </a:r>
            <a:r>
              <a:rPr lang="en-US" altLang="en-US" dirty="0">
                <a:solidFill>
                  <a:srgbClr val="FF3300"/>
                </a:solidFill>
                <a:latin typeface="Avenir-Medium" charset="0"/>
              </a:rPr>
              <a:t>emergency safe altitude</a:t>
            </a:r>
            <a:r>
              <a:rPr lang="en-US" altLang="en-US" dirty="0">
                <a:latin typeface="Avenir-Medium" charset="0"/>
              </a:rPr>
              <a:t> if more than 25 NM from the facility), whichever is higher, until established on a segment of the published approach</a:t>
            </a:r>
          </a:p>
        </p:txBody>
      </p:sp>
      <p:sp>
        <p:nvSpPr>
          <p:cNvPr id="4" name="Slide Number Placeholder 3"/>
          <p:cNvSpPr>
            <a:spLocks noGrp="1"/>
          </p:cNvSpPr>
          <p:nvPr>
            <p:ph type="sldNum" sz="quarter" idx="12"/>
          </p:nvPr>
        </p:nvSpPr>
        <p:spPr/>
        <p:txBody>
          <a:bodyPr/>
          <a:lstStyle/>
          <a:p>
            <a:fld id="{4BB4FD6E-8962-48C8-9D26-70ECC5E64D62}" type="slidenum">
              <a:rPr lang="en-US" smtClean="0"/>
              <a:t>7</a:t>
            </a:fld>
            <a:endParaRPr lang="en-US"/>
          </a:p>
        </p:txBody>
      </p:sp>
    </p:spTree>
    <p:extLst>
      <p:ext uri="{BB962C8B-B14F-4D97-AF65-F5344CB8AC3E}">
        <p14:creationId xmlns:p14="http://schemas.microsoft.com/office/powerpoint/2010/main" val="2538418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Flying the Lost </a:t>
            </a:r>
            <a:r>
              <a:rPr lang="en-US" dirty="0" err="1"/>
              <a:t>Comm</a:t>
            </a:r>
            <a:r>
              <a:rPr lang="en-US" dirty="0"/>
              <a:t> </a:t>
            </a:r>
            <a:r>
              <a:rPr lang="en-US" dirty="0" smtClean="0"/>
              <a:t>Plan</a:t>
            </a:r>
            <a:br>
              <a:rPr lang="en-US" dirty="0" smtClean="0"/>
            </a:br>
            <a:r>
              <a:rPr lang="en-US" dirty="0" smtClean="0"/>
              <a:t>Leaving a Clearance Limit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When </a:t>
            </a:r>
            <a:r>
              <a:rPr lang="en-US" dirty="0"/>
              <a:t>the clearance limit is a </a:t>
            </a:r>
            <a:r>
              <a:rPr lang="en-US" b="1" dirty="0"/>
              <a:t>fix from which an approach begins</a:t>
            </a:r>
            <a:r>
              <a:rPr lang="en-US" dirty="0"/>
              <a:t>, commence descent or descent and approach as close as possible to the </a:t>
            </a:r>
            <a:r>
              <a:rPr lang="en-US" b="1" dirty="0"/>
              <a:t>expect-further-clearance time </a:t>
            </a:r>
            <a:r>
              <a:rPr lang="en-US" dirty="0"/>
              <a:t>if one has been received, or if one has not been received, as close as possible to the </a:t>
            </a:r>
            <a:r>
              <a:rPr lang="en-US" b="1" dirty="0" smtClean="0"/>
              <a:t>estimated time of arrival</a:t>
            </a:r>
            <a:r>
              <a:rPr lang="en-US" dirty="0" smtClean="0"/>
              <a:t> as calculated from the filed or amended (</a:t>
            </a:r>
            <a:r>
              <a:rPr lang="en-US" dirty="0"/>
              <a:t>with ATC) estimated time en route.</a:t>
            </a:r>
          </a:p>
          <a:p>
            <a:r>
              <a:rPr lang="en-US" dirty="0" smtClean="0"/>
              <a:t>If </a:t>
            </a:r>
            <a:r>
              <a:rPr lang="en-US" dirty="0"/>
              <a:t>the clearance limit is </a:t>
            </a:r>
            <a:r>
              <a:rPr lang="en-US" b="1" dirty="0"/>
              <a:t>not a fix from which an approach begins</a:t>
            </a:r>
            <a:r>
              <a:rPr lang="en-US" dirty="0"/>
              <a:t>, leave the clearance limit at the </a:t>
            </a:r>
            <a:r>
              <a:rPr lang="en-US" b="1" dirty="0"/>
              <a:t>expect-further-clearance time </a:t>
            </a:r>
            <a:r>
              <a:rPr lang="en-US" dirty="0"/>
              <a:t>if one has been received, or </a:t>
            </a:r>
            <a:r>
              <a:rPr lang="en-US" b="1" dirty="0"/>
              <a:t>if none </a:t>
            </a:r>
            <a:r>
              <a:rPr lang="en-US" dirty="0"/>
              <a:t>has been received, </a:t>
            </a:r>
            <a:r>
              <a:rPr lang="en-US" b="1" dirty="0"/>
              <a:t>upon arrival </a:t>
            </a:r>
            <a:r>
              <a:rPr lang="en-US" dirty="0"/>
              <a:t>over the clearance limit, and proceed to a fix from which an approach begins </a:t>
            </a:r>
            <a:endParaRPr lang="en-US" dirty="0" smtClean="0"/>
          </a:p>
          <a:p>
            <a:r>
              <a:rPr lang="en-US" b="1" dirty="0" smtClean="0"/>
              <a:t>Commence descent or </a:t>
            </a:r>
            <a:r>
              <a:rPr lang="en-US" b="1" dirty="0"/>
              <a:t>descent and approach </a:t>
            </a:r>
            <a:r>
              <a:rPr lang="en-US" dirty="0"/>
              <a:t>as close as possible to the estimated time of arrival as calculated from the filed or amended (with ATC) estimated time en route</a:t>
            </a:r>
            <a:r>
              <a:rPr lang="en-US" dirty="0" smtClean="0"/>
              <a:t>.</a:t>
            </a:r>
            <a:endParaRPr lang="en-US" dirty="0"/>
          </a:p>
        </p:txBody>
      </p:sp>
      <p:sp>
        <p:nvSpPr>
          <p:cNvPr id="4" name="Slide Number Placeholder 3"/>
          <p:cNvSpPr>
            <a:spLocks noGrp="1"/>
          </p:cNvSpPr>
          <p:nvPr>
            <p:ph type="sldNum" sz="quarter" idx="12"/>
          </p:nvPr>
        </p:nvSpPr>
        <p:spPr/>
        <p:txBody>
          <a:bodyPr/>
          <a:lstStyle/>
          <a:p>
            <a:fld id="{4BB4FD6E-8962-48C8-9D26-70ECC5E64D62}" type="slidenum">
              <a:rPr lang="en-US" smtClean="0"/>
              <a:t>8</a:t>
            </a:fld>
            <a:endParaRPr lang="en-US"/>
          </a:p>
        </p:txBody>
      </p:sp>
    </p:spTree>
    <p:extLst>
      <p:ext uri="{BB962C8B-B14F-4D97-AF65-F5344CB8AC3E}">
        <p14:creationId xmlns:p14="http://schemas.microsoft.com/office/powerpoint/2010/main" val="3813925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Lost Communications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Lost communications is an emergency under IFR conditions. You can deviate as necessary to resolve the problem</a:t>
            </a:r>
          </a:p>
          <a:p>
            <a:r>
              <a:rPr lang="en-US" dirty="0" smtClean="0"/>
              <a:t>During </a:t>
            </a:r>
            <a:r>
              <a:rPr lang="en-US" dirty="0" smtClean="0"/>
              <a:t>radio failure</a:t>
            </a:r>
            <a:r>
              <a:rPr lang="en-US" dirty="0"/>
              <a:t>, when confronted with a situation not covered in the regulation, pilots are expected to exercise good judgment in </a:t>
            </a:r>
            <a:r>
              <a:rPr lang="en-US" dirty="0" smtClean="0"/>
              <a:t>their actions</a:t>
            </a:r>
          </a:p>
          <a:p>
            <a:r>
              <a:rPr lang="en-US" dirty="0" smtClean="0"/>
              <a:t>Set transponder to 7600</a:t>
            </a:r>
          </a:p>
          <a:p>
            <a:r>
              <a:rPr lang="en-US" dirty="0" smtClean="0"/>
              <a:t>Expect </a:t>
            </a:r>
            <a:r>
              <a:rPr lang="en-US" dirty="0"/>
              <a:t>ATC to attempt to communicate </a:t>
            </a:r>
            <a:r>
              <a:rPr lang="en-US" dirty="0" smtClean="0"/>
              <a:t>with you by </a:t>
            </a:r>
            <a:r>
              <a:rPr lang="en-US" dirty="0"/>
              <a:t>transmitting on guard frequencies and available frequencies of </a:t>
            </a:r>
            <a:r>
              <a:rPr lang="en-US" dirty="0" err="1" smtClean="0"/>
              <a:t>navaids</a:t>
            </a:r>
            <a:endParaRPr lang="en-US" dirty="0" smtClean="0"/>
          </a:p>
          <a:p>
            <a:r>
              <a:rPr lang="en-US" dirty="0" smtClean="0"/>
              <a:t>ATC may ask you to acknowledge communications by pressing </a:t>
            </a:r>
            <a:r>
              <a:rPr lang="en-US" dirty="0" err="1" smtClean="0"/>
              <a:t>ident</a:t>
            </a:r>
            <a:r>
              <a:rPr lang="en-US" dirty="0" smtClean="0"/>
              <a:t> on transponder</a:t>
            </a:r>
            <a:endParaRPr lang="en-US" dirty="0" smtClean="0"/>
          </a:p>
          <a:p>
            <a:endParaRPr lang="en-US" dirty="0" smtClean="0"/>
          </a:p>
        </p:txBody>
      </p:sp>
      <p:sp>
        <p:nvSpPr>
          <p:cNvPr id="4" name="Slide Number Placeholder 3"/>
          <p:cNvSpPr>
            <a:spLocks noGrp="1"/>
          </p:cNvSpPr>
          <p:nvPr>
            <p:ph type="sldNum" sz="quarter" idx="12"/>
          </p:nvPr>
        </p:nvSpPr>
        <p:spPr/>
        <p:txBody>
          <a:bodyPr/>
          <a:lstStyle/>
          <a:p>
            <a:fld id="{4BB4FD6E-8962-48C8-9D26-70ECC5E64D62}" type="slidenum">
              <a:rPr lang="en-US" smtClean="0"/>
              <a:t>9</a:t>
            </a:fld>
            <a:endParaRPr lang="en-US"/>
          </a:p>
        </p:txBody>
      </p:sp>
    </p:spTree>
    <p:extLst>
      <p:ext uri="{BB962C8B-B14F-4D97-AF65-F5344CB8AC3E}">
        <p14:creationId xmlns:p14="http://schemas.microsoft.com/office/powerpoint/2010/main" val="9135700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773</Words>
  <Application>Microsoft Office PowerPoint</Application>
  <PresentationFormat>On-screen Show (4:3)</PresentationFormat>
  <Paragraphs>74</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IFR Lost Communications  I Can’t Hear You Procedures</vt:lpstr>
      <vt:lpstr>Lost Communications</vt:lpstr>
      <vt:lpstr>Flying the Lost Comm Plan FAR §91.185</vt:lpstr>
      <vt:lpstr>Flying the Lost Comm Plan - Route FAR §91.185</vt:lpstr>
      <vt:lpstr>Flying the Lost Comm Plan - Altitude FAR §91.185</vt:lpstr>
      <vt:lpstr>Flying the Lost Comm Plan – Altitude Up and Down</vt:lpstr>
      <vt:lpstr>Flying the Lost Comm Plan Off-Route Altitudes</vt:lpstr>
      <vt:lpstr>Flying the Lost Comm Plan Leaving a Clearance Limit</vt:lpstr>
      <vt:lpstr>Lost Communications</vt:lpstr>
      <vt:lpstr>PowerPoint Presentation</vt:lpstr>
      <vt:lpstr>Disclaimer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IFR Lost Communications  I Can’t Hear You Procedures</dc:title>
  <dc:creator>Bob</dc:creator>
  <cp:lastModifiedBy>Bob</cp:lastModifiedBy>
  <cp:revision>12</cp:revision>
  <dcterms:created xsi:type="dcterms:W3CDTF">2015-03-14T14:19:12Z</dcterms:created>
  <dcterms:modified xsi:type="dcterms:W3CDTF">2015-03-14T15:06:30Z</dcterms:modified>
</cp:coreProperties>
</file>