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9" r:id="rId3"/>
    <p:sldId id="327" r:id="rId4"/>
    <p:sldId id="258" r:id="rId5"/>
    <p:sldId id="269" r:id="rId6"/>
    <p:sldId id="321" r:id="rId7"/>
    <p:sldId id="289" r:id="rId8"/>
    <p:sldId id="290" r:id="rId9"/>
    <p:sldId id="320" r:id="rId10"/>
    <p:sldId id="291" r:id="rId11"/>
    <p:sldId id="292" r:id="rId12"/>
    <p:sldId id="293" r:id="rId13"/>
    <p:sldId id="294" r:id="rId14"/>
    <p:sldId id="323" r:id="rId15"/>
    <p:sldId id="322" r:id="rId16"/>
    <p:sldId id="324" r:id="rId17"/>
    <p:sldId id="296" r:id="rId18"/>
    <p:sldId id="298" r:id="rId19"/>
    <p:sldId id="261" r:id="rId20"/>
    <p:sldId id="257" r:id="rId21"/>
    <p:sldId id="270" r:id="rId22"/>
    <p:sldId id="271" r:id="rId23"/>
    <p:sldId id="299" r:id="rId24"/>
    <p:sldId id="274" r:id="rId25"/>
    <p:sldId id="300" r:id="rId26"/>
    <p:sldId id="272" r:id="rId27"/>
    <p:sldId id="278" r:id="rId28"/>
    <p:sldId id="331" r:id="rId29"/>
    <p:sldId id="273" r:id="rId30"/>
    <p:sldId id="301" r:id="rId31"/>
    <p:sldId id="308" r:id="rId32"/>
    <p:sldId id="309" r:id="rId33"/>
    <p:sldId id="302" r:id="rId34"/>
    <p:sldId id="310" r:id="rId35"/>
    <p:sldId id="303" r:id="rId36"/>
    <p:sldId id="328" r:id="rId37"/>
    <p:sldId id="329" r:id="rId38"/>
    <p:sldId id="330" r:id="rId39"/>
    <p:sldId id="304" r:id="rId40"/>
    <p:sldId id="305" r:id="rId41"/>
    <p:sldId id="306" r:id="rId42"/>
    <p:sldId id="332" r:id="rId43"/>
    <p:sldId id="284" r:id="rId44"/>
    <p:sldId id="262" r:id="rId45"/>
    <p:sldId id="283" r:id="rId46"/>
    <p:sldId id="285" r:id="rId47"/>
    <p:sldId id="311" r:id="rId48"/>
    <p:sldId id="312" r:id="rId49"/>
    <p:sldId id="313" r:id="rId50"/>
    <p:sldId id="325" r:id="rId51"/>
    <p:sldId id="326" r:id="rId52"/>
    <p:sldId id="314" r:id="rId53"/>
    <p:sldId id="316" r:id="rId54"/>
    <p:sldId id="317" r:id="rId55"/>
    <p:sldId id="318" r:id="rId56"/>
    <p:sldId id="315" r:id="rId57"/>
    <p:sldId id="287" r:id="rId58"/>
    <p:sldId id="29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36BF58-1EFC-4129-B8E2-50EB61FE9EA2}" type="datetimeFigureOut">
              <a:rPr lang="en-US" smtClean="0"/>
              <a:t>10/19/2013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89E70-AB3B-4414-B59F-16AAC2F11857}" type="slidenum">
              <a:rPr lang="en-US" smtClean="0"/>
              <a:t>‹#›</a:t>
            </a:fld>
            <a:endParaRPr lang="en-US"/>
          </a:p>
        </p:txBody>
      </p:sp>
    </p:spTree>
    <p:extLst>
      <p:ext uri="{BB962C8B-B14F-4D97-AF65-F5344CB8AC3E}">
        <p14:creationId xmlns:p14="http://schemas.microsoft.com/office/powerpoint/2010/main" val="180425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58</a:t>
            </a:fld>
            <a:endParaRPr lang="en-US"/>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D0026A-9C38-4D79-AAFA-661C8DDDFA61}" type="datetime1">
              <a:rPr lang="en-US" smtClean="0"/>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5592-2E14-4FAA-BF31-AE217E3D8393}" type="slidenum">
              <a:rPr lang="en-US" smtClean="0"/>
              <a:t>‹#›</a:t>
            </a:fld>
            <a:endParaRPr lang="en-US"/>
          </a:p>
        </p:txBody>
      </p:sp>
    </p:spTree>
    <p:extLst>
      <p:ext uri="{BB962C8B-B14F-4D97-AF65-F5344CB8AC3E}">
        <p14:creationId xmlns:p14="http://schemas.microsoft.com/office/powerpoint/2010/main" val="308038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EE4F2-CB68-45FE-94EC-5E977FE32810}" type="datetime1">
              <a:rPr lang="en-US" smtClean="0"/>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5592-2E14-4FAA-BF31-AE217E3D8393}" type="slidenum">
              <a:rPr lang="en-US" smtClean="0"/>
              <a:t>‹#›</a:t>
            </a:fld>
            <a:endParaRPr lang="en-US"/>
          </a:p>
        </p:txBody>
      </p:sp>
    </p:spTree>
    <p:extLst>
      <p:ext uri="{BB962C8B-B14F-4D97-AF65-F5344CB8AC3E}">
        <p14:creationId xmlns:p14="http://schemas.microsoft.com/office/powerpoint/2010/main" val="124229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461F-1908-4F06-A40A-24232BA87182}" type="datetime1">
              <a:rPr lang="en-US" smtClean="0"/>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5592-2E14-4FAA-BF31-AE217E3D8393}" type="slidenum">
              <a:rPr lang="en-US" smtClean="0"/>
              <a:t>‹#›</a:t>
            </a:fld>
            <a:endParaRPr lang="en-US"/>
          </a:p>
        </p:txBody>
      </p:sp>
    </p:spTree>
    <p:extLst>
      <p:ext uri="{BB962C8B-B14F-4D97-AF65-F5344CB8AC3E}">
        <p14:creationId xmlns:p14="http://schemas.microsoft.com/office/powerpoint/2010/main" val="92697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AA3B8-1CCF-4856-BE64-17064DAE2E68}" type="datetime1">
              <a:rPr lang="en-US" smtClean="0"/>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5592-2E14-4FAA-BF31-AE217E3D8393}" type="slidenum">
              <a:rPr lang="en-US" smtClean="0"/>
              <a:t>‹#›</a:t>
            </a:fld>
            <a:endParaRPr lang="en-US"/>
          </a:p>
        </p:txBody>
      </p:sp>
    </p:spTree>
    <p:extLst>
      <p:ext uri="{BB962C8B-B14F-4D97-AF65-F5344CB8AC3E}">
        <p14:creationId xmlns:p14="http://schemas.microsoft.com/office/powerpoint/2010/main" val="348514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490A4-3AA5-4904-AACC-F438A4C324C5}" type="datetime1">
              <a:rPr lang="en-US" smtClean="0"/>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A5592-2E14-4FAA-BF31-AE217E3D8393}" type="slidenum">
              <a:rPr lang="en-US" smtClean="0"/>
              <a:t>‹#›</a:t>
            </a:fld>
            <a:endParaRPr lang="en-US"/>
          </a:p>
        </p:txBody>
      </p:sp>
    </p:spTree>
    <p:extLst>
      <p:ext uri="{BB962C8B-B14F-4D97-AF65-F5344CB8AC3E}">
        <p14:creationId xmlns:p14="http://schemas.microsoft.com/office/powerpoint/2010/main" val="376818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32B17-0416-43FB-9D35-CFD0D6D10EBD}" type="datetime1">
              <a:rPr lang="en-US" smtClean="0"/>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5592-2E14-4FAA-BF31-AE217E3D8393}" type="slidenum">
              <a:rPr lang="en-US" smtClean="0"/>
              <a:t>‹#›</a:t>
            </a:fld>
            <a:endParaRPr lang="en-US"/>
          </a:p>
        </p:txBody>
      </p:sp>
    </p:spTree>
    <p:extLst>
      <p:ext uri="{BB962C8B-B14F-4D97-AF65-F5344CB8AC3E}">
        <p14:creationId xmlns:p14="http://schemas.microsoft.com/office/powerpoint/2010/main" val="149621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44CE17-4269-4003-B1AE-E3438CC85E10}" type="datetime1">
              <a:rPr lang="en-US" smtClean="0"/>
              <a:t>10/19/2013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AA5592-2E14-4FAA-BF31-AE217E3D8393}" type="slidenum">
              <a:rPr lang="en-US" smtClean="0"/>
              <a:t>‹#›</a:t>
            </a:fld>
            <a:endParaRPr lang="en-US"/>
          </a:p>
        </p:txBody>
      </p:sp>
    </p:spTree>
    <p:extLst>
      <p:ext uri="{BB962C8B-B14F-4D97-AF65-F5344CB8AC3E}">
        <p14:creationId xmlns:p14="http://schemas.microsoft.com/office/powerpoint/2010/main" val="114837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1AE884-B7A0-49B6-B5DB-706DAD75170A}" type="datetime1">
              <a:rPr lang="en-US" smtClean="0"/>
              <a:t>10/19/2013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AA5592-2E14-4FAA-BF31-AE217E3D8393}" type="slidenum">
              <a:rPr lang="en-US" smtClean="0"/>
              <a:t>‹#›</a:t>
            </a:fld>
            <a:endParaRPr lang="en-US"/>
          </a:p>
        </p:txBody>
      </p:sp>
    </p:spTree>
    <p:extLst>
      <p:ext uri="{BB962C8B-B14F-4D97-AF65-F5344CB8AC3E}">
        <p14:creationId xmlns:p14="http://schemas.microsoft.com/office/powerpoint/2010/main" val="58811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231B6-9BDA-43FC-8A44-CF22D5CAFC9A}" type="datetime1">
              <a:rPr lang="en-US" smtClean="0"/>
              <a:t>10/19/2013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AA5592-2E14-4FAA-BF31-AE217E3D8393}" type="slidenum">
              <a:rPr lang="en-US" smtClean="0"/>
              <a:t>‹#›</a:t>
            </a:fld>
            <a:endParaRPr lang="en-US"/>
          </a:p>
        </p:txBody>
      </p:sp>
    </p:spTree>
    <p:extLst>
      <p:ext uri="{BB962C8B-B14F-4D97-AF65-F5344CB8AC3E}">
        <p14:creationId xmlns:p14="http://schemas.microsoft.com/office/powerpoint/2010/main" val="7595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A0DE9-B88C-47BA-91A6-58F2BCA3F3BA}" type="datetime1">
              <a:rPr lang="en-US" smtClean="0"/>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5592-2E14-4FAA-BF31-AE217E3D8393}" type="slidenum">
              <a:rPr lang="en-US" smtClean="0"/>
              <a:t>‹#›</a:t>
            </a:fld>
            <a:endParaRPr lang="en-US"/>
          </a:p>
        </p:txBody>
      </p:sp>
    </p:spTree>
    <p:extLst>
      <p:ext uri="{BB962C8B-B14F-4D97-AF65-F5344CB8AC3E}">
        <p14:creationId xmlns:p14="http://schemas.microsoft.com/office/powerpoint/2010/main" val="74079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DE417-34AC-4435-8BC1-654F5B67835A}" type="datetime1">
              <a:rPr lang="en-US" smtClean="0"/>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A5592-2E14-4FAA-BF31-AE217E3D8393}" type="slidenum">
              <a:rPr lang="en-US" smtClean="0"/>
              <a:t>‹#›</a:t>
            </a:fld>
            <a:endParaRPr lang="en-US"/>
          </a:p>
        </p:txBody>
      </p:sp>
    </p:spTree>
    <p:extLst>
      <p:ext uri="{BB962C8B-B14F-4D97-AF65-F5344CB8AC3E}">
        <p14:creationId xmlns:p14="http://schemas.microsoft.com/office/powerpoint/2010/main" val="279239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F2F01-1C6E-42B7-91E5-4F1C89FE66BC}" type="datetime1">
              <a:rPr lang="en-US" smtClean="0"/>
              <a:t>10/19/2013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A5592-2E14-4FAA-BF31-AE217E3D8393}" type="slidenum">
              <a:rPr lang="en-US" smtClean="0"/>
              <a:t>‹#›</a:t>
            </a:fld>
            <a:endParaRPr lang="en-US"/>
          </a:p>
        </p:txBody>
      </p:sp>
    </p:spTree>
    <p:extLst>
      <p:ext uri="{BB962C8B-B14F-4D97-AF65-F5344CB8AC3E}">
        <p14:creationId xmlns:p14="http://schemas.microsoft.com/office/powerpoint/2010/main" val="2433916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AA5592-2E14-4FAA-BF31-AE217E3D8393}" type="slidenum">
              <a:rPr lang="en-US" smtClean="0"/>
              <a:t>1</a:t>
            </a:fld>
            <a:endParaRPr lang="en-US"/>
          </a:p>
        </p:txBody>
      </p:sp>
      <p:sp>
        <p:nvSpPr>
          <p:cNvPr id="5" name="Rectangle 4"/>
          <p:cNvSpPr/>
          <p:nvPr/>
        </p:nvSpPr>
        <p:spPr>
          <a:xfrm>
            <a:off x="678598" y="914400"/>
            <a:ext cx="392299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Aircraft Icing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410" name="Picture 2" descr="http://bp3.blogger.com/_7_gMFng3OpY/Rg6fZlDpbkI/AAAAAAAABW8/pcu1LXXGl_8/s400/jd32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78724"/>
            <a:ext cx="6781800" cy="452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83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normAutofit/>
          </a:bodyPr>
          <a:lstStyle/>
          <a:p>
            <a:r>
              <a:rPr lang="en-US" dirty="0" smtClean="0"/>
              <a:t>Clear Ice</a:t>
            </a:r>
            <a:endParaRPr lang="en-US" dirty="0"/>
          </a:p>
        </p:txBody>
      </p:sp>
      <p:sp>
        <p:nvSpPr>
          <p:cNvPr id="3" name="Content Placeholder 2"/>
          <p:cNvSpPr>
            <a:spLocks noGrp="1"/>
          </p:cNvSpPr>
          <p:nvPr>
            <p:ph idx="1"/>
          </p:nvPr>
        </p:nvSpPr>
        <p:spPr>
          <a:xfrm>
            <a:off x="457200" y="1600200"/>
            <a:ext cx="5562600" cy="4525963"/>
          </a:xfrm>
        </p:spPr>
        <p:txBody>
          <a:bodyPr>
            <a:normAutofit fontScale="62500" lnSpcReduction="20000"/>
          </a:bodyPr>
          <a:lstStyle/>
          <a:p>
            <a:r>
              <a:rPr lang="en-US" dirty="0" smtClean="0"/>
              <a:t>Glossy, transparent ice formed by the relatively slow freezing of super cooled water</a:t>
            </a:r>
          </a:p>
          <a:p>
            <a:pPr lvl="1"/>
            <a:r>
              <a:rPr lang="en-US" dirty="0" smtClean="0"/>
              <a:t>Often contains some air pockets that result in a lumpy translucent appearance</a:t>
            </a:r>
          </a:p>
          <a:p>
            <a:r>
              <a:rPr lang="en-US" dirty="0" smtClean="0"/>
              <a:t>Clear ice is denser, harder, and sometimes more transparent than rime ice</a:t>
            </a:r>
          </a:p>
          <a:p>
            <a:r>
              <a:rPr lang="en-US" dirty="0" smtClean="0"/>
              <a:t>With larger accumulations, clear ice may form “horns.”</a:t>
            </a:r>
          </a:p>
          <a:p>
            <a:r>
              <a:rPr lang="en-US" dirty="0" smtClean="0"/>
              <a:t>Forms when</a:t>
            </a:r>
          </a:p>
          <a:p>
            <a:pPr lvl="1"/>
            <a:r>
              <a:rPr lang="en-US" dirty="0" smtClean="0"/>
              <a:t>Temperatures are close to freezing</a:t>
            </a:r>
          </a:p>
          <a:p>
            <a:pPr lvl="1"/>
            <a:r>
              <a:rPr lang="en-US" dirty="0" smtClean="0"/>
              <a:t>Large amounts of liquid water are present</a:t>
            </a:r>
          </a:p>
          <a:p>
            <a:pPr lvl="1"/>
            <a:r>
              <a:rPr lang="en-US" dirty="0" smtClean="0"/>
              <a:t>High aircraft velocity</a:t>
            </a:r>
          </a:p>
          <a:p>
            <a:pPr lvl="1"/>
            <a:r>
              <a:rPr lang="en-US" dirty="0" smtClean="0"/>
              <a:t>Large droplets are present </a:t>
            </a:r>
          </a:p>
          <a:p>
            <a:pPr lvl="1"/>
            <a:r>
              <a:rPr lang="en-US" dirty="0" smtClean="0"/>
              <a:t>Clear icing most likely in building Cumulus</a:t>
            </a:r>
          </a:p>
          <a:p>
            <a:r>
              <a:rPr lang="en-US" dirty="0" smtClean="0"/>
              <a:t>Removal of clear ice by deicing equipment is especially difficult</a:t>
            </a:r>
            <a:endParaRPr lang="en-US" dirty="0"/>
          </a:p>
        </p:txBody>
      </p:sp>
      <p:pic>
        <p:nvPicPr>
          <p:cNvPr id="6146" name="Picture 2" descr="http://talkaviation.com/images/Books/ifh/chapter-2/clear%20ice%20build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4800"/>
            <a:ext cx="3019318" cy="593854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7AA5592-2E14-4FAA-BF31-AE217E3D8393}" type="slidenum">
              <a:rPr lang="en-US" smtClean="0"/>
              <a:t>10</a:t>
            </a:fld>
            <a:endParaRPr lang="en-US"/>
          </a:p>
        </p:txBody>
      </p:sp>
    </p:spTree>
    <p:extLst>
      <p:ext uri="{BB962C8B-B14F-4D97-AF65-F5344CB8AC3E}">
        <p14:creationId xmlns:p14="http://schemas.microsoft.com/office/powerpoint/2010/main" val="127183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p>
            <a:r>
              <a:rPr lang="en-US" dirty="0" smtClean="0"/>
              <a:t>Rime Ice</a:t>
            </a:r>
            <a:endParaRPr lang="en-US" dirty="0"/>
          </a:p>
        </p:txBody>
      </p:sp>
      <p:sp>
        <p:nvSpPr>
          <p:cNvPr id="3" name="Content Placeholder 2"/>
          <p:cNvSpPr>
            <a:spLocks noGrp="1"/>
          </p:cNvSpPr>
          <p:nvPr>
            <p:ph idx="1"/>
          </p:nvPr>
        </p:nvSpPr>
        <p:spPr>
          <a:xfrm>
            <a:off x="457200" y="1600200"/>
            <a:ext cx="4572000" cy="4525963"/>
          </a:xfrm>
        </p:spPr>
        <p:txBody>
          <a:bodyPr>
            <a:normAutofit/>
          </a:bodyPr>
          <a:lstStyle/>
          <a:p>
            <a:r>
              <a:rPr lang="en-US" sz="1500" dirty="0" smtClean="0"/>
              <a:t>Rough, milky, opaque ice </a:t>
            </a:r>
          </a:p>
          <a:p>
            <a:r>
              <a:rPr lang="en-US" sz="1500" dirty="0" smtClean="0"/>
              <a:t>Formed by the instantaneous or very rapid freezing of super cooled droplets as they strike the surface </a:t>
            </a:r>
          </a:p>
          <a:p>
            <a:pPr lvl="1"/>
            <a:r>
              <a:rPr lang="en-US" sz="1500" dirty="0" smtClean="0"/>
              <a:t>Freezes before the drop has time to spread</a:t>
            </a:r>
          </a:p>
          <a:p>
            <a:r>
              <a:rPr lang="en-US" sz="1500" dirty="0"/>
              <a:t>R</a:t>
            </a:r>
            <a:r>
              <a:rPr lang="en-US" sz="1500" dirty="0" smtClean="0"/>
              <a:t>apid freezing results in the formation of air pockets in the ice, giving it an opaque appearance and making it porous and brittle</a:t>
            </a:r>
          </a:p>
          <a:p>
            <a:r>
              <a:rPr lang="en-US" sz="1500" dirty="0" smtClean="0"/>
              <a:t>For larger accretions, rime ice may form a streamlined extension of the wing</a:t>
            </a:r>
          </a:p>
          <a:p>
            <a:r>
              <a:rPr lang="en-US" sz="1500" dirty="0" smtClean="0"/>
              <a:t>Forms when:</a:t>
            </a:r>
          </a:p>
          <a:p>
            <a:pPr lvl="1"/>
            <a:r>
              <a:rPr lang="en-US" sz="1500" dirty="0" smtClean="0"/>
              <a:t>Temperatures are low</a:t>
            </a:r>
          </a:p>
          <a:p>
            <a:pPr lvl="1"/>
            <a:r>
              <a:rPr lang="en-US" sz="1500" dirty="0" smtClean="0"/>
              <a:t>Lower amounts of liquid water present</a:t>
            </a:r>
          </a:p>
          <a:p>
            <a:pPr lvl="1"/>
            <a:r>
              <a:rPr lang="en-US" sz="1500" dirty="0" smtClean="0"/>
              <a:t>Low velocity</a:t>
            </a:r>
          </a:p>
          <a:p>
            <a:pPr lvl="1"/>
            <a:r>
              <a:rPr lang="en-US" sz="1500" dirty="0" smtClean="0"/>
              <a:t>Small droplets are present</a:t>
            </a:r>
          </a:p>
          <a:p>
            <a:r>
              <a:rPr lang="en-US" sz="1500" dirty="0" smtClean="0"/>
              <a:t>Irregular shape and rough surface make it very effective in decreasing aerodynamic efficiency, but it is lighter than clear ice</a:t>
            </a:r>
            <a:endParaRPr lang="en-US" sz="1500" dirty="0"/>
          </a:p>
        </p:txBody>
      </p:sp>
      <p:sp>
        <p:nvSpPr>
          <p:cNvPr id="4" name="Slide Number Placeholder 3"/>
          <p:cNvSpPr>
            <a:spLocks noGrp="1"/>
          </p:cNvSpPr>
          <p:nvPr>
            <p:ph type="sldNum" sz="quarter" idx="12"/>
          </p:nvPr>
        </p:nvSpPr>
        <p:spPr/>
        <p:txBody>
          <a:bodyPr/>
          <a:lstStyle/>
          <a:p>
            <a:fld id="{77AA5592-2E14-4FAA-BF31-AE217E3D8393}" type="slidenum">
              <a:rPr lang="en-US" smtClean="0"/>
              <a:t>11</a:t>
            </a:fld>
            <a:endParaRPr lang="en-US"/>
          </a:p>
        </p:txBody>
      </p:sp>
      <p:pic>
        <p:nvPicPr>
          <p:cNvPr id="7170" name="Picture 2" descr="http://talkaviation.com/images/Books/ifh/chapter-2/rime%20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9118"/>
            <a:ext cx="3457575" cy="31623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ehfc.net/images/IceOn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534" y="3429000"/>
            <a:ext cx="3143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04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Ice</a:t>
            </a:r>
            <a:endParaRPr lang="en-US" dirty="0"/>
          </a:p>
        </p:txBody>
      </p:sp>
      <p:sp>
        <p:nvSpPr>
          <p:cNvPr id="3" name="Content Placeholder 2"/>
          <p:cNvSpPr>
            <a:spLocks noGrp="1"/>
          </p:cNvSpPr>
          <p:nvPr>
            <p:ph idx="1"/>
          </p:nvPr>
        </p:nvSpPr>
        <p:spPr/>
        <p:txBody>
          <a:bodyPr/>
          <a:lstStyle/>
          <a:p>
            <a:r>
              <a:rPr lang="en-US" dirty="0" smtClean="0"/>
              <a:t>Mixed ice is a combination of clear and rime ice</a:t>
            </a:r>
          </a:p>
          <a:p>
            <a:r>
              <a:rPr lang="en-US" dirty="0" smtClean="0"/>
              <a:t>Shape and roughness of the ice is the most important aspect from an aerodynamic point of view. </a:t>
            </a:r>
          </a:p>
          <a:p>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12</a:t>
            </a:fld>
            <a:endParaRPr lang="en-US"/>
          </a:p>
        </p:txBody>
      </p:sp>
      <p:pic>
        <p:nvPicPr>
          <p:cNvPr id="194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10000"/>
            <a:ext cx="2895600" cy="2707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83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Icing Severity </a:t>
            </a:r>
            <a:br>
              <a:rPr lang="en-US" dirty="0" smtClean="0"/>
            </a:br>
            <a:r>
              <a:rPr lang="en-US" dirty="0" smtClean="0"/>
              <a:t>Accumulation Rate</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13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07276506"/>
              </p:ext>
            </p:extLst>
          </p:nvPr>
        </p:nvGraphicFramePr>
        <p:xfrm>
          <a:off x="762000" y="1676400"/>
          <a:ext cx="7696201" cy="4663440"/>
        </p:xfrm>
        <a:graphic>
          <a:graphicData uri="http://schemas.openxmlformats.org/drawingml/2006/table">
            <a:tbl>
              <a:tblPr firstRow="1" bandRow="1">
                <a:tableStyleId>{5C22544A-7EE6-4342-B048-85BDC9FD1C3A}</a:tableStyleId>
              </a:tblPr>
              <a:tblGrid>
                <a:gridCol w="975575"/>
                <a:gridCol w="3360313"/>
                <a:gridCol w="3360313"/>
              </a:tblGrid>
              <a:tr h="370840">
                <a:tc>
                  <a:txBody>
                    <a:bodyPr/>
                    <a:lstStyle/>
                    <a:p>
                      <a:r>
                        <a:rPr lang="en-US" sz="1200" dirty="0" smtClean="0"/>
                        <a:t>Description</a:t>
                      </a:r>
                      <a:r>
                        <a:rPr lang="en-US" sz="1200" baseline="0" dirty="0" smtClean="0"/>
                        <a:t> to Report to ATC</a:t>
                      </a:r>
                      <a:endParaRPr lang="en-US" sz="1200" dirty="0"/>
                    </a:p>
                  </a:txBody>
                  <a:tcPr/>
                </a:tc>
                <a:tc>
                  <a:txBody>
                    <a:bodyPr/>
                    <a:lstStyle/>
                    <a:p>
                      <a:r>
                        <a:rPr lang="en-US" sz="1200" dirty="0" smtClean="0"/>
                        <a:t>Condition of</a:t>
                      </a:r>
                      <a:r>
                        <a:rPr lang="en-US" sz="1200" baseline="0" dirty="0" smtClean="0"/>
                        <a:t> Ice Accumulation</a:t>
                      </a:r>
                      <a:endParaRPr lang="en-US" sz="1200" dirty="0"/>
                    </a:p>
                  </a:txBody>
                  <a:tcPr/>
                </a:tc>
                <a:tc>
                  <a:txBody>
                    <a:bodyPr/>
                    <a:lstStyle/>
                    <a:p>
                      <a:r>
                        <a:rPr lang="en-US" dirty="0" smtClean="0"/>
                        <a:t>Pilot Action</a:t>
                      </a:r>
                      <a:endParaRPr lang="en-US" dirty="0"/>
                    </a:p>
                  </a:txBody>
                  <a:tcPr/>
                </a:tc>
              </a:tr>
              <a:tr h="370840">
                <a:tc>
                  <a:txBody>
                    <a:bodyPr/>
                    <a:lstStyle/>
                    <a:p>
                      <a:r>
                        <a:rPr lang="en-US" sz="1200" dirty="0" smtClean="0"/>
                        <a:t>Trace</a:t>
                      </a:r>
                      <a:endParaRPr lang="en-US" sz="1200" dirty="0"/>
                    </a:p>
                  </a:txBody>
                  <a:tcPr/>
                </a:tc>
                <a:tc>
                  <a:txBody>
                    <a:bodyPr/>
                    <a:lstStyle/>
                    <a:p>
                      <a:r>
                        <a:rPr lang="en-US" sz="1200" dirty="0" smtClean="0"/>
                        <a:t>Ice becomes perceptible. Rate of accumulation slightly greater than rate of sublimation. It is not hazardous even though deicing/anti-icing equipment is not utilized, unless encountered for an extended period of time - over one hour.</a:t>
                      </a:r>
                    </a:p>
                  </a:txBody>
                  <a:tcPr/>
                </a:tc>
                <a:tc>
                  <a:txBody>
                    <a:bodyPr/>
                    <a:lstStyle/>
                    <a:p>
                      <a:r>
                        <a:rPr lang="en-US" sz="1400" dirty="0" smtClean="0"/>
                        <a:t>Unless encountered for one hour or more, deicing/anti-icing equipment and/or heading or altitude change not usually required.</a:t>
                      </a:r>
                    </a:p>
                  </a:txBody>
                  <a:tcPr/>
                </a:tc>
              </a:tr>
              <a:tr h="370840">
                <a:tc>
                  <a:txBody>
                    <a:bodyPr/>
                    <a:lstStyle/>
                    <a:p>
                      <a:r>
                        <a:rPr lang="en-US" sz="1200" dirty="0" smtClean="0"/>
                        <a:t>Light</a:t>
                      </a:r>
                      <a:endParaRPr lang="en-US" sz="1200" dirty="0"/>
                    </a:p>
                  </a:txBody>
                  <a:tcPr/>
                </a:tc>
                <a:tc>
                  <a:txBody>
                    <a:bodyPr/>
                    <a:lstStyle/>
                    <a:p>
                      <a:r>
                        <a:rPr lang="en-US" sz="1200" dirty="0" smtClean="0"/>
                        <a:t>The rate of accumulation may create a problem if flight is prolonged in this environment (over one hour). Occasional use of deicing/anti-icing equipment removes/prevents accumulation. It does not present a problem if the deicing/anti-icing equipment is used.</a:t>
                      </a:r>
                    </a:p>
                  </a:txBody>
                  <a:tcPr/>
                </a:tc>
                <a:tc>
                  <a:txBody>
                    <a:bodyPr/>
                    <a:lstStyle/>
                    <a:p>
                      <a:r>
                        <a:rPr lang="en-US" sz="1400" dirty="0" smtClean="0"/>
                        <a:t>Deicing/anti-icing required occasionally to prevent accumulation and/or heading or altitude change required.</a:t>
                      </a:r>
                    </a:p>
                  </a:txBody>
                  <a:tcPr/>
                </a:tc>
              </a:tr>
              <a:tr h="370840">
                <a:tc>
                  <a:txBody>
                    <a:bodyPr/>
                    <a:lstStyle/>
                    <a:p>
                      <a:r>
                        <a:rPr lang="en-US" sz="1200" dirty="0" smtClean="0"/>
                        <a:t>Moderate</a:t>
                      </a:r>
                      <a:endParaRPr lang="en-US" sz="1200" dirty="0"/>
                    </a:p>
                  </a:txBody>
                  <a:tcPr/>
                </a:tc>
                <a:tc>
                  <a:txBody>
                    <a:bodyPr/>
                    <a:lstStyle/>
                    <a:p>
                      <a:r>
                        <a:rPr lang="en-US" sz="1200" dirty="0" smtClean="0"/>
                        <a:t>The rate of accumulation is such that even short encounters become potentially hazardous and use of deicing/anti-icing equipment or diversion is necessary.</a:t>
                      </a:r>
                    </a:p>
                    <a:p>
                      <a:endParaRPr lang="en-US" sz="1200" dirty="0"/>
                    </a:p>
                  </a:txBody>
                  <a:tcPr/>
                </a:tc>
                <a:tc>
                  <a:txBody>
                    <a:bodyPr/>
                    <a:lstStyle/>
                    <a:p>
                      <a:r>
                        <a:rPr lang="en-US" sz="1400" dirty="0" smtClean="0"/>
                        <a:t>Deicing/anti-icing required or heading or altitude change required.</a:t>
                      </a:r>
                      <a:endParaRPr lang="en-US" sz="1400" dirty="0"/>
                    </a:p>
                  </a:txBody>
                  <a:tcPr/>
                </a:tc>
              </a:tr>
              <a:tr h="370840">
                <a:tc>
                  <a:txBody>
                    <a:bodyPr/>
                    <a:lstStyle/>
                    <a:p>
                      <a:r>
                        <a:rPr lang="en-US" sz="1200" dirty="0" smtClean="0"/>
                        <a:t>Severe</a:t>
                      </a:r>
                      <a:endParaRPr lang="en-US" sz="1200" dirty="0"/>
                    </a:p>
                  </a:txBody>
                  <a:tcPr/>
                </a:tc>
                <a:tc>
                  <a:txBody>
                    <a:bodyPr/>
                    <a:lstStyle/>
                    <a:p>
                      <a:r>
                        <a:rPr lang="en-US" sz="1200" dirty="0" smtClean="0"/>
                        <a:t>The rate of accumulation is such that deicing/anti-icing equipment fails to reduce or control the hazard. Immediate diversion is necessary.</a:t>
                      </a:r>
                    </a:p>
                    <a:p>
                      <a:endParaRPr lang="en-US" sz="1200" dirty="0"/>
                    </a:p>
                  </a:txBody>
                  <a:tcPr/>
                </a:tc>
                <a:tc>
                  <a:txBody>
                    <a:bodyPr/>
                    <a:lstStyle/>
                    <a:p>
                      <a:r>
                        <a:rPr lang="en-US" sz="1400" dirty="0" smtClean="0"/>
                        <a:t>Immediate heading or altitude change required.</a:t>
                      </a:r>
                      <a:endParaRPr lang="en-US" sz="1400" dirty="0"/>
                    </a:p>
                  </a:txBody>
                  <a:tcPr/>
                </a:tc>
              </a:tr>
            </a:tbl>
          </a:graphicData>
        </a:graphic>
      </p:graphicFrame>
    </p:spTree>
    <p:extLst>
      <p:ext uri="{BB962C8B-B14F-4D97-AF65-F5344CB8AC3E}">
        <p14:creationId xmlns:p14="http://schemas.microsoft.com/office/powerpoint/2010/main" val="358834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Icing Severity </a:t>
            </a:r>
            <a:br>
              <a:rPr lang="en-US" dirty="0" smtClean="0"/>
            </a:br>
            <a:r>
              <a:rPr lang="en-US" dirty="0" smtClean="0"/>
              <a:t>Accumulation Rate</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14</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92003"/>
            <a:ext cx="2490932" cy="239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43050"/>
            <a:ext cx="2834217"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5139" y="4419600"/>
            <a:ext cx="42862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05200" y="2362200"/>
            <a:ext cx="1167564" cy="1477328"/>
          </a:xfrm>
          <a:prstGeom prst="rect">
            <a:avLst/>
          </a:prstGeom>
          <a:noFill/>
        </p:spPr>
        <p:txBody>
          <a:bodyPr wrap="none" rtlCol="0">
            <a:spAutoFit/>
          </a:bodyPr>
          <a:lstStyle/>
          <a:p>
            <a:r>
              <a:rPr lang="en-US" dirty="0" smtClean="0"/>
              <a:t>Light</a:t>
            </a:r>
          </a:p>
          <a:p>
            <a:endParaRPr lang="en-US" dirty="0" smtClean="0"/>
          </a:p>
          <a:p>
            <a:r>
              <a:rPr lang="en-US" dirty="0" smtClean="0"/>
              <a:t>Moderate </a:t>
            </a:r>
          </a:p>
          <a:p>
            <a:endParaRPr lang="en-US" dirty="0"/>
          </a:p>
          <a:p>
            <a:r>
              <a:rPr lang="en-US" dirty="0" smtClean="0"/>
              <a:t>Severe</a:t>
            </a:r>
            <a:endParaRPr lang="en-US" dirty="0"/>
          </a:p>
        </p:txBody>
      </p:sp>
      <p:cxnSp>
        <p:nvCxnSpPr>
          <p:cNvPr id="7" name="Straight Arrow Connector 6"/>
          <p:cNvCxnSpPr/>
          <p:nvPr/>
        </p:nvCxnSpPr>
        <p:spPr>
          <a:xfrm flipH="1" flipV="1">
            <a:off x="2719532" y="2362200"/>
            <a:ext cx="861868"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95800" y="2819400"/>
            <a:ext cx="1752600" cy="281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3733800"/>
            <a:ext cx="76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85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Rain</a:t>
            </a:r>
            <a:endParaRPr lang="en-US" dirty="0"/>
          </a:p>
        </p:txBody>
      </p:sp>
      <p:sp>
        <p:nvSpPr>
          <p:cNvPr id="3" name="Content Placeholder 2"/>
          <p:cNvSpPr>
            <a:spLocks noGrp="1"/>
          </p:cNvSpPr>
          <p:nvPr>
            <p:ph idx="1"/>
          </p:nvPr>
        </p:nvSpPr>
        <p:spPr/>
        <p:txBody>
          <a:bodyPr>
            <a:normAutofit/>
          </a:bodyPr>
          <a:lstStyle/>
          <a:p>
            <a:r>
              <a:rPr lang="en-US" dirty="0"/>
              <a:t>Heavy icing in short time</a:t>
            </a:r>
          </a:p>
          <a:p>
            <a:r>
              <a:rPr lang="en-US" dirty="0" smtClean="0"/>
              <a:t>Warm </a:t>
            </a:r>
            <a:r>
              <a:rPr lang="en-US" dirty="0"/>
              <a:t>air/moisture over-running Cold air</a:t>
            </a:r>
          </a:p>
          <a:p>
            <a:r>
              <a:rPr lang="en-US" dirty="0" smtClean="0"/>
              <a:t>Begins </a:t>
            </a:r>
            <a:r>
              <a:rPr lang="en-US" dirty="0"/>
              <a:t>as rain,</a:t>
            </a:r>
          </a:p>
          <a:p>
            <a:pPr lvl="1"/>
            <a:r>
              <a:rPr lang="en-US" dirty="0" smtClean="0"/>
              <a:t>Then </a:t>
            </a:r>
            <a:r>
              <a:rPr lang="en-US" dirty="0"/>
              <a:t>falls through </a:t>
            </a:r>
            <a:r>
              <a:rPr lang="en-US" dirty="0" smtClean="0"/>
              <a:t>cold </a:t>
            </a:r>
            <a:r>
              <a:rPr lang="en-US" dirty="0"/>
              <a:t>air</a:t>
            </a:r>
          </a:p>
          <a:p>
            <a:pPr lvl="1"/>
            <a:r>
              <a:rPr lang="en-US" dirty="0" smtClean="0"/>
              <a:t>Becomes super </a:t>
            </a:r>
            <a:r>
              <a:rPr lang="en-US" dirty="0"/>
              <a:t>c</a:t>
            </a:r>
            <a:r>
              <a:rPr lang="en-US" dirty="0" smtClean="0"/>
              <a:t>ooled water</a:t>
            </a:r>
            <a:endParaRPr lang="en-US" dirty="0"/>
          </a:p>
          <a:p>
            <a:pPr lvl="1"/>
            <a:r>
              <a:rPr lang="en-US" dirty="0" smtClean="0"/>
              <a:t>Freezes </a:t>
            </a:r>
            <a:r>
              <a:rPr lang="en-US" dirty="0"/>
              <a:t>on impact</a:t>
            </a:r>
          </a:p>
          <a:p>
            <a:r>
              <a:rPr lang="en-US" dirty="0" smtClean="0"/>
              <a:t>Best </a:t>
            </a:r>
            <a:r>
              <a:rPr lang="en-US" dirty="0"/>
              <a:t>maneuver maybe to gain altitude</a:t>
            </a:r>
          </a:p>
          <a:p>
            <a:r>
              <a:rPr lang="en-US" dirty="0" smtClean="0"/>
              <a:t>Check </a:t>
            </a:r>
            <a:r>
              <a:rPr lang="en-US" dirty="0"/>
              <a:t>with a weather briefer first!</a:t>
            </a:r>
          </a:p>
          <a:p>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15</a:t>
            </a:fld>
            <a:endParaRPr lang="en-US"/>
          </a:p>
        </p:txBody>
      </p:sp>
    </p:spTree>
    <p:extLst>
      <p:ext uri="{BB962C8B-B14F-4D97-AF65-F5344CB8AC3E}">
        <p14:creationId xmlns:p14="http://schemas.microsoft.com/office/powerpoint/2010/main" val="384646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Type and Icing</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Stratus clouds </a:t>
            </a:r>
          </a:p>
          <a:p>
            <a:pPr lvl="1"/>
            <a:r>
              <a:rPr lang="en-US" dirty="0" smtClean="0"/>
              <a:t>Typically contain lower amounts of liquid water than cumulus clouds</a:t>
            </a:r>
          </a:p>
          <a:p>
            <a:pPr lvl="1"/>
            <a:r>
              <a:rPr lang="en-US" dirty="0" smtClean="0"/>
              <a:t>Thickness can go to several thousands of feet; however, the vertical </a:t>
            </a:r>
            <a:r>
              <a:rPr lang="en-US" dirty="0" err="1" smtClean="0"/>
              <a:t>exent</a:t>
            </a:r>
            <a:r>
              <a:rPr lang="en-US" dirty="0" smtClean="0"/>
              <a:t> of an icing layer in a stratus cloud usually does not exceed 3,000 feet</a:t>
            </a:r>
          </a:p>
          <a:p>
            <a:pPr lvl="1"/>
            <a:r>
              <a:rPr lang="en-US" dirty="0" smtClean="0"/>
              <a:t>Icing in </a:t>
            </a:r>
            <a:r>
              <a:rPr lang="en-US" dirty="0" err="1" smtClean="0"/>
              <a:t>stratiform</a:t>
            </a:r>
            <a:r>
              <a:rPr lang="en-US" dirty="0" smtClean="0"/>
              <a:t> clouds is usually found in the higher temperature mid-to low-level clouds below 15,000 feet AGL</a:t>
            </a:r>
          </a:p>
          <a:p>
            <a:pPr lvl="1"/>
            <a:r>
              <a:rPr lang="en-US" dirty="0" smtClean="0"/>
              <a:t>Immediately activate ice protection systems. Monitor closely, and change altitude by at least 3,000 feet to avoid prolonged icing exposure</a:t>
            </a:r>
          </a:p>
          <a:p>
            <a:r>
              <a:rPr lang="en-US" dirty="0" smtClean="0"/>
              <a:t>Cumulus clouds </a:t>
            </a:r>
          </a:p>
          <a:p>
            <a:pPr lvl="1"/>
            <a:r>
              <a:rPr lang="en-US" dirty="0" smtClean="0"/>
              <a:t>Vertical development can cause the range of icing to cover many thousands of feet</a:t>
            </a:r>
          </a:p>
          <a:p>
            <a:pPr lvl="1"/>
            <a:r>
              <a:rPr lang="en-US" dirty="0" smtClean="0"/>
              <a:t>Often contain high amounts of liquid water and larger droplet sizes</a:t>
            </a:r>
          </a:p>
          <a:p>
            <a:pPr lvl="1"/>
            <a:r>
              <a:rPr lang="en-US" dirty="0" smtClean="0"/>
              <a:t>Icing is most intense in the updrafts that have high liquid water content, which sometimes support Super large droplets</a:t>
            </a:r>
          </a:p>
          <a:p>
            <a:pPr lvl="1"/>
            <a:r>
              <a:rPr lang="en-US" dirty="0" smtClean="0"/>
              <a:t>Icing usually found below 27,000 feet at temperatures between +2° and -20°C.  </a:t>
            </a:r>
          </a:p>
          <a:p>
            <a:pPr lvl="1"/>
            <a:r>
              <a:rPr lang="en-US" dirty="0" smtClean="0"/>
              <a:t>Icing is usually of short in duration, but can be severe in intensity</a:t>
            </a:r>
          </a:p>
          <a:p>
            <a:pPr lvl="1"/>
            <a:r>
              <a:rPr lang="en-US" dirty="0" smtClean="0"/>
              <a:t>Attempt to maintain visual separation from the clouds</a:t>
            </a:r>
          </a:p>
          <a:p>
            <a:r>
              <a:rPr lang="en-US" dirty="0" smtClean="0"/>
              <a:t>Icing risk can increase near large bodies of water, since moisture added to overlying air masses increases water content</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16</a:t>
            </a:fld>
            <a:endParaRPr lang="en-US"/>
          </a:p>
        </p:txBody>
      </p:sp>
    </p:spTree>
    <p:extLst>
      <p:ext uri="{BB962C8B-B14F-4D97-AF65-F5344CB8AC3E}">
        <p14:creationId xmlns:p14="http://schemas.microsoft.com/office/powerpoint/2010/main" val="257124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Icing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Generally known icing conditions exist when visible moisture or high relative humidity combines with temperatures near or below freezing</a:t>
            </a:r>
          </a:p>
          <a:p>
            <a:r>
              <a:rPr lang="en-US" dirty="0" smtClean="0"/>
              <a:t>Since clouds are a form of visible moisture, flying through clouds at an altitude that is near or below freezing would constitute flight into known icing conditions</a:t>
            </a:r>
          </a:p>
          <a:p>
            <a:r>
              <a:rPr lang="en-US" dirty="0" smtClean="0"/>
              <a:t>It doesn't matter whether there are any reports or forecasts of icing conditions at any altitude anywhere near the route of flight – determination of known icing is based upon temperature and moisture</a:t>
            </a:r>
          </a:p>
          <a:p>
            <a:r>
              <a:rPr lang="en-US" dirty="0" smtClean="0"/>
              <a:t>The threat of ice need not cover an entire area at all altitudes for the threat to be known or dangerous</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17</a:t>
            </a:fld>
            <a:endParaRPr lang="en-US"/>
          </a:p>
        </p:txBody>
      </p:sp>
    </p:spTree>
    <p:extLst>
      <p:ext uri="{BB962C8B-B14F-4D97-AF65-F5344CB8AC3E}">
        <p14:creationId xmlns:p14="http://schemas.microsoft.com/office/powerpoint/2010/main" val="1765945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Certification</a:t>
            </a:r>
            <a:endParaRPr lang="en-US" dirty="0"/>
          </a:p>
        </p:txBody>
      </p:sp>
      <p:sp>
        <p:nvSpPr>
          <p:cNvPr id="3" name="Content Placeholder 2"/>
          <p:cNvSpPr>
            <a:spLocks noGrp="1"/>
          </p:cNvSpPr>
          <p:nvPr>
            <p:ph idx="1"/>
          </p:nvPr>
        </p:nvSpPr>
        <p:spPr/>
        <p:txBody>
          <a:bodyPr>
            <a:noAutofit/>
          </a:bodyPr>
          <a:lstStyle/>
          <a:p>
            <a:r>
              <a:rPr lang="en-US" sz="2000" dirty="0" smtClean="0"/>
              <a:t>Aircraft are either FAA approved for flight in icing conditions or not</a:t>
            </a:r>
          </a:p>
          <a:p>
            <a:pPr lvl="1"/>
            <a:r>
              <a:rPr lang="en-US" sz="2000" dirty="0" smtClean="0"/>
              <a:t>Icing approval involves significant testing </a:t>
            </a:r>
          </a:p>
          <a:p>
            <a:pPr lvl="1"/>
            <a:r>
              <a:rPr lang="en-US" sz="2000" dirty="0" smtClean="0"/>
              <a:t>Few light aircraft are approved for flight in icing</a:t>
            </a:r>
          </a:p>
          <a:p>
            <a:pPr lvl="1"/>
            <a:r>
              <a:rPr lang="en-US" sz="2000" dirty="0" smtClean="0"/>
              <a:t>Aircraft that do not have all required ice protection equipment installed and functional are prohibited from venturing into an area with known icing conditions</a:t>
            </a:r>
          </a:p>
          <a:p>
            <a:pPr lvl="1"/>
            <a:r>
              <a:rPr lang="en-US" sz="2000" dirty="0" smtClean="0"/>
              <a:t>Limited anti/de-icing equipment, such as a heated propeller or windshield, does not prepare an aircraft for flight in icing conditions</a:t>
            </a:r>
          </a:p>
          <a:p>
            <a:pPr lvl="2"/>
            <a:r>
              <a:rPr lang="en-US" sz="2000" dirty="0" smtClean="0"/>
              <a:t>Only makes escape from an inadvertent encounter a little easier</a:t>
            </a:r>
          </a:p>
          <a:p>
            <a:r>
              <a:rPr lang="en-US" sz="2000" dirty="0" smtClean="0"/>
              <a:t>Flight into known icing conditions when the airplane flight manual or pilot operating handbook prohibits such flight would constitute a violation whether the aircraft accretes ice or not</a:t>
            </a:r>
            <a:endParaRPr lang="en-US" sz="2000" dirty="0"/>
          </a:p>
        </p:txBody>
      </p:sp>
      <p:sp>
        <p:nvSpPr>
          <p:cNvPr id="4" name="Slide Number Placeholder 3"/>
          <p:cNvSpPr>
            <a:spLocks noGrp="1"/>
          </p:cNvSpPr>
          <p:nvPr>
            <p:ph type="sldNum" sz="quarter" idx="12"/>
          </p:nvPr>
        </p:nvSpPr>
        <p:spPr/>
        <p:txBody>
          <a:bodyPr/>
          <a:lstStyle/>
          <a:p>
            <a:fld id="{77AA5592-2E14-4FAA-BF31-AE217E3D8393}" type="slidenum">
              <a:rPr lang="en-US" smtClean="0"/>
              <a:t>18</a:t>
            </a:fld>
            <a:endParaRPr lang="en-US"/>
          </a:p>
        </p:txBody>
      </p:sp>
    </p:spTree>
    <p:extLst>
      <p:ext uri="{BB962C8B-B14F-4D97-AF65-F5344CB8AC3E}">
        <p14:creationId xmlns:p14="http://schemas.microsoft.com/office/powerpoint/2010/main" val="80263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Icing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Structural Icing </a:t>
            </a:r>
          </a:p>
          <a:p>
            <a:pPr lvl="1"/>
            <a:r>
              <a:rPr lang="en-US" dirty="0" smtClean="0"/>
              <a:t>Accumulation of ice on the exterior of the aircraft</a:t>
            </a:r>
          </a:p>
          <a:p>
            <a:pPr lvl="2"/>
            <a:r>
              <a:rPr lang="en-US" dirty="0" smtClean="0"/>
              <a:t>Forms on aircraft structures and surfaces when super-cooled droplets land on them and freeze</a:t>
            </a:r>
          </a:p>
          <a:p>
            <a:pPr lvl="2"/>
            <a:r>
              <a:rPr lang="en-US" dirty="0" smtClean="0"/>
              <a:t>Small and/or narrow parts rapidly collect droplets and ice up most rapidly </a:t>
            </a:r>
          </a:p>
          <a:p>
            <a:pPr lvl="3"/>
            <a:r>
              <a:rPr lang="en-US" dirty="0" smtClean="0"/>
              <a:t>This is why a small protuberance within the pilot’s vision can be used as an “ice evidence probe” It is generally one of the first parts of the airplane on which an appreciable amount of ice forms</a:t>
            </a:r>
          </a:p>
          <a:p>
            <a:pPr lvl="3"/>
            <a:r>
              <a:rPr lang="en-US" dirty="0" err="1" smtClean="0"/>
              <a:t>Tailplane</a:t>
            </a:r>
            <a:r>
              <a:rPr lang="en-US" dirty="0" smtClean="0"/>
              <a:t> is a better collector than wings, because the </a:t>
            </a:r>
            <a:r>
              <a:rPr lang="en-US" dirty="0" err="1" smtClean="0"/>
              <a:t>tailplane</a:t>
            </a:r>
            <a:r>
              <a:rPr lang="en-US" dirty="0" smtClean="0"/>
              <a:t> presents a thinner surface to the airstream</a:t>
            </a:r>
          </a:p>
          <a:p>
            <a:pPr lvl="1"/>
            <a:r>
              <a:rPr lang="en-US" dirty="0" smtClean="0"/>
              <a:t>Structural icing can cause significant aircraft control and performance degradation</a:t>
            </a:r>
          </a:p>
          <a:p>
            <a:pPr lvl="1"/>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19</a:t>
            </a:fld>
            <a:endParaRPr lang="en-US"/>
          </a:p>
        </p:txBody>
      </p:sp>
    </p:spTree>
    <p:extLst>
      <p:ext uri="{BB962C8B-B14F-4D97-AF65-F5344CB8AC3E}">
        <p14:creationId xmlns:p14="http://schemas.microsoft.com/office/powerpoint/2010/main" val="270460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ortex.accuweather.com/adc2004/pub/includes/columns/newsstory/2011/400x266_12101129_icing-affects-aircra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78" y="609600"/>
            <a:ext cx="825022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7AA5592-2E14-4FAA-BF31-AE217E3D8393}" type="slidenum">
              <a:rPr lang="en-US" smtClean="0"/>
              <a:t>2</a:t>
            </a:fld>
            <a:endParaRPr lang="en-US"/>
          </a:p>
        </p:txBody>
      </p:sp>
    </p:spTree>
    <p:extLst>
      <p:ext uri="{BB962C8B-B14F-4D97-AF65-F5344CB8AC3E}">
        <p14:creationId xmlns:p14="http://schemas.microsoft.com/office/powerpoint/2010/main" val="253849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Ice Forms</a:t>
            </a:r>
            <a:endParaRPr lang="en-US" dirty="0"/>
          </a:p>
        </p:txBody>
      </p:sp>
      <p:pic>
        <p:nvPicPr>
          <p:cNvPr id="1026" name="Picture 2" descr="http://blog.cleveland.com/nationworld_impact/2009/02/large_PLANE_IC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87549"/>
            <a:ext cx="6019800" cy="48769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7AA5592-2E14-4FAA-BF31-AE217E3D8393}" type="slidenum">
              <a:rPr lang="en-US" smtClean="0"/>
              <a:t>20</a:t>
            </a:fld>
            <a:endParaRPr lang="en-US"/>
          </a:p>
        </p:txBody>
      </p:sp>
    </p:spTree>
    <p:extLst>
      <p:ext uri="{BB962C8B-B14F-4D97-AF65-F5344CB8AC3E}">
        <p14:creationId xmlns:p14="http://schemas.microsoft.com/office/powerpoint/2010/main" val="269593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Icing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Thin wings are more critical with ice on them than thick wings</a:t>
            </a:r>
          </a:p>
          <a:p>
            <a:r>
              <a:rPr lang="en-US" dirty="0" smtClean="0"/>
              <a:t>Tail Stall </a:t>
            </a:r>
          </a:p>
          <a:p>
            <a:pPr lvl="1"/>
            <a:r>
              <a:rPr lang="en-US" dirty="0" smtClean="0"/>
              <a:t>If the tail stalls due to ice and the airflow disruption it causes, recovery is unlikely at low altitudes</a:t>
            </a:r>
          </a:p>
          <a:p>
            <a:pPr lvl="1"/>
            <a:r>
              <a:rPr lang="en-US" dirty="0" smtClean="0"/>
              <a:t>Less familiar to many pilots</a:t>
            </a:r>
          </a:p>
          <a:p>
            <a:r>
              <a:rPr lang="en-US" dirty="0" smtClean="0"/>
              <a:t>Wing stall </a:t>
            </a:r>
          </a:p>
          <a:p>
            <a:pPr lvl="1"/>
            <a:r>
              <a:rPr lang="en-US" dirty="0" smtClean="0"/>
              <a:t>Much more common threat</a:t>
            </a:r>
          </a:p>
          <a:p>
            <a:pPr lvl="1"/>
            <a:r>
              <a:rPr lang="en-US" dirty="0" smtClean="0"/>
              <a:t>Important to distinguish between </a:t>
            </a:r>
            <a:r>
              <a:rPr lang="en-US" dirty="0"/>
              <a:t>t</a:t>
            </a:r>
            <a:r>
              <a:rPr lang="en-US" dirty="0" smtClean="0"/>
              <a:t>ail stall and wing stall, since the required actions are roughly opposite</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21</a:t>
            </a:fld>
            <a:endParaRPr lang="en-US"/>
          </a:p>
        </p:txBody>
      </p:sp>
    </p:spTree>
    <p:extLst>
      <p:ext uri="{BB962C8B-B14F-4D97-AF65-F5344CB8AC3E}">
        <p14:creationId xmlns:p14="http://schemas.microsoft.com/office/powerpoint/2010/main" val="2729835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 Stall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a Tail Stall?</a:t>
            </a:r>
          </a:p>
          <a:p>
            <a:pPr lvl="1"/>
            <a:r>
              <a:rPr lang="en-US" dirty="0" smtClean="0"/>
              <a:t>Horizontal stabilizer balances the tendency of the nose to pitch down by generating downward lift on the tail of the aircraft to counter CG being forward of CP</a:t>
            </a:r>
          </a:p>
          <a:p>
            <a:pPr lvl="1"/>
            <a:r>
              <a:rPr lang="en-US" dirty="0" smtClean="0"/>
              <a:t>When the tail stalls, this downward force is lessened or removed, and the nose of the airplane can severely pitch down</a:t>
            </a:r>
          </a:p>
          <a:p>
            <a:pPr lvl="1"/>
            <a:r>
              <a:rPr lang="en-US" dirty="0" smtClean="0"/>
              <a:t>Because the tail has a smaller leading edge radius and chord length than the wings, it collects two to three times more ice than the wings</a:t>
            </a:r>
          </a:p>
          <a:p>
            <a:pPr lvl="1"/>
            <a:r>
              <a:rPr lang="en-US" dirty="0" smtClean="0"/>
              <a:t>Tail ice accumulation is often not seen by the pilot</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22</a:t>
            </a:fld>
            <a:endParaRPr lang="en-US"/>
          </a:p>
        </p:txBody>
      </p:sp>
      <p:pic>
        <p:nvPicPr>
          <p:cNvPr id="11266" name="Picture 2" descr="http://www.pilotfriend.com/safe/safety/images2/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2209800" cy="187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62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 Stall</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Tailplane</a:t>
            </a:r>
            <a:r>
              <a:rPr lang="en-US" dirty="0" smtClean="0"/>
              <a:t> stall often worsens with increased airspeed and may worsen with increased power settings at the same flap setting</a:t>
            </a:r>
          </a:p>
          <a:p>
            <a:pPr lvl="1"/>
            <a:r>
              <a:rPr lang="en-US" dirty="0" smtClean="0"/>
              <a:t>Airspeed, at any flap setting, in excess of the airplane manufacturer’s recommendations, with ice on the </a:t>
            </a:r>
            <a:r>
              <a:rPr lang="en-US" dirty="0" err="1" smtClean="0"/>
              <a:t>tailplane</a:t>
            </a:r>
            <a:r>
              <a:rPr lang="en-US" dirty="0" smtClean="0"/>
              <a:t> may cause a </a:t>
            </a:r>
            <a:r>
              <a:rPr lang="en-US" dirty="0" err="1" smtClean="0"/>
              <a:t>tailplane</a:t>
            </a:r>
            <a:r>
              <a:rPr lang="en-US" dirty="0" smtClean="0"/>
              <a:t> stall and </a:t>
            </a:r>
            <a:r>
              <a:rPr lang="en-US" dirty="0" err="1" smtClean="0"/>
              <a:t>uncommanded</a:t>
            </a:r>
            <a:r>
              <a:rPr lang="en-US" dirty="0" smtClean="0"/>
              <a:t> pitch down from which recovery may not be possible</a:t>
            </a:r>
          </a:p>
          <a:p>
            <a:pPr lvl="1"/>
            <a:r>
              <a:rPr lang="en-US" dirty="0" err="1" smtClean="0"/>
              <a:t>Tailplane</a:t>
            </a:r>
            <a:r>
              <a:rPr lang="en-US" dirty="0" smtClean="0"/>
              <a:t> stall may occur at speeds less than the maximum flap extended speed (VFE)</a:t>
            </a:r>
          </a:p>
          <a:p>
            <a:r>
              <a:rPr lang="en-US" dirty="0" smtClean="0"/>
              <a:t>High engine power settings may adversely impact response to </a:t>
            </a:r>
            <a:r>
              <a:rPr lang="en-US" dirty="0" err="1" smtClean="0"/>
              <a:t>tailplane</a:t>
            </a:r>
            <a:r>
              <a:rPr lang="en-US" dirty="0" smtClean="0"/>
              <a:t> stall conditions at high airspeed in some aircraft designs</a:t>
            </a:r>
          </a:p>
          <a:p>
            <a:pPr lvl="1"/>
            <a:r>
              <a:rPr lang="en-US" dirty="0" smtClean="0"/>
              <a:t>Follow the manufacturer’s recommendations regarding power</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23</a:t>
            </a:fld>
            <a:endParaRPr lang="en-US"/>
          </a:p>
        </p:txBody>
      </p:sp>
    </p:spTree>
    <p:extLst>
      <p:ext uri="{BB962C8B-B14F-4D97-AF65-F5344CB8AC3E}">
        <p14:creationId xmlns:p14="http://schemas.microsoft.com/office/powerpoint/2010/main" val="367409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 Stall Recognition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Tail stall Indications</a:t>
            </a:r>
          </a:p>
          <a:p>
            <a:pPr lvl="1"/>
            <a:r>
              <a:rPr lang="en-US" dirty="0" smtClean="0"/>
              <a:t>When flaps are extended to any setting, the pitch control forces become abnormal or erratic</a:t>
            </a:r>
          </a:p>
          <a:p>
            <a:pPr lvl="1"/>
            <a:r>
              <a:rPr lang="en-US" dirty="0" smtClean="0"/>
              <a:t>Buffet in the control column (not the airframe)</a:t>
            </a:r>
          </a:p>
          <a:p>
            <a:pPr lvl="1"/>
            <a:r>
              <a:rPr lang="en-US" dirty="0" smtClean="0"/>
              <a:t>Elevator control pulsing, oscillations, or vibrations</a:t>
            </a:r>
          </a:p>
          <a:p>
            <a:pPr lvl="1"/>
            <a:r>
              <a:rPr lang="en-US" dirty="0" smtClean="0"/>
              <a:t>Abnormal nose-down trim change</a:t>
            </a:r>
          </a:p>
          <a:p>
            <a:pPr lvl="1"/>
            <a:r>
              <a:rPr lang="en-US" dirty="0" smtClean="0"/>
              <a:t>Any other unusual or abnormal pitch anomalies (possibly resulting in pilot induced oscillations)</a:t>
            </a:r>
          </a:p>
          <a:p>
            <a:pPr lvl="1"/>
            <a:r>
              <a:rPr lang="en-US" dirty="0" smtClean="0"/>
              <a:t>Reduction or loss of elevator effectiveness</a:t>
            </a:r>
          </a:p>
          <a:p>
            <a:pPr lvl="1"/>
            <a:r>
              <a:rPr lang="en-US" dirty="0" smtClean="0"/>
              <a:t>Sudden change in elevator force (control would move nose-down if unrestrained)</a:t>
            </a:r>
          </a:p>
          <a:p>
            <a:pPr lvl="1"/>
            <a:r>
              <a:rPr lang="en-US" dirty="0" smtClean="0"/>
              <a:t>Sudden </a:t>
            </a:r>
            <a:r>
              <a:rPr lang="en-US" dirty="0" err="1" smtClean="0"/>
              <a:t>uncommanded</a:t>
            </a:r>
            <a:r>
              <a:rPr lang="en-US" dirty="0" smtClean="0"/>
              <a:t> nose-down pitch</a:t>
            </a:r>
          </a:p>
          <a:p>
            <a:r>
              <a:rPr lang="en-US" dirty="0" smtClean="0"/>
              <a:t>Recovery from a tail stall is exactly opposite that for a wing stall recovery </a:t>
            </a:r>
          </a:p>
          <a:p>
            <a:pPr lvl="1"/>
            <a:r>
              <a:rPr lang="en-US" dirty="0" smtClean="0"/>
              <a:t>In a tail stall recovery air flow must be restored to the tail's lower airfoil surface, and in a wing stall recovery air flow must be restored to the wing's upper airfoil surface</a:t>
            </a:r>
          </a:p>
        </p:txBody>
      </p:sp>
      <p:sp>
        <p:nvSpPr>
          <p:cNvPr id="4" name="Slide Number Placeholder 3"/>
          <p:cNvSpPr>
            <a:spLocks noGrp="1"/>
          </p:cNvSpPr>
          <p:nvPr>
            <p:ph type="sldNum" sz="quarter" idx="12"/>
          </p:nvPr>
        </p:nvSpPr>
        <p:spPr/>
        <p:txBody>
          <a:bodyPr/>
          <a:lstStyle/>
          <a:p>
            <a:fld id="{77AA5592-2E14-4FAA-BF31-AE217E3D8393}" type="slidenum">
              <a:rPr lang="en-US" smtClean="0"/>
              <a:t>24</a:t>
            </a:fld>
            <a:endParaRPr lang="en-US"/>
          </a:p>
        </p:txBody>
      </p:sp>
    </p:spTree>
    <p:extLst>
      <p:ext uri="{BB962C8B-B14F-4D97-AF65-F5344CB8AC3E}">
        <p14:creationId xmlns:p14="http://schemas.microsoft.com/office/powerpoint/2010/main" val="94609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 Stall Recovery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Immediately raise flaps to the previous setting</a:t>
            </a:r>
          </a:p>
          <a:p>
            <a:r>
              <a:rPr lang="en-US" dirty="0" smtClean="0"/>
              <a:t>Apply appropriate nose-up elevator pressure</a:t>
            </a:r>
          </a:p>
          <a:p>
            <a:r>
              <a:rPr lang="en-US" dirty="0" smtClean="0"/>
              <a:t>Reduce power if altitude permits; otherwise maintain power</a:t>
            </a:r>
          </a:p>
          <a:p>
            <a:pPr lvl="1"/>
            <a:r>
              <a:rPr lang="en-US" dirty="0" smtClean="0"/>
              <a:t>May need power increase if flaps are retracted, however</a:t>
            </a:r>
          </a:p>
          <a:p>
            <a:pPr lvl="1"/>
            <a:r>
              <a:rPr lang="en-US" dirty="0" smtClean="0"/>
              <a:t>Do not increase airspeed unless it is necessary to avoid a wing stall</a:t>
            </a:r>
          </a:p>
          <a:p>
            <a:r>
              <a:rPr lang="en-US" dirty="0" smtClean="0"/>
              <a:t>Make nose-down pitch changes slowly, even in gusting conditions, if circumstances allow</a:t>
            </a:r>
          </a:p>
        </p:txBody>
      </p:sp>
      <p:sp>
        <p:nvSpPr>
          <p:cNvPr id="4" name="Slide Number Placeholder 3"/>
          <p:cNvSpPr>
            <a:spLocks noGrp="1"/>
          </p:cNvSpPr>
          <p:nvPr>
            <p:ph type="sldNum" sz="quarter" idx="12"/>
          </p:nvPr>
        </p:nvSpPr>
        <p:spPr/>
        <p:txBody>
          <a:bodyPr/>
          <a:lstStyle/>
          <a:p>
            <a:fld id="{77AA5592-2E14-4FAA-BF31-AE217E3D8393}" type="slidenum">
              <a:rPr lang="en-US" smtClean="0"/>
              <a:t>25</a:t>
            </a:fld>
            <a:endParaRPr lang="en-US"/>
          </a:p>
        </p:txBody>
      </p:sp>
    </p:spTree>
    <p:extLst>
      <p:ext uri="{BB962C8B-B14F-4D97-AF65-F5344CB8AC3E}">
        <p14:creationId xmlns:p14="http://schemas.microsoft.com/office/powerpoint/2010/main" val="954434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 Icing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Ice can distort the flow of air over the wing</a:t>
            </a:r>
          </a:p>
          <a:p>
            <a:pPr lvl="1"/>
            <a:r>
              <a:rPr lang="en-US" dirty="0" smtClean="0"/>
              <a:t>Diminishes the wing's maximum lift</a:t>
            </a:r>
          </a:p>
          <a:p>
            <a:pPr lvl="1"/>
            <a:r>
              <a:rPr lang="en-US" dirty="0" smtClean="0"/>
              <a:t>Reduces the angle of attack for maximum lift</a:t>
            </a:r>
          </a:p>
          <a:p>
            <a:pPr lvl="1"/>
            <a:r>
              <a:rPr lang="en-US" dirty="0" smtClean="0"/>
              <a:t>Adversely affects airplane handling qualities</a:t>
            </a:r>
          </a:p>
          <a:p>
            <a:pPr lvl="1"/>
            <a:r>
              <a:rPr lang="en-US" dirty="0" smtClean="0"/>
              <a:t>Significantly increases drag</a:t>
            </a:r>
          </a:p>
          <a:p>
            <a:pPr lvl="1"/>
            <a:r>
              <a:rPr lang="en-US" dirty="0" smtClean="0"/>
              <a:t>Will ordinarily stall at a lower angle of attack, and thus a higher airspeed</a:t>
            </a:r>
          </a:p>
          <a:p>
            <a:r>
              <a:rPr lang="en-US" dirty="0" smtClean="0"/>
              <a:t>Small amounts of ice will have an effect, and if the ice is rough, it can be a large effect</a:t>
            </a:r>
          </a:p>
          <a:p>
            <a:pPr lvl="1"/>
            <a:r>
              <a:rPr lang="en-US" dirty="0"/>
              <a:t>F</a:t>
            </a:r>
            <a:r>
              <a:rPr lang="en-US" dirty="0" smtClean="0"/>
              <a:t>rost, snow, and ice accumulations (on the leading edge or upper surface of the wing) no thicker or rougher than a piece of coarse sandpaper can reduce lift by 30 percent and increase drag up to 40 percent</a:t>
            </a:r>
          </a:p>
          <a:p>
            <a:pPr lvl="1"/>
            <a:r>
              <a:rPr lang="en-US" dirty="0" smtClean="0"/>
              <a:t>Larger accretions can reduce lift even more and can increase drag by 80 percent or more</a:t>
            </a:r>
          </a:p>
          <a:p>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26</a:t>
            </a:fld>
            <a:endParaRPr lang="en-US"/>
          </a:p>
        </p:txBody>
      </p:sp>
    </p:spTree>
    <p:extLst>
      <p:ext uri="{BB962C8B-B14F-4D97-AF65-F5344CB8AC3E}">
        <p14:creationId xmlns:p14="http://schemas.microsoft.com/office/powerpoint/2010/main" val="81078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 Icing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Increased approach speed is advisable if ice is on the wings</a:t>
            </a:r>
          </a:p>
          <a:p>
            <a:pPr lvl="1"/>
            <a:r>
              <a:rPr lang="en-US" dirty="0" smtClean="0"/>
              <a:t>How much of an increase depends on both the aircraft type and amount of ice – Refer to the POH</a:t>
            </a:r>
          </a:p>
          <a:p>
            <a:r>
              <a:rPr lang="en-US" dirty="0" smtClean="0"/>
              <a:t>Stall characteristics of an aircraft with ice-covered wings will be degraded</a:t>
            </a:r>
          </a:p>
          <a:p>
            <a:r>
              <a:rPr lang="en-US" dirty="0" smtClean="0"/>
              <a:t>Ice accretion may be asymmetric between the two wings</a:t>
            </a:r>
          </a:p>
          <a:p>
            <a:r>
              <a:rPr lang="en-US" dirty="0" smtClean="0"/>
              <a:t>Outer part of a wing, which is ordinarily thinner and thus a better collector of ice, may stall first rather than last</a:t>
            </a:r>
          </a:p>
        </p:txBody>
      </p:sp>
      <p:sp>
        <p:nvSpPr>
          <p:cNvPr id="4" name="Slide Number Placeholder 3"/>
          <p:cNvSpPr>
            <a:spLocks noGrp="1"/>
          </p:cNvSpPr>
          <p:nvPr>
            <p:ph type="sldNum" sz="quarter" idx="12"/>
          </p:nvPr>
        </p:nvSpPr>
        <p:spPr/>
        <p:txBody>
          <a:bodyPr/>
          <a:lstStyle/>
          <a:p>
            <a:fld id="{77AA5592-2E14-4FAA-BF31-AE217E3D8393}" type="slidenum">
              <a:rPr lang="en-US" smtClean="0"/>
              <a:t>27</a:t>
            </a:fld>
            <a:endParaRPr lang="en-US"/>
          </a:p>
        </p:txBody>
      </p:sp>
    </p:spTree>
    <p:extLst>
      <p:ext uri="{BB962C8B-B14F-4D97-AF65-F5344CB8AC3E}">
        <p14:creationId xmlns:p14="http://schemas.microsoft.com/office/powerpoint/2010/main" val="43050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Detecting Wing and Airframe Icing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Most </a:t>
            </a:r>
            <a:r>
              <a:rPr lang="en-US" dirty="0"/>
              <a:t>obvious early symptom of </a:t>
            </a:r>
            <a:r>
              <a:rPr lang="en-US" dirty="0" smtClean="0"/>
              <a:t>airframe / wing </a:t>
            </a:r>
            <a:r>
              <a:rPr lang="en-US" dirty="0"/>
              <a:t>icing </a:t>
            </a:r>
            <a:r>
              <a:rPr lang="en-US" dirty="0" smtClean="0"/>
              <a:t>in flight will </a:t>
            </a:r>
            <a:r>
              <a:rPr lang="en-US" dirty="0"/>
              <a:t>be a decrease in </a:t>
            </a:r>
            <a:r>
              <a:rPr lang="en-US" dirty="0" smtClean="0"/>
              <a:t>airspeed</a:t>
            </a:r>
          </a:p>
          <a:p>
            <a:pPr lvl="1"/>
            <a:r>
              <a:rPr lang="en-US" dirty="0" smtClean="0"/>
              <a:t>May also see ice on small narrow areas around the windshield and on struts</a:t>
            </a:r>
          </a:p>
          <a:p>
            <a:r>
              <a:rPr lang="en-US" dirty="0" smtClean="0"/>
              <a:t>Visual inspection on the ground and inflight</a:t>
            </a:r>
          </a:p>
          <a:p>
            <a:pPr lvl="1"/>
            <a:r>
              <a:rPr lang="en-US" dirty="0" smtClean="0"/>
              <a:t>Use of a flashlight can be very helpful</a:t>
            </a:r>
          </a:p>
          <a:p>
            <a:pPr lvl="1"/>
            <a:r>
              <a:rPr lang="en-US" dirty="0" smtClean="0"/>
              <a:t>Ice </a:t>
            </a:r>
            <a:r>
              <a:rPr lang="en-US" dirty="0"/>
              <a:t>is </a:t>
            </a:r>
            <a:r>
              <a:rPr lang="en-US" dirty="0" smtClean="0"/>
              <a:t>often difficult </a:t>
            </a:r>
            <a:r>
              <a:rPr lang="en-US" dirty="0"/>
              <a:t>to see and in many instances cannot be detected other than by touch with the bare hand so </a:t>
            </a:r>
            <a:r>
              <a:rPr lang="en-US" dirty="0" smtClean="0"/>
              <a:t>should conduct </a:t>
            </a:r>
            <a:r>
              <a:rPr lang="en-US" dirty="0"/>
              <a:t>visual and tactile </a:t>
            </a:r>
            <a:r>
              <a:rPr lang="en-US" dirty="0" smtClean="0"/>
              <a:t>inspections</a:t>
            </a:r>
            <a:endParaRPr lang="en-US" dirty="0"/>
          </a:p>
          <a:p>
            <a:pPr lvl="1"/>
            <a:r>
              <a:rPr lang="en-US" dirty="0"/>
              <a:t>inspections of airplane wing upper surfaces </a:t>
            </a:r>
            <a:endParaRPr lang="en-US" dirty="0" smtClean="0"/>
          </a:p>
          <a:p>
            <a:pPr lvl="1"/>
            <a:r>
              <a:rPr lang="en-US" dirty="0" smtClean="0"/>
              <a:t>May </a:t>
            </a:r>
            <a:r>
              <a:rPr lang="en-US" dirty="0"/>
              <a:t>make the aircraft’s critical surfaces appear to be wet </a:t>
            </a:r>
            <a:r>
              <a:rPr lang="en-US" dirty="0" smtClean="0"/>
              <a:t>or the same </a:t>
            </a:r>
            <a:r>
              <a:rPr lang="en-US" dirty="0"/>
              <a:t>color as </a:t>
            </a:r>
            <a:r>
              <a:rPr lang="en-US" dirty="0" smtClean="0"/>
              <a:t>the wing</a:t>
            </a:r>
          </a:p>
          <a:p>
            <a:pPr lvl="1"/>
            <a:r>
              <a:rPr lang="en-US" dirty="0"/>
              <a:t>During night operations, adequate illumination should be used to </a:t>
            </a:r>
            <a:r>
              <a:rPr lang="en-US" dirty="0" smtClean="0"/>
              <a:t>observe ice on the ground and in flight</a:t>
            </a:r>
          </a:p>
          <a:p>
            <a:r>
              <a:rPr lang="en-US" dirty="0" smtClean="0"/>
              <a:t>Some aircraft have electronic </a:t>
            </a:r>
            <a:r>
              <a:rPr lang="en-US" dirty="0"/>
              <a:t>ice detectors</a:t>
            </a:r>
            <a:endParaRPr lang="en-US" dirty="0" smtClean="0"/>
          </a:p>
          <a:p>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28</a:t>
            </a:fld>
            <a:endParaRPr lang="en-US"/>
          </a:p>
        </p:txBody>
      </p:sp>
    </p:spTree>
    <p:extLst>
      <p:ext uri="{BB962C8B-B14F-4D97-AF65-F5344CB8AC3E}">
        <p14:creationId xmlns:p14="http://schemas.microsoft.com/office/powerpoint/2010/main" val="1862038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 Impact on Roll Control</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Ice on the wings forward of the ailerons can affect roll control</a:t>
            </a:r>
          </a:p>
          <a:p>
            <a:pPr lvl="1"/>
            <a:r>
              <a:rPr lang="en-US" dirty="0" smtClean="0"/>
              <a:t>Serious roll control problems are not unusual</a:t>
            </a:r>
          </a:p>
          <a:p>
            <a:pPr lvl="1"/>
            <a:r>
              <a:rPr lang="en-US" dirty="0" smtClean="0"/>
              <a:t>Possible for </a:t>
            </a:r>
            <a:r>
              <a:rPr lang="en-US" dirty="0" err="1" smtClean="0"/>
              <a:t>uncommanded</a:t>
            </a:r>
            <a:r>
              <a:rPr lang="en-US" dirty="0" smtClean="0"/>
              <a:t> and uncontrolled rolls to occur</a:t>
            </a:r>
          </a:p>
          <a:p>
            <a:pPr lvl="2"/>
            <a:r>
              <a:rPr lang="en-US" dirty="0" smtClean="0"/>
              <a:t>Roll upset may be caused by airflow separation (aerodynamic stall), which induces self-deflection of the ailerons and loss of or degraded roll handling characteristics</a:t>
            </a:r>
          </a:p>
          <a:p>
            <a:r>
              <a:rPr lang="en-US" dirty="0" smtClean="0"/>
              <a:t>Wings on GA aircraft are designed so that stall starts near the root of the wing and progresses outward, so the stall does not interfere with roll control of the ailerons</a:t>
            </a:r>
          </a:p>
          <a:p>
            <a:r>
              <a:rPr lang="en-US" dirty="0" smtClean="0"/>
              <a:t>Since wing tips are thinner and most efficiently collect ice - can lead to a partial stall of the wings at the tips, which can affect the ailerons and thus roll control</a:t>
            </a:r>
          </a:p>
          <a:p>
            <a:r>
              <a:rPr lang="en-US" dirty="0" smtClean="0"/>
              <a:t>If ice accumulates in a ridge aft of the boots but forward of the ailerons, this can affect the airflow and interfere with proper functioning of the ailerons</a:t>
            </a:r>
          </a:p>
          <a:p>
            <a:r>
              <a:rPr lang="en-US" dirty="0" smtClean="0"/>
              <a:t>If aileron function is impaired due to ice, slight forward pressure on the elevator may help to reattach airflow to the aileron </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29</a:t>
            </a:fld>
            <a:endParaRPr lang="en-US"/>
          </a:p>
        </p:txBody>
      </p:sp>
    </p:spTree>
    <p:extLst>
      <p:ext uri="{BB962C8B-B14F-4D97-AF65-F5344CB8AC3E}">
        <p14:creationId xmlns:p14="http://schemas.microsoft.com/office/powerpoint/2010/main" val="405855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 Factors</a:t>
            </a:r>
            <a:endParaRPr lang="en-US" dirty="0"/>
          </a:p>
        </p:txBody>
      </p:sp>
      <p:sp>
        <p:nvSpPr>
          <p:cNvPr id="3" name="Content Placeholder 2"/>
          <p:cNvSpPr>
            <a:spLocks noGrp="1"/>
          </p:cNvSpPr>
          <p:nvPr>
            <p:ph idx="1"/>
          </p:nvPr>
        </p:nvSpPr>
        <p:spPr/>
        <p:txBody>
          <a:bodyPr/>
          <a:lstStyle/>
          <a:p>
            <a:r>
              <a:rPr lang="en-US" dirty="0" smtClean="0"/>
              <a:t>Liquid water content</a:t>
            </a:r>
          </a:p>
          <a:p>
            <a:r>
              <a:rPr lang="en-US" dirty="0" smtClean="0"/>
              <a:t>Temperature</a:t>
            </a:r>
          </a:p>
          <a:p>
            <a:r>
              <a:rPr lang="en-US" dirty="0" smtClean="0"/>
              <a:t>Droplet size</a:t>
            </a:r>
          </a:p>
          <a:p>
            <a:r>
              <a:rPr lang="en-US" dirty="0" smtClean="0"/>
              <a:t>Cloud type</a:t>
            </a:r>
          </a:p>
          <a:p>
            <a:r>
              <a:rPr lang="en-US" dirty="0" smtClean="0"/>
              <a:t>Airfoil geometry</a:t>
            </a:r>
          </a:p>
          <a:p>
            <a:r>
              <a:rPr lang="en-US" dirty="0" smtClean="0"/>
              <a:t>Airspeed</a:t>
            </a:r>
          </a:p>
          <a:p>
            <a:r>
              <a:rPr lang="en-US" dirty="0" smtClean="0"/>
              <a:t>Duration of exposure</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3</a:t>
            </a:fld>
            <a:endParaRPr lang="en-US"/>
          </a:p>
        </p:txBody>
      </p:sp>
    </p:spTree>
    <p:extLst>
      <p:ext uri="{BB962C8B-B14F-4D97-AF65-F5344CB8AC3E}">
        <p14:creationId xmlns:p14="http://schemas.microsoft.com/office/powerpoint/2010/main" val="475947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Pitot Tube / Static Port Icing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completely blocked pitot tube (e.g., due to an inoperative heater) will cause the airspeed indicator to function like an altimeter</a:t>
            </a:r>
          </a:p>
          <a:p>
            <a:pPr lvl="1"/>
            <a:r>
              <a:rPr lang="en-US" dirty="0" smtClean="0"/>
              <a:t>As the aircraft climbs, so does the airspeed. As the aircraft descends, so does the airspeed indication</a:t>
            </a:r>
          </a:p>
          <a:p>
            <a:r>
              <a:rPr lang="en-US" dirty="0" smtClean="0"/>
              <a:t>Various instruments (e.g., airspeed indicator, altimeter, and VSI) utilize pressures sensed by the pitot tube and static port</a:t>
            </a:r>
          </a:p>
          <a:p>
            <a:pPr lvl="1"/>
            <a:r>
              <a:rPr lang="en-US" dirty="0" smtClean="0"/>
              <a:t>When iced these instruments display incorrect information</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30</a:t>
            </a:fld>
            <a:endParaRPr lang="en-US" dirty="0"/>
          </a:p>
        </p:txBody>
      </p:sp>
    </p:spTree>
    <p:extLst>
      <p:ext uri="{BB962C8B-B14F-4D97-AF65-F5344CB8AC3E}">
        <p14:creationId xmlns:p14="http://schemas.microsoft.com/office/powerpoint/2010/main" val="3854806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Propeller Icing</a:t>
            </a:r>
            <a:endParaRPr lang="en-US" dirty="0"/>
          </a:p>
        </p:txBody>
      </p:sp>
      <p:sp>
        <p:nvSpPr>
          <p:cNvPr id="3" name="Content Placeholder 2"/>
          <p:cNvSpPr>
            <a:spLocks noGrp="1"/>
          </p:cNvSpPr>
          <p:nvPr>
            <p:ph idx="1"/>
          </p:nvPr>
        </p:nvSpPr>
        <p:spPr/>
        <p:txBody>
          <a:bodyPr>
            <a:normAutofit/>
          </a:bodyPr>
          <a:lstStyle/>
          <a:p>
            <a:r>
              <a:rPr lang="en-US" dirty="0" smtClean="0"/>
              <a:t>Ice buildup on propeller blades reduces thrust </a:t>
            </a:r>
          </a:p>
          <a:p>
            <a:r>
              <a:rPr lang="en-US" dirty="0" smtClean="0"/>
              <a:t>The greatest quantity of ice normally collects on the spinner and inner radius of the propeller</a:t>
            </a:r>
          </a:p>
          <a:p>
            <a:r>
              <a:rPr lang="en-US" dirty="0" smtClean="0"/>
              <a:t>Propeller areas on which ice may accumulate and be ingested into the engine normally are anti-iced rather than deiced to reduce the probability of ice being shed into the engine</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31</a:t>
            </a:fld>
            <a:endParaRPr lang="en-US"/>
          </a:p>
        </p:txBody>
      </p:sp>
    </p:spTree>
    <p:extLst>
      <p:ext uri="{BB962C8B-B14F-4D97-AF65-F5344CB8AC3E}">
        <p14:creationId xmlns:p14="http://schemas.microsoft.com/office/powerpoint/2010/main" val="4084146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Stall Warning Systems</a:t>
            </a:r>
            <a:endParaRPr lang="en-US" dirty="0"/>
          </a:p>
        </p:txBody>
      </p:sp>
      <p:sp>
        <p:nvSpPr>
          <p:cNvPr id="3" name="Content Placeholder 2"/>
          <p:cNvSpPr>
            <a:spLocks noGrp="1"/>
          </p:cNvSpPr>
          <p:nvPr>
            <p:ph idx="1"/>
          </p:nvPr>
        </p:nvSpPr>
        <p:spPr/>
        <p:txBody>
          <a:bodyPr>
            <a:normAutofit/>
          </a:bodyPr>
          <a:lstStyle/>
          <a:p>
            <a:r>
              <a:rPr lang="en-US" dirty="0" smtClean="0"/>
              <a:t>Icing may result in the possible loss of stall warning system effectiveness</a:t>
            </a:r>
          </a:p>
          <a:p>
            <a:pPr lvl="1"/>
            <a:r>
              <a:rPr lang="en-US" dirty="0" smtClean="0"/>
              <a:t>Exacerbates an already hazardous situation</a:t>
            </a:r>
          </a:p>
          <a:p>
            <a:r>
              <a:rPr lang="en-US" dirty="0" smtClean="0"/>
              <a:t>Even if the stall warning system is operational, it may be ineffective because the wing stalls at a lower angle of attack due to ice on the wing</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32</a:t>
            </a:fld>
            <a:endParaRPr lang="en-US"/>
          </a:p>
        </p:txBody>
      </p:sp>
    </p:spTree>
    <p:extLst>
      <p:ext uri="{BB962C8B-B14F-4D97-AF65-F5344CB8AC3E}">
        <p14:creationId xmlns:p14="http://schemas.microsoft.com/office/powerpoint/2010/main" val="4039154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Icing Impacts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certain icing conditions, control surfaces may bind or jam as a result of icing</a:t>
            </a:r>
          </a:p>
          <a:p>
            <a:pPr lvl="1"/>
            <a:r>
              <a:rPr lang="en-US" dirty="0" smtClean="0"/>
              <a:t>Some approved aircraft have space around the edges of control surfaces to allow ice to build up without interfering with their movement</a:t>
            </a:r>
          </a:p>
          <a:p>
            <a:r>
              <a:rPr lang="en-US" dirty="0" smtClean="0"/>
              <a:t>Unheated fuel vents can become blocked, which may lead to fuel starvation</a:t>
            </a:r>
          </a:p>
          <a:p>
            <a:pPr lvl="1"/>
            <a:r>
              <a:rPr lang="en-US" dirty="0" smtClean="0"/>
              <a:t>Fuel tanks, especially bladder types, may collapse because air is unavailable to replace the used fuel</a:t>
            </a:r>
          </a:p>
          <a:p>
            <a:r>
              <a:rPr lang="en-US" dirty="0" smtClean="0"/>
              <a:t>Limited vision </a:t>
            </a:r>
          </a:p>
          <a:p>
            <a:pPr lvl="1"/>
            <a:r>
              <a:rPr lang="en-US" dirty="0" smtClean="0"/>
              <a:t>Icing may block windscreen blocking enough forward vision to see ahead enough to land</a:t>
            </a:r>
          </a:p>
        </p:txBody>
      </p:sp>
      <p:sp>
        <p:nvSpPr>
          <p:cNvPr id="4" name="Slide Number Placeholder 3"/>
          <p:cNvSpPr>
            <a:spLocks noGrp="1"/>
          </p:cNvSpPr>
          <p:nvPr>
            <p:ph type="sldNum" sz="quarter" idx="12"/>
          </p:nvPr>
        </p:nvSpPr>
        <p:spPr/>
        <p:txBody>
          <a:bodyPr/>
          <a:lstStyle/>
          <a:p>
            <a:fld id="{77AA5592-2E14-4FAA-BF31-AE217E3D8393}" type="slidenum">
              <a:rPr lang="en-US" smtClean="0"/>
              <a:t>33</a:t>
            </a:fld>
            <a:endParaRPr lang="en-US" dirty="0"/>
          </a:p>
        </p:txBody>
      </p:sp>
    </p:spTree>
    <p:extLst>
      <p:ext uri="{BB962C8B-B14F-4D97-AF65-F5344CB8AC3E}">
        <p14:creationId xmlns:p14="http://schemas.microsoft.com/office/powerpoint/2010/main" val="2240674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Because of their small size and shape, antennas that do not lay flush with the aircraft’s skin tend to accumulate ice rapidly</a:t>
            </a:r>
          </a:p>
          <a:p>
            <a:r>
              <a:rPr lang="en-US" dirty="0" smtClean="0"/>
              <a:t>Ice accumulations may cause:</a:t>
            </a:r>
          </a:p>
          <a:p>
            <a:pPr lvl="1"/>
            <a:r>
              <a:rPr lang="en-US" dirty="0" smtClean="0"/>
              <a:t>Antenna to vibrate </a:t>
            </a:r>
          </a:p>
          <a:p>
            <a:pPr lvl="1"/>
            <a:r>
              <a:rPr lang="en-US" dirty="0" smtClean="0"/>
              <a:t>Radio signals to become distorted </a:t>
            </a:r>
          </a:p>
          <a:p>
            <a:pPr lvl="1"/>
            <a:r>
              <a:rPr lang="en-US" dirty="0" smtClean="0"/>
              <a:t>Damage to the antenna</a:t>
            </a:r>
          </a:p>
          <a:p>
            <a:r>
              <a:rPr lang="en-US" dirty="0" smtClean="0"/>
              <a:t>If a frozen antenna breaks off, it can damage other areas of the aircraft in addition to causing a communication or navigation system failure</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34</a:t>
            </a:fld>
            <a:endParaRPr lang="en-US"/>
          </a:p>
        </p:txBody>
      </p:sp>
    </p:spTree>
    <p:extLst>
      <p:ext uri="{BB962C8B-B14F-4D97-AF65-F5344CB8AC3E}">
        <p14:creationId xmlns:p14="http://schemas.microsoft.com/office/powerpoint/2010/main" val="3022052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Weight Impact</a:t>
            </a:r>
            <a:endParaRPr lang="en-US" dirty="0"/>
          </a:p>
        </p:txBody>
      </p:sp>
      <p:sp>
        <p:nvSpPr>
          <p:cNvPr id="3" name="Content Placeholder 2"/>
          <p:cNvSpPr>
            <a:spLocks noGrp="1"/>
          </p:cNvSpPr>
          <p:nvPr>
            <p:ph idx="1"/>
          </p:nvPr>
        </p:nvSpPr>
        <p:spPr/>
        <p:txBody>
          <a:bodyPr/>
          <a:lstStyle/>
          <a:p>
            <a:r>
              <a:rPr lang="en-US" dirty="0" smtClean="0"/>
              <a:t>Weight of ice may prevent an aircraft from:</a:t>
            </a:r>
          </a:p>
          <a:p>
            <a:pPr lvl="1"/>
            <a:r>
              <a:rPr lang="en-US" dirty="0" smtClean="0"/>
              <a:t>Taking off </a:t>
            </a:r>
          </a:p>
          <a:p>
            <a:pPr lvl="1"/>
            <a:r>
              <a:rPr lang="en-US" dirty="0" smtClean="0"/>
              <a:t>Maintaining altitude</a:t>
            </a:r>
          </a:p>
          <a:p>
            <a:pPr lvl="1"/>
            <a:r>
              <a:rPr lang="en-US" dirty="0" smtClean="0"/>
              <a:t>Significantly alter CG</a:t>
            </a:r>
          </a:p>
          <a:p>
            <a:r>
              <a:rPr lang="en-US" dirty="0" smtClean="0"/>
              <a:t>How much ice can a non-approved aircraft can carry?</a:t>
            </a:r>
          </a:p>
          <a:p>
            <a:pPr lvl="1"/>
            <a:r>
              <a:rPr lang="en-US" dirty="0" smtClean="0"/>
              <a:t>It is unknown – It was never determined through testing</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35</a:t>
            </a:fld>
            <a:endParaRPr lang="en-US"/>
          </a:p>
        </p:txBody>
      </p:sp>
    </p:spTree>
    <p:extLst>
      <p:ext uri="{BB962C8B-B14F-4D97-AF65-F5344CB8AC3E}">
        <p14:creationId xmlns:p14="http://schemas.microsoft.com/office/powerpoint/2010/main" val="2075193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System Icing</a:t>
            </a:r>
            <a:endParaRPr lang="en-US" dirty="0"/>
          </a:p>
        </p:txBody>
      </p:sp>
      <p:sp>
        <p:nvSpPr>
          <p:cNvPr id="3" name="Content Placeholder 2"/>
          <p:cNvSpPr>
            <a:spLocks noGrp="1"/>
          </p:cNvSpPr>
          <p:nvPr>
            <p:ph idx="1"/>
          </p:nvPr>
        </p:nvSpPr>
        <p:spPr/>
        <p:txBody>
          <a:bodyPr>
            <a:normAutofit fontScale="55000" lnSpcReduction="20000"/>
          </a:bodyPr>
          <a:lstStyle/>
          <a:p>
            <a:r>
              <a:rPr lang="en-US" dirty="0"/>
              <a:t>Ice formation in </a:t>
            </a:r>
            <a:r>
              <a:rPr lang="en-US" dirty="0" smtClean="0"/>
              <a:t>fuel </a:t>
            </a:r>
            <a:r>
              <a:rPr lang="en-US" dirty="0"/>
              <a:t>systems results from </a:t>
            </a:r>
            <a:r>
              <a:rPr lang="en-US" dirty="0" smtClean="0"/>
              <a:t>dissolved </a:t>
            </a:r>
            <a:r>
              <a:rPr lang="en-US" dirty="0"/>
              <a:t>and </a:t>
            </a:r>
            <a:r>
              <a:rPr lang="en-US" dirty="0" err="1"/>
              <a:t>undissolved</a:t>
            </a:r>
            <a:r>
              <a:rPr lang="en-US" dirty="0"/>
              <a:t> water in the fuel</a:t>
            </a:r>
          </a:p>
          <a:p>
            <a:r>
              <a:rPr lang="en-US" dirty="0"/>
              <a:t>Dissolved water in solution with </a:t>
            </a:r>
            <a:r>
              <a:rPr lang="en-US" dirty="0" smtClean="0"/>
              <a:t>fuels </a:t>
            </a:r>
            <a:r>
              <a:rPr lang="en-US" dirty="0"/>
              <a:t>constitutes a relatively small part of the total water potential in a fuel system.  Water strictly in solution is not a serious problem in aviation fuel so long as it remains in solution.</a:t>
            </a:r>
          </a:p>
          <a:p>
            <a:r>
              <a:rPr lang="en-US" dirty="0" err="1"/>
              <a:t>Undissolved</a:t>
            </a:r>
            <a:r>
              <a:rPr lang="en-US" dirty="0"/>
              <a:t> water is entrained water, such as water particles, suspended in the fuel as a result:</a:t>
            </a:r>
          </a:p>
          <a:p>
            <a:pPr lvl="1"/>
            <a:r>
              <a:rPr lang="en-US" dirty="0"/>
              <a:t>Mechanical agitation of free water </a:t>
            </a:r>
          </a:p>
          <a:p>
            <a:pPr lvl="1"/>
            <a:r>
              <a:rPr lang="en-US" dirty="0"/>
              <a:t>Conversion of dissolved water through temperature reduction</a:t>
            </a:r>
          </a:p>
          <a:p>
            <a:pPr lvl="1"/>
            <a:r>
              <a:rPr lang="en-US" dirty="0"/>
              <a:t>May be introduced as a result of refueling or the settling of entrained water which collects at the bottom of a fuel</a:t>
            </a:r>
          </a:p>
          <a:p>
            <a:pPr lvl="1"/>
            <a:r>
              <a:rPr lang="en-US" dirty="0"/>
              <a:t>May also be introduced as a result of condensation from air entering a fuel tank through the vent system</a:t>
            </a:r>
          </a:p>
          <a:p>
            <a:pPr lvl="1"/>
            <a:r>
              <a:rPr lang="en-US" dirty="0"/>
              <a:t>Entrained and free water are the most dangerous because of the potential of freezing on the surfaces of the fuel </a:t>
            </a:r>
            <a:r>
              <a:rPr lang="en-US" dirty="0" smtClean="0"/>
              <a:t>system</a:t>
            </a:r>
          </a:p>
          <a:p>
            <a:r>
              <a:rPr lang="en-US" dirty="0"/>
              <a:t>Free water can be drained from a fuel tank if low point drain provisions are adequate.  Removal of such water can reduce or eliminate the potential for icing problems</a:t>
            </a:r>
          </a:p>
          <a:p>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36</a:t>
            </a:fld>
            <a:endParaRPr lang="en-US"/>
          </a:p>
        </p:txBody>
      </p:sp>
    </p:spTree>
    <p:extLst>
      <p:ext uri="{BB962C8B-B14F-4D97-AF65-F5344CB8AC3E}">
        <p14:creationId xmlns:p14="http://schemas.microsoft.com/office/powerpoint/2010/main" val="1788032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Fuel System Icing</a:t>
            </a:r>
          </a:p>
        </p:txBody>
      </p:sp>
      <p:sp>
        <p:nvSpPr>
          <p:cNvPr id="3" name="Content Placeholder 2"/>
          <p:cNvSpPr>
            <a:spLocks noGrp="1"/>
          </p:cNvSpPr>
          <p:nvPr>
            <p:ph idx="1"/>
          </p:nvPr>
        </p:nvSpPr>
        <p:spPr/>
        <p:txBody>
          <a:bodyPr>
            <a:normAutofit fontScale="55000" lnSpcReduction="20000"/>
          </a:bodyPr>
          <a:lstStyle/>
          <a:p>
            <a:r>
              <a:rPr lang="en-US" dirty="0"/>
              <a:t>During flight, the temperature of the fuel in the tanks decreases, due to the </a:t>
            </a:r>
            <a:r>
              <a:rPr lang="en-US" dirty="0" smtClean="0"/>
              <a:t>decreasing temperatures at altitude</a:t>
            </a:r>
          </a:p>
          <a:p>
            <a:pPr lvl="1"/>
            <a:r>
              <a:rPr lang="en-US" dirty="0" smtClean="0"/>
              <a:t>Temperature decrease causes precipitation </a:t>
            </a:r>
            <a:r>
              <a:rPr lang="en-US" dirty="0"/>
              <a:t>of the dissolved water from the </a:t>
            </a:r>
            <a:r>
              <a:rPr lang="en-US" dirty="0" smtClean="0"/>
              <a:t>fuel</a:t>
            </a:r>
          </a:p>
          <a:p>
            <a:pPr lvl="1"/>
            <a:r>
              <a:rPr lang="en-US" dirty="0" smtClean="0"/>
              <a:t>Separated </a:t>
            </a:r>
            <a:r>
              <a:rPr lang="en-US" dirty="0"/>
              <a:t>water then drops to the bottom of the tank, because it is denser than the fuel. </a:t>
            </a:r>
            <a:endParaRPr lang="en-US" dirty="0" smtClean="0"/>
          </a:p>
          <a:p>
            <a:pPr lvl="1"/>
            <a:r>
              <a:rPr lang="en-US" dirty="0" smtClean="0"/>
              <a:t>Since </a:t>
            </a:r>
            <a:r>
              <a:rPr lang="en-US" dirty="0"/>
              <a:t>the water is no longer in solution, it can freeze, blocking fuel inlet </a:t>
            </a:r>
            <a:r>
              <a:rPr lang="en-US" dirty="0" smtClean="0"/>
              <a:t>pipes</a:t>
            </a:r>
          </a:p>
          <a:p>
            <a:pPr lvl="1"/>
            <a:r>
              <a:rPr lang="en-US" dirty="0" smtClean="0"/>
              <a:t>The </a:t>
            </a:r>
            <a:r>
              <a:rPr lang="en-US" dirty="0"/>
              <a:t>entrained water will freeze in cold fuel and tend to stay in solution longer since the specific gravity of ice is approximately the same as that of </a:t>
            </a:r>
            <a:r>
              <a:rPr lang="en-US" dirty="0" smtClean="0"/>
              <a:t>aircraft fuel</a:t>
            </a:r>
            <a:endParaRPr lang="en-US" dirty="0"/>
          </a:p>
          <a:p>
            <a:r>
              <a:rPr lang="en-US" dirty="0"/>
              <a:t>Ice crystals begin to form </a:t>
            </a:r>
            <a:r>
              <a:rPr lang="en-US" dirty="0" smtClean="0"/>
              <a:t>in entrained water in the fuel as </a:t>
            </a:r>
            <a:r>
              <a:rPr lang="en-US" dirty="0"/>
              <a:t>the temperature nears the freeze point of </a:t>
            </a:r>
            <a:r>
              <a:rPr lang="en-US" dirty="0" smtClean="0"/>
              <a:t>water</a:t>
            </a:r>
          </a:p>
          <a:p>
            <a:pPr lvl="1"/>
            <a:r>
              <a:rPr lang="en-US" dirty="0" smtClean="0"/>
              <a:t>Due </a:t>
            </a:r>
            <a:r>
              <a:rPr lang="en-US" dirty="0"/>
              <a:t>to impurities in the water, this normally takes place at slightly lower temperatures (27 to 31 °F) (-3 to -1 °C</a:t>
            </a:r>
            <a:r>
              <a:rPr lang="en-US" dirty="0" smtClean="0"/>
              <a:t>)</a:t>
            </a:r>
            <a:endParaRPr lang="en-US" dirty="0"/>
          </a:p>
          <a:p>
            <a:r>
              <a:rPr lang="en-US" dirty="0"/>
              <a:t>As the temperature </a:t>
            </a:r>
            <a:r>
              <a:rPr lang="en-US" dirty="0" smtClean="0"/>
              <a:t>decreases further</a:t>
            </a:r>
            <a:r>
              <a:rPr lang="en-US" dirty="0"/>
              <a:t>, the ice crystals begin to adhere to their surroundings in the form of ice. This is known as the </a:t>
            </a:r>
            <a:r>
              <a:rPr lang="en-US" b="1" dirty="0"/>
              <a:t>critical icing temperature </a:t>
            </a:r>
            <a:r>
              <a:rPr lang="en-US" dirty="0"/>
              <a:t>and occurs at about 12 to 15 °F (-11 to -9 °C</a:t>
            </a:r>
            <a:r>
              <a:rPr lang="en-US" dirty="0" smtClean="0"/>
              <a:t>)</a:t>
            </a:r>
          </a:p>
          <a:p>
            <a:r>
              <a:rPr lang="en-US" dirty="0" smtClean="0"/>
              <a:t>At </a:t>
            </a:r>
            <a:r>
              <a:rPr lang="en-US" dirty="0"/>
              <a:t>temperatures below 0 °F (-18 °C), ice crystals tend to become larger and </a:t>
            </a:r>
            <a:r>
              <a:rPr lang="en-US" dirty="0" smtClean="0"/>
              <a:t>can plug </a:t>
            </a:r>
            <a:r>
              <a:rPr lang="en-US" dirty="0"/>
              <a:t>small openings such as screens, filters, and </a:t>
            </a:r>
            <a:r>
              <a:rPr lang="en-US" dirty="0" smtClean="0"/>
              <a:t>orifices</a:t>
            </a:r>
          </a:p>
          <a:p>
            <a:endParaRPr lang="en-US" dirty="0"/>
          </a:p>
          <a:p>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37</a:t>
            </a:fld>
            <a:endParaRPr lang="en-US"/>
          </a:p>
        </p:txBody>
      </p:sp>
    </p:spTree>
    <p:extLst>
      <p:ext uri="{BB962C8B-B14F-4D97-AF65-F5344CB8AC3E}">
        <p14:creationId xmlns:p14="http://schemas.microsoft.com/office/powerpoint/2010/main" val="917204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free-ed.net/sweethaven/MechTech/Aviation/fig0405.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5565"/>
            <a:ext cx="1866900" cy="2068035"/>
          </a:xfrm>
          <a:prstGeom prst="rect">
            <a:avLst/>
          </a:prstGeom>
          <a:noFill/>
          <a:ln>
            <a:noFill/>
          </a:ln>
        </p:spPr>
      </p:pic>
      <p:sp>
        <p:nvSpPr>
          <p:cNvPr id="2" name="Title 1"/>
          <p:cNvSpPr>
            <a:spLocks noGrp="1"/>
          </p:cNvSpPr>
          <p:nvPr>
            <p:ph type="title"/>
          </p:nvPr>
        </p:nvSpPr>
        <p:spPr/>
        <p:txBody>
          <a:bodyPr/>
          <a:lstStyle/>
          <a:p>
            <a:r>
              <a:rPr lang="en-US" dirty="0" smtClean="0"/>
              <a:t>Fuel System Icing</a:t>
            </a:r>
            <a:endParaRPr lang="en-US" dirty="0"/>
          </a:p>
        </p:txBody>
      </p:sp>
      <p:sp>
        <p:nvSpPr>
          <p:cNvPr id="3" name="Content Placeholder 2"/>
          <p:cNvSpPr>
            <a:spLocks noGrp="1"/>
          </p:cNvSpPr>
          <p:nvPr>
            <p:ph idx="1"/>
          </p:nvPr>
        </p:nvSpPr>
        <p:spPr/>
        <p:txBody>
          <a:bodyPr>
            <a:normAutofit fontScale="55000" lnSpcReduction="20000"/>
          </a:bodyPr>
          <a:lstStyle/>
          <a:p>
            <a:r>
              <a:rPr lang="en-US" dirty="0"/>
              <a:t>Anti icing agents</a:t>
            </a:r>
          </a:p>
          <a:p>
            <a:pPr lvl="1"/>
            <a:r>
              <a:rPr lang="en-US" dirty="0"/>
              <a:t>Fuel System Icing Inhibitors (FSII) help to prevent the formation of ice </a:t>
            </a:r>
            <a:r>
              <a:rPr lang="en-US" dirty="0" smtClean="0"/>
              <a:t>crystals</a:t>
            </a:r>
          </a:p>
          <a:p>
            <a:pPr lvl="1"/>
            <a:r>
              <a:rPr lang="en-US" dirty="0"/>
              <a:t>Typically an Ethylene Glycol </a:t>
            </a:r>
            <a:r>
              <a:rPr lang="en-US" dirty="0" smtClean="0"/>
              <a:t>mixture</a:t>
            </a:r>
            <a:endParaRPr lang="en-US" dirty="0"/>
          </a:p>
          <a:p>
            <a:pPr lvl="1"/>
            <a:r>
              <a:rPr lang="en-US" dirty="0"/>
              <a:t>FSII dissolves in </a:t>
            </a:r>
            <a:r>
              <a:rPr lang="en-US" dirty="0" smtClean="0"/>
              <a:t>more </a:t>
            </a:r>
            <a:r>
              <a:rPr lang="en-US" dirty="0"/>
              <a:t>easily in </a:t>
            </a:r>
            <a:r>
              <a:rPr lang="en-US" dirty="0" smtClean="0"/>
              <a:t>water then fuel.  </a:t>
            </a:r>
            <a:r>
              <a:rPr lang="en-US" dirty="0"/>
              <a:t>Any water present will extract FSII from the fuel; the additive then acts to reduce the freeze point of the free water, preventing the formation of </a:t>
            </a:r>
            <a:r>
              <a:rPr lang="en-US" dirty="0" smtClean="0"/>
              <a:t>ice crystals</a:t>
            </a:r>
            <a:endParaRPr lang="en-US" dirty="0"/>
          </a:p>
          <a:p>
            <a:pPr lvl="1"/>
            <a:r>
              <a:rPr lang="en-US" dirty="0" smtClean="0"/>
              <a:t>FSII </a:t>
            </a:r>
            <a:r>
              <a:rPr lang="en-US" dirty="0"/>
              <a:t>must be distributed evenly throughout the fuel </a:t>
            </a:r>
            <a:r>
              <a:rPr lang="en-US" dirty="0" smtClean="0"/>
              <a:t>– can’t just pour in the tank</a:t>
            </a:r>
            <a:endParaRPr lang="en-US" dirty="0"/>
          </a:p>
          <a:p>
            <a:pPr lvl="1"/>
            <a:r>
              <a:rPr lang="en-US" dirty="0"/>
              <a:t>FSII </a:t>
            </a:r>
            <a:r>
              <a:rPr lang="en-US" dirty="0" smtClean="0"/>
              <a:t>depresses </a:t>
            </a:r>
            <a:r>
              <a:rPr lang="en-US" dirty="0"/>
              <a:t>the freezing point of </a:t>
            </a:r>
            <a:r>
              <a:rPr lang="en-US" dirty="0" smtClean="0"/>
              <a:t>the water </a:t>
            </a:r>
            <a:r>
              <a:rPr lang="en-US" dirty="0"/>
              <a:t>to -43°C.</a:t>
            </a:r>
          </a:p>
          <a:p>
            <a:pPr lvl="1"/>
            <a:r>
              <a:rPr lang="en-US" dirty="0" smtClean="0"/>
              <a:t>Some FSII formulations are </a:t>
            </a:r>
            <a:r>
              <a:rPr lang="en-US" dirty="0"/>
              <a:t>highly toxic and </a:t>
            </a:r>
            <a:r>
              <a:rPr lang="en-US" dirty="0" smtClean="0"/>
              <a:t>must </a:t>
            </a:r>
            <a:r>
              <a:rPr lang="en-US" dirty="0"/>
              <a:t>be </a:t>
            </a:r>
            <a:r>
              <a:rPr lang="en-US" dirty="0" smtClean="0"/>
              <a:t>stored </a:t>
            </a:r>
            <a:r>
              <a:rPr lang="en-US" dirty="0"/>
              <a:t>properly in dry conditions</a:t>
            </a:r>
          </a:p>
          <a:p>
            <a:pPr lvl="1"/>
            <a:r>
              <a:rPr lang="en-US" dirty="0"/>
              <a:t>Normally prepared for jet fuel, but some brands are good with 100LL – Check the label</a:t>
            </a:r>
          </a:p>
          <a:p>
            <a:r>
              <a:rPr lang="en-US" dirty="0"/>
              <a:t>Fuel Heaters</a:t>
            </a:r>
          </a:p>
          <a:p>
            <a:pPr lvl="1"/>
            <a:r>
              <a:rPr lang="en-US" dirty="0" smtClean="0"/>
              <a:t>Operate </a:t>
            </a:r>
            <a:r>
              <a:rPr lang="en-US" dirty="0"/>
              <a:t>using the principle of heat exchange to warm the </a:t>
            </a:r>
            <a:r>
              <a:rPr lang="en-US" dirty="0" smtClean="0"/>
              <a:t>fuel</a:t>
            </a:r>
          </a:p>
          <a:p>
            <a:pPr lvl="2"/>
            <a:r>
              <a:rPr lang="en-US" dirty="0" smtClean="0"/>
              <a:t>Can </a:t>
            </a:r>
            <a:r>
              <a:rPr lang="en-US" dirty="0"/>
              <a:t>use engine bleed air, an air-to-liquid exchanger, or engine lubricating oil, a liquid-to-liquid exchanger, as a source of heat</a:t>
            </a:r>
            <a:r>
              <a:rPr lang="en-US" dirty="0" smtClean="0"/>
              <a:t>.</a:t>
            </a:r>
            <a:endParaRPr lang="en-US" dirty="0"/>
          </a:p>
          <a:p>
            <a:pPr lvl="1"/>
            <a:r>
              <a:rPr lang="en-US" dirty="0" smtClean="0"/>
              <a:t>Protects </a:t>
            </a:r>
            <a:r>
              <a:rPr lang="en-US" dirty="0"/>
              <a:t>the engine fuel system from ice </a:t>
            </a:r>
            <a:r>
              <a:rPr lang="en-US" dirty="0" smtClean="0"/>
              <a:t>formation and </a:t>
            </a:r>
            <a:r>
              <a:rPr lang="en-US" dirty="0"/>
              <a:t>can also be used to thaw </a:t>
            </a:r>
            <a:r>
              <a:rPr lang="en-US" dirty="0" smtClean="0"/>
              <a:t>ice</a:t>
            </a:r>
            <a:endParaRPr lang="en-US" dirty="0"/>
          </a:p>
          <a:p>
            <a:pPr lvl="1"/>
            <a:r>
              <a:rPr lang="en-US" dirty="0"/>
              <a:t>In some </a:t>
            </a:r>
            <a:r>
              <a:rPr lang="en-US" dirty="0" smtClean="0"/>
              <a:t>cases </a:t>
            </a:r>
            <a:r>
              <a:rPr lang="en-US" dirty="0"/>
              <a:t>the fuel filter is fitted with a pressure-drop warning switch which illuminates a warning light </a:t>
            </a:r>
            <a:r>
              <a:rPr lang="en-US" dirty="0" smtClean="0"/>
              <a:t>if </a:t>
            </a:r>
            <a:r>
              <a:rPr lang="en-US" dirty="0"/>
              <a:t>ice </a:t>
            </a:r>
            <a:r>
              <a:rPr lang="en-US" dirty="0" smtClean="0"/>
              <a:t>collects </a:t>
            </a:r>
            <a:r>
              <a:rPr lang="en-US" dirty="0"/>
              <a:t>on the filter </a:t>
            </a:r>
            <a:r>
              <a:rPr lang="en-US" dirty="0" smtClean="0"/>
              <a:t>surface</a:t>
            </a:r>
            <a:endParaRPr lang="en-US" dirty="0"/>
          </a:p>
          <a:p>
            <a:pPr lvl="1"/>
            <a:r>
              <a:rPr lang="en-US" dirty="0"/>
              <a:t>Fuel deicing systems are designed to be used </a:t>
            </a:r>
            <a:r>
              <a:rPr lang="en-US" dirty="0" smtClean="0"/>
              <a:t>intermittently</a:t>
            </a:r>
          </a:p>
          <a:p>
            <a:pPr lvl="2"/>
            <a:r>
              <a:rPr lang="en-US" dirty="0" smtClean="0"/>
              <a:t>Controlled </a:t>
            </a:r>
            <a:r>
              <a:rPr lang="en-US" dirty="0"/>
              <a:t>manually by a switch in the cockpit  </a:t>
            </a:r>
            <a:r>
              <a:rPr lang="en-US" dirty="0" smtClean="0"/>
              <a:t>or automatically </a:t>
            </a:r>
            <a:r>
              <a:rPr lang="en-US" dirty="0"/>
              <a:t>using a </a:t>
            </a:r>
            <a:r>
              <a:rPr lang="en-US" dirty="0" smtClean="0"/>
              <a:t>thermostat</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38</a:t>
            </a:fld>
            <a:endParaRPr lang="en-US"/>
          </a:p>
        </p:txBody>
      </p:sp>
    </p:spTree>
    <p:extLst>
      <p:ext uri="{BB962C8B-B14F-4D97-AF65-F5344CB8AC3E}">
        <p14:creationId xmlns:p14="http://schemas.microsoft.com/office/powerpoint/2010/main" val="2677453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Deicing and Anti-Icing Equipment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Anti-icing equipment is turned on and used </a:t>
            </a:r>
            <a:r>
              <a:rPr lang="en-US" b="1" dirty="0" smtClean="0"/>
              <a:t>before</a:t>
            </a:r>
            <a:r>
              <a:rPr lang="en-US" dirty="0" smtClean="0"/>
              <a:t> entering icing conditions</a:t>
            </a:r>
          </a:p>
          <a:p>
            <a:pPr lvl="1"/>
            <a:r>
              <a:rPr lang="en-US" dirty="0" smtClean="0"/>
              <a:t>Includes carburetor heat, prop heat, pitot heat, fuel vent heat, windshield heat, and fluid surface deicers (in some cases).</a:t>
            </a:r>
          </a:p>
          <a:p>
            <a:r>
              <a:rPr lang="en-US" dirty="0" smtClean="0"/>
              <a:t>Deicing is used after ice has built up to an appreciable amount. Typically this includes surface deice equipment – e.g. boots</a:t>
            </a:r>
          </a:p>
          <a:p>
            <a:r>
              <a:rPr lang="en-US" dirty="0" smtClean="0"/>
              <a:t>Propeller </a:t>
            </a:r>
          </a:p>
          <a:p>
            <a:pPr lvl="1"/>
            <a:r>
              <a:rPr lang="en-US" dirty="0" smtClean="0"/>
              <a:t>Ice often forms on the propeller before it is visible on the wing</a:t>
            </a:r>
          </a:p>
          <a:p>
            <a:pPr lvl="1"/>
            <a:r>
              <a:rPr lang="en-US" dirty="0" smtClean="0"/>
              <a:t>Deicing fluid can be applied by slinger rings on the prop hub </a:t>
            </a:r>
          </a:p>
          <a:p>
            <a:pPr lvl="1"/>
            <a:r>
              <a:rPr lang="en-US" dirty="0" smtClean="0"/>
              <a:t>Propeller can be de-iced by electrically heated elements on the leading edges</a:t>
            </a:r>
          </a:p>
          <a:p>
            <a:r>
              <a:rPr lang="en-US" dirty="0" smtClean="0"/>
              <a:t>Wing</a:t>
            </a:r>
          </a:p>
          <a:p>
            <a:pPr lvl="1"/>
            <a:r>
              <a:rPr lang="en-US" dirty="0" smtClean="0"/>
              <a:t>Boots are de-icing devices – most common system</a:t>
            </a:r>
          </a:p>
          <a:p>
            <a:pPr lvl="2"/>
            <a:r>
              <a:rPr lang="en-US" dirty="0" smtClean="0"/>
              <a:t>Boots are inflatable rubber strips attached to the leading edge of the wing and tail surfaces. When inflated they expand, breaking ice off the boot surfaces. Following inflation, suction is applied to the boots and they return to their original shape</a:t>
            </a:r>
          </a:p>
          <a:p>
            <a:pPr lvl="1"/>
            <a:r>
              <a:rPr lang="en-US" dirty="0" smtClean="0"/>
              <a:t>Two types of anti-icing systems</a:t>
            </a:r>
          </a:p>
          <a:p>
            <a:pPr lvl="2"/>
            <a:r>
              <a:rPr lang="en-US" dirty="0" smtClean="0"/>
              <a:t>Weeping wing systems (fluid deice systems) - pump fluid from a reservoir through a mesh screen embedded in the wing’s leading edge</a:t>
            </a:r>
          </a:p>
          <a:p>
            <a:pPr lvl="2"/>
            <a:r>
              <a:rPr lang="en-US" dirty="0" smtClean="0"/>
              <a:t>Heated wing - typically found on jets</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39</a:t>
            </a:fld>
            <a:endParaRPr lang="en-US"/>
          </a:p>
        </p:txBody>
      </p:sp>
      <p:pic>
        <p:nvPicPr>
          <p:cNvPr id="12292" name="Picture 4" descr="http://www.pilotfriend.com/safe/safety/images2/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297464"/>
            <a:ext cx="2286000" cy="145650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www.pilotfriend.com/safe/safety/images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193437"/>
            <a:ext cx="1618325" cy="166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81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Icing is Likely to Occur</a:t>
            </a:r>
            <a:endParaRPr lang="en-US" dirty="0"/>
          </a:p>
        </p:txBody>
      </p:sp>
      <p:pic>
        <p:nvPicPr>
          <p:cNvPr id="2050" name="Picture 2" descr="http://stream2.cma.gov.cn/pub/comet/WinterWeather/oceansnowcase/comet/norlat/snow/micro_ice/media/images/ice_thre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528047" cy="48960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7AA5592-2E14-4FAA-BF31-AE217E3D8393}" type="slidenum">
              <a:rPr lang="en-US" smtClean="0"/>
              <a:t>4</a:t>
            </a:fld>
            <a:endParaRPr lang="en-US"/>
          </a:p>
        </p:txBody>
      </p:sp>
    </p:spTree>
    <p:extLst>
      <p:ext uri="{BB962C8B-B14F-4D97-AF65-F5344CB8AC3E}">
        <p14:creationId xmlns:p14="http://schemas.microsoft.com/office/powerpoint/2010/main" val="1487718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Deicing and Anti-Icing Equipment</a:t>
            </a:r>
            <a:endParaRPr lang="en-US" dirty="0"/>
          </a:p>
        </p:txBody>
      </p:sp>
      <p:sp>
        <p:nvSpPr>
          <p:cNvPr id="3" name="Content Placeholder 2"/>
          <p:cNvSpPr>
            <a:spLocks noGrp="1"/>
          </p:cNvSpPr>
          <p:nvPr>
            <p:ph idx="1"/>
          </p:nvPr>
        </p:nvSpPr>
        <p:spPr/>
        <p:txBody>
          <a:bodyPr>
            <a:normAutofit/>
          </a:bodyPr>
          <a:lstStyle/>
          <a:p>
            <a:r>
              <a:rPr lang="en-US" dirty="0" smtClean="0"/>
              <a:t>Windshield - two systems used in light aircraft</a:t>
            </a:r>
          </a:p>
          <a:p>
            <a:pPr lvl="1"/>
            <a:r>
              <a:rPr lang="en-US" dirty="0" smtClean="0"/>
              <a:t>Electrically heated windshield, or plate</a:t>
            </a:r>
          </a:p>
          <a:p>
            <a:pPr lvl="1"/>
            <a:r>
              <a:rPr lang="en-US" dirty="0" smtClean="0"/>
              <a:t>Fluid de-icing spray onto the windshield</a:t>
            </a:r>
          </a:p>
          <a:p>
            <a:pPr lvl="1"/>
            <a:r>
              <a:rPr lang="en-US" dirty="0" smtClean="0"/>
              <a:t>Icing can also be controlled to a very limited extent with the windshield defroster</a:t>
            </a:r>
          </a:p>
          <a:p>
            <a:pPr lvl="2"/>
            <a:r>
              <a:rPr lang="en-US" dirty="0" smtClean="0"/>
              <a:t>Never acceptable by itself </a:t>
            </a:r>
          </a:p>
          <a:p>
            <a:pPr lvl="2"/>
            <a:r>
              <a:rPr lang="en-US" dirty="0" smtClean="0"/>
              <a:t>On many aircraft it is the only source of windshield ice prevention</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40</a:t>
            </a:fld>
            <a:endParaRPr lang="en-US"/>
          </a:p>
        </p:txBody>
      </p:sp>
    </p:spTree>
    <p:extLst>
      <p:ext uri="{BB962C8B-B14F-4D97-AF65-F5344CB8AC3E}">
        <p14:creationId xmlns:p14="http://schemas.microsoft.com/office/powerpoint/2010/main" val="3954368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Deicing and Anti-Icing Equipment</a:t>
            </a:r>
            <a:endParaRPr lang="en-US" dirty="0"/>
          </a:p>
        </p:txBody>
      </p:sp>
      <p:sp>
        <p:nvSpPr>
          <p:cNvPr id="3" name="Content Placeholder 2"/>
          <p:cNvSpPr>
            <a:spLocks noGrp="1"/>
          </p:cNvSpPr>
          <p:nvPr>
            <p:ph idx="1"/>
          </p:nvPr>
        </p:nvSpPr>
        <p:spPr/>
        <p:txBody>
          <a:bodyPr>
            <a:normAutofit fontScale="92500"/>
          </a:bodyPr>
          <a:lstStyle/>
          <a:p>
            <a:r>
              <a:rPr lang="en-US" dirty="0" smtClean="0"/>
              <a:t>Unprotected areas of an aircraft with anti / de-icing equipment can still have a significant performance impact, even after use of the equipment </a:t>
            </a:r>
          </a:p>
          <a:p>
            <a:pPr lvl="1"/>
            <a:r>
              <a:rPr lang="en-US" dirty="0" smtClean="0"/>
              <a:t>Close to 30 percent of the total drag associated with an ice encounter remained after all the protected surfaces were cleared</a:t>
            </a:r>
          </a:p>
          <a:p>
            <a:pPr lvl="1"/>
            <a:r>
              <a:rPr lang="en-US" dirty="0" smtClean="0"/>
              <a:t>Non-protected surfaces may include antennas, flap hinges, control horns, fuselage frontal area, windshield wipers, wing struts, fixed landing gear, etc. </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41</a:t>
            </a:fld>
            <a:endParaRPr lang="en-US"/>
          </a:p>
        </p:txBody>
      </p:sp>
    </p:spTree>
    <p:extLst>
      <p:ext uri="{BB962C8B-B14F-4D97-AF65-F5344CB8AC3E}">
        <p14:creationId xmlns:p14="http://schemas.microsoft.com/office/powerpoint/2010/main" val="2640390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Using Anti-Icing Fluid</a:t>
            </a:r>
          </a:p>
        </p:txBody>
      </p:sp>
      <p:sp>
        <p:nvSpPr>
          <p:cNvPr id="3" name="Content Placeholder 2"/>
          <p:cNvSpPr>
            <a:spLocks noGrp="1"/>
          </p:cNvSpPr>
          <p:nvPr>
            <p:ph idx="1"/>
          </p:nvPr>
        </p:nvSpPr>
        <p:spPr/>
        <p:txBody>
          <a:bodyPr>
            <a:normAutofit fontScale="85000" lnSpcReduction="20000"/>
          </a:bodyPr>
          <a:lstStyle/>
          <a:p>
            <a:r>
              <a:rPr lang="en-US" dirty="0" smtClean="0"/>
              <a:t>Consult your </a:t>
            </a:r>
            <a:r>
              <a:rPr lang="en-US" dirty="0"/>
              <a:t>Pilot Operating Handbook (</a:t>
            </a:r>
            <a:r>
              <a:rPr lang="en-US" dirty="0" smtClean="0"/>
              <a:t>POH) for </a:t>
            </a:r>
            <a:r>
              <a:rPr lang="en-US" dirty="0"/>
              <a:t>specific information </a:t>
            </a:r>
            <a:endParaRPr lang="en-US" dirty="0" smtClean="0"/>
          </a:p>
          <a:p>
            <a:r>
              <a:rPr lang="en-US" dirty="0" smtClean="0"/>
              <a:t>General guidance</a:t>
            </a:r>
            <a:endParaRPr lang="en-US" dirty="0"/>
          </a:p>
          <a:p>
            <a:pPr lvl="1"/>
            <a:r>
              <a:rPr lang="en-US" dirty="0" smtClean="0"/>
              <a:t>Key </a:t>
            </a:r>
            <a:r>
              <a:rPr lang="en-US" dirty="0"/>
              <a:t>factor is rotation </a:t>
            </a:r>
            <a:r>
              <a:rPr lang="en-US" dirty="0" smtClean="0"/>
              <a:t>speed</a:t>
            </a:r>
          </a:p>
          <a:p>
            <a:pPr lvl="1"/>
            <a:r>
              <a:rPr lang="en-US" dirty="0" smtClean="0"/>
              <a:t>Rotation </a:t>
            </a:r>
            <a:r>
              <a:rPr lang="en-US" dirty="0"/>
              <a:t>speed of </a:t>
            </a:r>
            <a:r>
              <a:rPr lang="en-US" dirty="0" smtClean="0"/>
              <a:t>&lt;60 </a:t>
            </a:r>
            <a:r>
              <a:rPr lang="en-US" dirty="0"/>
              <a:t>knots</a:t>
            </a:r>
            <a:r>
              <a:rPr lang="en-US" dirty="0" smtClean="0"/>
              <a:t>, normally only </a:t>
            </a:r>
            <a:r>
              <a:rPr lang="en-US" dirty="0"/>
              <a:t>consider Type I </a:t>
            </a:r>
            <a:r>
              <a:rPr lang="en-US" dirty="0" smtClean="0"/>
              <a:t>fluid</a:t>
            </a:r>
          </a:p>
          <a:p>
            <a:pPr lvl="2"/>
            <a:r>
              <a:rPr lang="en-US" dirty="0"/>
              <a:t>Type I </a:t>
            </a:r>
            <a:r>
              <a:rPr lang="en-US" dirty="0" smtClean="0"/>
              <a:t>fluid is orange </a:t>
            </a:r>
            <a:r>
              <a:rPr lang="en-US" dirty="0"/>
              <a:t>in color </a:t>
            </a:r>
            <a:r>
              <a:rPr lang="en-US" dirty="0" smtClean="0"/>
              <a:t>and </a:t>
            </a:r>
            <a:r>
              <a:rPr lang="en-US" dirty="0"/>
              <a:t>mostly </a:t>
            </a:r>
            <a:r>
              <a:rPr lang="en-US" dirty="0" smtClean="0"/>
              <a:t>glycol</a:t>
            </a:r>
          </a:p>
          <a:p>
            <a:pPr lvl="2"/>
            <a:r>
              <a:rPr lang="en-US" dirty="0" smtClean="0"/>
              <a:t>Protection time is limited - five minutes or less</a:t>
            </a:r>
          </a:p>
          <a:p>
            <a:pPr lvl="1"/>
            <a:r>
              <a:rPr lang="en-US" dirty="0" smtClean="0"/>
              <a:t>Rotation speed is 60 </a:t>
            </a:r>
            <a:r>
              <a:rPr lang="en-US" dirty="0"/>
              <a:t>knots or more, </a:t>
            </a:r>
            <a:r>
              <a:rPr lang="en-US" dirty="0" smtClean="0"/>
              <a:t>may be able to use </a:t>
            </a:r>
            <a:r>
              <a:rPr lang="en-US" dirty="0"/>
              <a:t>Type III fluid</a:t>
            </a:r>
            <a:r>
              <a:rPr lang="en-US" dirty="0" smtClean="0"/>
              <a:t>, if </a:t>
            </a:r>
            <a:r>
              <a:rPr lang="en-US" dirty="0"/>
              <a:t>approved by the airframe </a:t>
            </a:r>
            <a:r>
              <a:rPr lang="en-US" dirty="0" smtClean="0"/>
              <a:t>manufacturer</a:t>
            </a:r>
          </a:p>
          <a:p>
            <a:pPr lvl="1"/>
            <a:r>
              <a:rPr lang="en-US" dirty="0" smtClean="0"/>
              <a:t>Only if rotation </a:t>
            </a:r>
            <a:r>
              <a:rPr lang="en-US" dirty="0"/>
              <a:t>speed is 110 knots or more, should </a:t>
            </a:r>
            <a:r>
              <a:rPr lang="en-US" dirty="0" smtClean="0"/>
              <a:t>you consider using </a:t>
            </a:r>
            <a:r>
              <a:rPr lang="en-US" dirty="0"/>
              <a:t>Type II or IV fluid—and then only if approved </a:t>
            </a:r>
            <a:r>
              <a:rPr lang="en-US" dirty="0" smtClean="0"/>
              <a:t>by the </a:t>
            </a:r>
            <a:r>
              <a:rPr lang="en-US" dirty="0"/>
              <a:t>airframe </a:t>
            </a:r>
            <a:r>
              <a:rPr lang="en-US" dirty="0" smtClean="0"/>
              <a:t>manufacturer</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42</a:t>
            </a:fld>
            <a:endParaRPr lang="en-US"/>
          </a:p>
        </p:txBody>
      </p:sp>
    </p:spTree>
    <p:extLst>
      <p:ext uri="{BB962C8B-B14F-4D97-AF65-F5344CB8AC3E}">
        <p14:creationId xmlns:p14="http://schemas.microsoft.com/office/powerpoint/2010/main" val="138998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Induction Icing</a:t>
            </a:r>
            <a:endParaRPr lang="en-US" dirty="0"/>
          </a:p>
        </p:txBody>
      </p:sp>
      <p:sp>
        <p:nvSpPr>
          <p:cNvPr id="3" name="Content Placeholder 2"/>
          <p:cNvSpPr>
            <a:spLocks noGrp="1"/>
          </p:cNvSpPr>
          <p:nvPr>
            <p:ph idx="1"/>
          </p:nvPr>
        </p:nvSpPr>
        <p:spPr/>
        <p:txBody>
          <a:bodyPr>
            <a:noAutofit/>
          </a:bodyPr>
          <a:lstStyle/>
          <a:p>
            <a:r>
              <a:rPr lang="en-US" sz="1500" dirty="0" smtClean="0"/>
              <a:t>Ice in the induction system reduces the amount of air available for combustion</a:t>
            </a:r>
          </a:p>
          <a:p>
            <a:r>
              <a:rPr lang="en-US" sz="1500" dirty="0" smtClean="0"/>
              <a:t>Induction icing accidents is the number one cause of icing accidents – 52%</a:t>
            </a:r>
          </a:p>
          <a:p>
            <a:r>
              <a:rPr lang="en-US" sz="1500" dirty="0" smtClean="0"/>
              <a:t>Carburetor ice</a:t>
            </a:r>
          </a:p>
          <a:p>
            <a:pPr lvl="1"/>
            <a:r>
              <a:rPr lang="en-US" sz="1500" dirty="0" smtClean="0"/>
              <a:t>Occurs when moist air passes through a carburetor </a:t>
            </a:r>
            <a:r>
              <a:rPr lang="en-US" sz="1500" dirty="0" err="1" smtClean="0"/>
              <a:t>venturi</a:t>
            </a:r>
            <a:r>
              <a:rPr lang="en-US" sz="1500" dirty="0" smtClean="0"/>
              <a:t> and is cooled</a:t>
            </a:r>
          </a:p>
          <a:p>
            <a:pPr lvl="2"/>
            <a:r>
              <a:rPr lang="en-US" sz="1500" dirty="0" smtClean="0"/>
              <a:t>Carburetion process can lower the temperature of the incoming air as much as 60 degrees F</a:t>
            </a:r>
          </a:p>
          <a:p>
            <a:pPr lvl="1"/>
            <a:r>
              <a:rPr lang="en-US" sz="1500" dirty="0" smtClean="0"/>
              <a:t>Ice may, as a result, form on the </a:t>
            </a:r>
            <a:r>
              <a:rPr lang="en-US" sz="1500" dirty="0" err="1" smtClean="0"/>
              <a:t>venturi</a:t>
            </a:r>
            <a:r>
              <a:rPr lang="en-US" sz="1500" dirty="0" smtClean="0"/>
              <a:t> walls and throttle plate, restricting airflow to the engine</a:t>
            </a:r>
          </a:p>
          <a:p>
            <a:pPr lvl="1"/>
            <a:r>
              <a:rPr lang="en-US" sz="1500" dirty="0" smtClean="0"/>
              <a:t>Generally  occurs at temperatures between 20° F (-7° C) and 70° F (21° C)</a:t>
            </a:r>
          </a:p>
          <a:p>
            <a:pPr lvl="2"/>
            <a:r>
              <a:rPr lang="en-US" sz="1500" dirty="0" smtClean="0"/>
              <a:t>Can form even when the skies are clear and the outside air temperature is as high as 90 degrees </a:t>
            </a:r>
          </a:p>
          <a:p>
            <a:pPr lvl="1"/>
            <a:r>
              <a:rPr lang="en-US" sz="1500" dirty="0"/>
              <a:t>I</a:t>
            </a:r>
            <a:r>
              <a:rPr lang="en-US" sz="1500" dirty="0" smtClean="0"/>
              <a:t>ndicated by reduced rpm with a fixed-pitch propeller and a loss of manifold pressure with a constant speed propeller, and may make the engine run rough</a:t>
            </a:r>
          </a:p>
          <a:p>
            <a:pPr lvl="1"/>
            <a:r>
              <a:rPr lang="en-US" sz="1500" dirty="0" smtClean="0"/>
              <a:t>Remedied by applying carburetor heat, which uses exhaust as a heat source to melt the ice or prevent its formation</a:t>
            </a:r>
          </a:p>
        </p:txBody>
      </p:sp>
      <p:pic>
        <p:nvPicPr>
          <p:cNvPr id="5122" name="Picture 2" descr="http://www.challengers101.com/images/carburetor_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76200"/>
            <a:ext cx="2006600" cy="15049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7AA5592-2E14-4FAA-BF31-AE217E3D8393}" type="slidenum">
              <a:rPr lang="en-US" smtClean="0"/>
              <a:t>43</a:t>
            </a:fld>
            <a:endParaRPr lang="en-US"/>
          </a:p>
        </p:txBody>
      </p:sp>
    </p:spTree>
    <p:extLst>
      <p:ext uri="{BB962C8B-B14F-4D97-AF65-F5344CB8AC3E}">
        <p14:creationId xmlns:p14="http://schemas.microsoft.com/office/powerpoint/2010/main" val="3766313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Induction Icing</a:t>
            </a:r>
            <a:endParaRPr lang="en-US" dirty="0"/>
          </a:p>
        </p:txBody>
      </p:sp>
      <p:sp>
        <p:nvSpPr>
          <p:cNvPr id="3" name="Content Placeholder 2"/>
          <p:cNvSpPr>
            <a:spLocks noGrp="1"/>
          </p:cNvSpPr>
          <p:nvPr>
            <p:ph idx="1"/>
          </p:nvPr>
        </p:nvSpPr>
        <p:spPr/>
        <p:txBody>
          <a:bodyPr>
            <a:noAutofit/>
          </a:bodyPr>
          <a:lstStyle/>
          <a:p>
            <a:pPr lvl="1"/>
            <a:r>
              <a:rPr lang="en-US" sz="1500" dirty="0" smtClean="0"/>
              <a:t>At the first indication of carburetor ice</a:t>
            </a:r>
          </a:p>
          <a:p>
            <a:pPr lvl="2"/>
            <a:r>
              <a:rPr lang="en-US" sz="1500" dirty="0" smtClean="0"/>
              <a:t>Apply full carburetor heat and leave it on</a:t>
            </a:r>
          </a:p>
          <a:p>
            <a:pPr lvl="2"/>
            <a:r>
              <a:rPr lang="en-US" sz="1500" dirty="0" smtClean="0"/>
              <a:t>Engine may run rougher as the ice melts and goes through it, but it will smooth out</a:t>
            </a:r>
          </a:p>
          <a:p>
            <a:pPr lvl="2"/>
            <a:r>
              <a:rPr lang="en-US" sz="1500" dirty="0" smtClean="0"/>
              <a:t>When the engine runs smoothly, turn off the carb heat</a:t>
            </a:r>
          </a:p>
          <a:p>
            <a:pPr lvl="3"/>
            <a:r>
              <a:rPr lang="en-US" sz="1500" dirty="0" smtClean="0"/>
              <a:t>If you shut off the carburetor heat prematurely, the engine will build more ice—and probably quit because of air starvation.</a:t>
            </a:r>
          </a:p>
          <a:p>
            <a:pPr lvl="2"/>
            <a:r>
              <a:rPr lang="en-US" sz="1500" dirty="0" smtClean="0"/>
              <a:t>The engine rpm should return to its original power setting. If the rpm drops again, fly with the carb heat on</a:t>
            </a:r>
          </a:p>
          <a:p>
            <a:pPr lvl="2"/>
            <a:r>
              <a:rPr lang="en-US" sz="1500" dirty="0" smtClean="0"/>
              <a:t>Do not use partial heat – it will make the icing worse</a:t>
            </a:r>
          </a:p>
          <a:p>
            <a:pPr lvl="2"/>
            <a:r>
              <a:rPr lang="en-US" sz="1500" dirty="0" smtClean="0"/>
              <a:t>With carburetor heat on, the hot air is less dense, so the mixture becomes richer, and as a result, the rpm will drop a bit further.  Lean the mixture, and most of the rpm loss should return.</a:t>
            </a:r>
          </a:p>
        </p:txBody>
      </p:sp>
      <p:pic>
        <p:nvPicPr>
          <p:cNvPr id="5122" name="Picture 2" descr="http://www.challengers101.com/images/carburetor_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76200"/>
            <a:ext cx="2006600" cy="15049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7AA5592-2E14-4FAA-BF31-AE217E3D8393}" type="slidenum">
              <a:rPr lang="en-US" smtClean="0"/>
              <a:t>44</a:t>
            </a:fld>
            <a:endParaRPr lang="en-US"/>
          </a:p>
        </p:txBody>
      </p:sp>
    </p:spTree>
    <p:extLst>
      <p:ext uri="{BB962C8B-B14F-4D97-AF65-F5344CB8AC3E}">
        <p14:creationId xmlns:p14="http://schemas.microsoft.com/office/powerpoint/2010/main" val="3924413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Induction Icing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Fuel-injected aircraft induction icing</a:t>
            </a:r>
          </a:p>
          <a:p>
            <a:pPr lvl="1"/>
            <a:r>
              <a:rPr lang="en-US" dirty="0" smtClean="0"/>
              <a:t>Engines are less vulnerable to icing </a:t>
            </a:r>
          </a:p>
          <a:p>
            <a:pPr lvl="1"/>
            <a:r>
              <a:rPr lang="en-US" dirty="0" smtClean="0"/>
              <a:t>Can be affected if the engine’s air source (air filter and intake passages) becomes blocked with ice</a:t>
            </a:r>
          </a:p>
          <a:p>
            <a:pPr lvl="1"/>
            <a:r>
              <a:rPr lang="en-US" dirty="0" smtClean="0"/>
              <a:t>Manufacturers provide an alternate air source to remedy the situation </a:t>
            </a:r>
          </a:p>
          <a:p>
            <a:pPr lvl="1"/>
            <a:r>
              <a:rPr lang="en-US" dirty="0" smtClean="0"/>
              <a:t>At the first indication of induction icing</a:t>
            </a:r>
          </a:p>
          <a:p>
            <a:pPr lvl="2"/>
            <a:r>
              <a:rPr lang="en-US" dirty="0" smtClean="0"/>
              <a:t>Activate the alternate induction air door or doors</a:t>
            </a:r>
          </a:p>
          <a:p>
            <a:pPr lvl="3"/>
            <a:r>
              <a:rPr lang="en-US" dirty="0" smtClean="0"/>
              <a:t>When these doors open, intake air routes through them, bypassing the ice blocked normal induction air pathway</a:t>
            </a:r>
          </a:p>
          <a:p>
            <a:pPr lvl="3"/>
            <a:r>
              <a:rPr lang="en-US" dirty="0" smtClean="0"/>
              <a:t>Some alternate induction air systems activate automatically using spring-loaded doors</a:t>
            </a:r>
          </a:p>
          <a:p>
            <a:pPr lvl="2"/>
            <a:r>
              <a:rPr lang="en-US" dirty="0" smtClean="0"/>
              <a:t>Check the POH to ascertain how and when to use this system</a:t>
            </a:r>
          </a:p>
        </p:txBody>
      </p:sp>
      <p:sp>
        <p:nvSpPr>
          <p:cNvPr id="4" name="Slide Number Placeholder 3"/>
          <p:cNvSpPr>
            <a:spLocks noGrp="1"/>
          </p:cNvSpPr>
          <p:nvPr>
            <p:ph type="sldNum" sz="quarter" idx="12"/>
          </p:nvPr>
        </p:nvSpPr>
        <p:spPr/>
        <p:txBody>
          <a:bodyPr/>
          <a:lstStyle/>
          <a:p>
            <a:fld id="{77AA5592-2E14-4FAA-BF31-AE217E3D8393}" type="slidenum">
              <a:rPr lang="en-US" smtClean="0"/>
              <a:t>45</a:t>
            </a:fld>
            <a:endParaRPr lang="en-US"/>
          </a:p>
        </p:txBody>
      </p:sp>
    </p:spTree>
    <p:extLst>
      <p:ext uri="{BB962C8B-B14F-4D97-AF65-F5344CB8AC3E}">
        <p14:creationId xmlns:p14="http://schemas.microsoft.com/office/powerpoint/2010/main" val="615387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Induction Icing</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Jet aircraft</a:t>
            </a:r>
          </a:p>
          <a:p>
            <a:pPr lvl="1"/>
            <a:r>
              <a:rPr lang="en-US" dirty="0" smtClean="0"/>
              <a:t>Air that is drawn into the engines creates an area of reduced pressure at the inlet, which lowers the temperature below that of the surrounding air.  This reduction in temperature may be sufficient to cause ice to form on the engine inlet, disrupting the airflow into the engine</a:t>
            </a:r>
          </a:p>
          <a:p>
            <a:pPr lvl="1"/>
            <a:r>
              <a:rPr lang="en-US" dirty="0" smtClean="0"/>
              <a:t>Hazard may also occur when ice breaks off and is ingested into a running engine, which can cause damage to fan blades, engine compressor stall, or combustor flameout</a:t>
            </a:r>
          </a:p>
          <a:p>
            <a:pPr lvl="1"/>
            <a:r>
              <a:rPr lang="en-US" dirty="0" smtClean="0"/>
              <a:t>When anti-icing systems are used, runback water also can refreeze on unprotected surfaces of the inlet and, if excessive, reduce airflow into the engine or distort the airflow pattern in such a manner as to cause compressor or fan blades to vibrate, possibly damaging the engine</a:t>
            </a:r>
          </a:p>
          <a:p>
            <a:pPr lvl="1"/>
            <a:r>
              <a:rPr lang="en-US" dirty="0" smtClean="0"/>
              <a:t>Icing of engine probes used to set power levels (for example, engine inlet temperature or engine pressure ratio (EPR) probes), can lead to erroneous readings of engine performance, reduced power or total power loss. </a:t>
            </a:r>
          </a:p>
          <a:p>
            <a:r>
              <a:rPr lang="en-US" dirty="0" smtClean="0"/>
              <a:t>The type of ice that forms can be classified as clear, rime, or mixed, based on the structure and appearance of the ice. The type of ice that forms varies depending on the atmospheric and flight conditions in which it forms. Significant structural icing on an aircraft can cause serious aircraft control and performance problems. </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46</a:t>
            </a:fld>
            <a:endParaRPr lang="en-US"/>
          </a:p>
        </p:txBody>
      </p:sp>
    </p:spTree>
    <p:extLst>
      <p:ext uri="{BB962C8B-B14F-4D97-AF65-F5344CB8AC3E}">
        <p14:creationId xmlns:p14="http://schemas.microsoft.com/office/powerpoint/2010/main" val="2864083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Avoidance flight plan </a:t>
            </a:r>
            <a:endParaRPr lang="en-US" dirty="0"/>
          </a:p>
        </p:txBody>
      </p:sp>
      <p:sp>
        <p:nvSpPr>
          <p:cNvPr id="3" name="Content Placeholder 2"/>
          <p:cNvSpPr>
            <a:spLocks noGrp="1"/>
          </p:cNvSpPr>
          <p:nvPr>
            <p:ph idx="1"/>
          </p:nvPr>
        </p:nvSpPr>
        <p:spPr/>
        <p:txBody>
          <a:bodyPr>
            <a:normAutofit fontScale="92500" lnSpcReduction="20000"/>
          </a:bodyPr>
          <a:lstStyle/>
          <a:p>
            <a:r>
              <a:rPr lang="en-US" dirty="0"/>
              <a:t>F</a:t>
            </a:r>
            <a:r>
              <a:rPr lang="en-US" dirty="0" smtClean="0"/>
              <a:t>airly easy to predict where large areas of icing potential exist</a:t>
            </a:r>
          </a:p>
          <a:p>
            <a:r>
              <a:rPr lang="en-US" dirty="0" smtClean="0"/>
              <a:t>Accurate prediction of specific icing areas and altitudes is much harder</a:t>
            </a:r>
          </a:p>
          <a:p>
            <a:r>
              <a:rPr lang="en-US" dirty="0" smtClean="0"/>
              <a:t>All clouds are not alike. There are dry clouds and wet clouds</a:t>
            </a:r>
          </a:p>
          <a:p>
            <a:r>
              <a:rPr lang="en-US" dirty="0" smtClean="0"/>
              <a:t>Fronts and low-pressure areas are the biggest ice producers, but isolated air mass instability with plenty of moisture can produce significant icing</a:t>
            </a:r>
          </a:p>
          <a:p>
            <a:r>
              <a:rPr lang="en-US" dirty="0" smtClean="0"/>
              <a:t>Freezing rain and drizzle are very dangerous</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47</a:t>
            </a:fld>
            <a:endParaRPr lang="en-US"/>
          </a:p>
        </p:txBody>
      </p:sp>
    </p:spTree>
    <p:extLst>
      <p:ext uri="{BB962C8B-B14F-4D97-AF65-F5344CB8AC3E}">
        <p14:creationId xmlns:p14="http://schemas.microsoft.com/office/powerpoint/2010/main" val="3415836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Avoidance flight plan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 VFR flights, with the exceptions of freezing rain, freezing drizzle, and carburetor icing, staying clear of clouds by a safe margin generally will prevent ice formation</a:t>
            </a:r>
          </a:p>
          <a:p>
            <a:r>
              <a:rPr lang="en-US" dirty="0" smtClean="0"/>
              <a:t>For IFR Flights</a:t>
            </a:r>
          </a:p>
          <a:p>
            <a:pPr lvl="1"/>
            <a:r>
              <a:rPr lang="en-US" dirty="0" smtClean="0"/>
              <a:t>Get a good briefing – use all resources </a:t>
            </a:r>
          </a:p>
          <a:p>
            <a:pPr lvl="2"/>
            <a:r>
              <a:rPr lang="en-US" dirty="0" smtClean="0"/>
              <a:t>Know the big picture because most ice is in fronts and low-pressure centers</a:t>
            </a:r>
          </a:p>
          <a:p>
            <a:pPr lvl="2"/>
            <a:r>
              <a:rPr lang="en-US" dirty="0" smtClean="0"/>
              <a:t>Cloud tops and bases</a:t>
            </a:r>
          </a:p>
          <a:p>
            <a:pPr lvl="2"/>
            <a:r>
              <a:rPr lang="en-US" dirty="0" smtClean="0"/>
              <a:t>Temperatures</a:t>
            </a:r>
          </a:p>
          <a:p>
            <a:pPr lvl="2"/>
            <a:r>
              <a:rPr lang="en-US" dirty="0" smtClean="0"/>
              <a:t>Look at alternate routes</a:t>
            </a:r>
          </a:p>
          <a:p>
            <a:pPr lvl="2"/>
            <a:r>
              <a:rPr lang="en-US" dirty="0" smtClean="0"/>
              <a:t>Have an escape route - could be a climb, descent, 180-degree turn, or immediate landing at a nearby airport</a:t>
            </a:r>
          </a:p>
          <a:p>
            <a:pPr lvl="1"/>
            <a:r>
              <a:rPr lang="en-US" dirty="0" smtClean="0"/>
              <a:t>Request </a:t>
            </a:r>
            <a:r>
              <a:rPr lang="en-US" dirty="0" err="1" smtClean="0"/>
              <a:t>Pireps</a:t>
            </a:r>
            <a:r>
              <a:rPr lang="en-US" dirty="0" smtClean="0"/>
              <a:t> pre-flight and </a:t>
            </a:r>
            <a:r>
              <a:rPr lang="en-US" dirty="0" err="1" smtClean="0"/>
              <a:t>enroute</a:t>
            </a:r>
            <a:endParaRPr lang="en-US" dirty="0"/>
          </a:p>
          <a:p>
            <a:pPr lvl="2"/>
            <a:r>
              <a:rPr lang="en-US" dirty="0" smtClean="0"/>
              <a:t>Type of aircraft making the </a:t>
            </a:r>
            <a:r>
              <a:rPr lang="en-US" dirty="0" err="1" smtClean="0"/>
              <a:t>pirep</a:t>
            </a:r>
            <a:r>
              <a:rPr lang="en-US" dirty="0" smtClean="0"/>
              <a:t> is important</a:t>
            </a:r>
          </a:p>
          <a:p>
            <a:pPr lvl="2"/>
            <a:r>
              <a:rPr lang="en-US" dirty="0" smtClean="0"/>
              <a:t>Single reports not always accurate</a:t>
            </a:r>
          </a:p>
          <a:p>
            <a:pPr lvl="1"/>
            <a:r>
              <a:rPr lang="en-US" dirty="0" smtClean="0"/>
              <a:t>Provide </a:t>
            </a:r>
            <a:r>
              <a:rPr lang="en-US" dirty="0" err="1" smtClean="0"/>
              <a:t>Pireps</a:t>
            </a:r>
            <a:r>
              <a:rPr lang="en-US" dirty="0" smtClean="0"/>
              <a:t> for others</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48</a:t>
            </a:fld>
            <a:endParaRPr lang="en-US" dirty="0"/>
          </a:p>
        </p:txBody>
      </p:sp>
    </p:spTree>
    <p:extLst>
      <p:ext uri="{BB962C8B-B14F-4D97-AF65-F5344CB8AC3E}">
        <p14:creationId xmlns:p14="http://schemas.microsoft.com/office/powerpoint/2010/main" val="1581903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Pre-Flight Actions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Carry extra fuel. In icing conditions, extra power is needed because of increased aerodynamic drag and/or because carburetor heat is used. Fuel consumption will increase</a:t>
            </a:r>
          </a:p>
          <a:p>
            <a:r>
              <a:rPr lang="en-US" dirty="0" smtClean="0"/>
              <a:t>Remove all frost, snow, or ice from the wings - Don't count on blowing snow off when taking off. There could be some nasty sticky stuff underneath the snow</a:t>
            </a:r>
          </a:p>
          <a:p>
            <a:r>
              <a:rPr lang="en-US" dirty="0" smtClean="0"/>
              <a:t>Check for ice and snow elsewhere</a:t>
            </a:r>
          </a:p>
          <a:p>
            <a:pPr lvl="1"/>
            <a:r>
              <a:rPr lang="en-US" dirty="0" smtClean="0"/>
              <a:t>Propeller dry and clean</a:t>
            </a:r>
          </a:p>
          <a:p>
            <a:pPr lvl="1"/>
            <a:r>
              <a:rPr lang="en-US" dirty="0" smtClean="0"/>
              <a:t>Check controls to be sure there is full freedom of movement in all directions</a:t>
            </a:r>
          </a:p>
          <a:p>
            <a:pPr lvl="1"/>
            <a:r>
              <a:rPr lang="en-US" dirty="0" smtClean="0"/>
              <a:t>Check the landing gear and clean off all accumulated slush </a:t>
            </a:r>
          </a:p>
          <a:p>
            <a:pPr lvl="2"/>
            <a:r>
              <a:rPr lang="en-US" dirty="0" err="1"/>
              <a:t>W</a:t>
            </a:r>
            <a:r>
              <a:rPr lang="en-US" dirty="0" err="1" smtClean="0"/>
              <a:t>heelpants</a:t>
            </a:r>
            <a:r>
              <a:rPr lang="en-US" dirty="0" smtClean="0"/>
              <a:t> on fixed-gear aircraft should be removed in winter operations because they are slush collectors</a:t>
            </a:r>
          </a:p>
          <a:p>
            <a:pPr lvl="2"/>
            <a:r>
              <a:rPr lang="en-US" dirty="0" smtClean="0"/>
              <a:t>Check wheel wells for ice accumulation</a:t>
            </a:r>
          </a:p>
          <a:p>
            <a:r>
              <a:rPr lang="en-US" dirty="0" smtClean="0"/>
              <a:t>Be sure that deice and anti-ice equipment works. When was the last time you actually checked the pitot heat for proper functioning</a:t>
            </a:r>
          </a:p>
          <a:p>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49</a:t>
            </a:fld>
            <a:endParaRPr lang="en-US"/>
          </a:p>
        </p:txBody>
      </p:sp>
    </p:spTree>
    <p:extLst>
      <p:ext uri="{BB962C8B-B14F-4D97-AF65-F5344CB8AC3E}">
        <p14:creationId xmlns:p14="http://schemas.microsoft.com/office/powerpoint/2010/main" val="378548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 Risk</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5</a:t>
            </a:fld>
            <a:endParaRPr lang="en-US"/>
          </a:p>
        </p:txBody>
      </p:sp>
      <p:pic>
        <p:nvPicPr>
          <p:cNvPr id="10242" name="Picture 2" descr="http://www.pilotfriend.com/safe/safety/images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65" y="1219200"/>
            <a:ext cx="7287733"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5029200"/>
            <a:ext cx="6959998" cy="1200329"/>
          </a:xfrm>
          <a:prstGeom prst="rect">
            <a:avLst/>
          </a:prstGeom>
        </p:spPr>
        <p:txBody>
          <a:bodyPr wrap="square">
            <a:spAutoFit/>
          </a:bodyPr>
          <a:lstStyle/>
          <a:p>
            <a:r>
              <a:rPr lang="en-US" dirty="0" smtClean="0"/>
              <a:t>Most icing tends to occur at temperatures between 0°and -20°C</a:t>
            </a:r>
          </a:p>
          <a:p>
            <a:r>
              <a:rPr lang="en-US" dirty="0" smtClean="0"/>
              <a:t>     – More than 50% of those occur between -8 and -12°C</a:t>
            </a:r>
          </a:p>
          <a:p>
            <a:r>
              <a:rPr lang="en-US" dirty="0"/>
              <a:t> </a:t>
            </a:r>
            <a:r>
              <a:rPr lang="en-US" dirty="0" smtClean="0"/>
              <a:t>    - Heaviest icing usually will be found at or slightly above the freezing</a:t>
            </a:r>
          </a:p>
          <a:p>
            <a:r>
              <a:rPr lang="en-US" dirty="0"/>
              <a:t> </a:t>
            </a:r>
            <a:r>
              <a:rPr lang="en-US" dirty="0" smtClean="0"/>
              <a:t>      level</a:t>
            </a:r>
            <a:endParaRPr lang="en-US" dirty="0"/>
          </a:p>
        </p:txBody>
      </p:sp>
    </p:spTree>
    <p:extLst>
      <p:ext uri="{BB962C8B-B14F-4D97-AF65-F5344CB8AC3E}">
        <p14:creationId xmlns:p14="http://schemas.microsoft.com/office/powerpoint/2010/main" val="173068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Products</a:t>
            </a:r>
            <a:endParaRPr lang="en-US" dirty="0"/>
          </a:p>
        </p:txBody>
      </p:sp>
      <p:sp>
        <p:nvSpPr>
          <p:cNvPr id="3" name="Content Placeholder 2"/>
          <p:cNvSpPr>
            <a:spLocks noGrp="1"/>
          </p:cNvSpPr>
          <p:nvPr>
            <p:ph idx="1"/>
          </p:nvPr>
        </p:nvSpPr>
        <p:spPr/>
        <p:txBody>
          <a:bodyPr/>
          <a:lstStyle/>
          <a:p>
            <a:r>
              <a:rPr lang="en-US" dirty="0" smtClean="0"/>
              <a:t>Current Icing Potential (CIP) </a:t>
            </a:r>
          </a:p>
          <a:p>
            <a:pPr lvl="1"/>
            <a:r>
              <a:rPr lang="en-US" dirty="0" smtClean="0"/>
              <a:t>Shows expected potential for icing, but does not yet show severity  </a:t>
            </a:r>
          </a:p>
          <a:p>
            <a:pPr lvl="1"/>
            <a:r>
              <a:rPr lang="en-US" dirty="0" smtClean="0"/>
              <a:t>Gives icing potential information for particular altitudes and geographic locations, but should be used as a supplement to an official weather briefing</a:t>
            </a:r>
          </a:p>
          <a:p>
            <a:r>
              <a:rPr lang="en-US" dirty="0" smtClean="0"/>
              <a:t>Forecast Icing Potential (FIP)</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50</a:t>
            </a:fld>
            <a:endParaRPr lang="en-US"/>
          </a:p>
        </p:txBody>
      </p:sp>
      <p:pic>
        <p:nvPicPr>
          <p:cNvPr id="25602" name="Picture 2" descr="http://www.aviationweather.gov/adds/icing/displayIcg.php?fcst_hr=00&amp;icg_type=CIPSEVO&amp;height=ma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4958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042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ctive Icing AIR/SIGMETs in the CO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85800"/>
            <a:ext cx="3581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Weather Products</a:t>
            </a:r>
            <a:endParaRPr lang="en-US" dirty="0"/>
          </a:p>
        </p:txBody>
      </p:sp>
      <p:sp>
        <p:nvSpPr>
          <p:cNvPr id="3" name="Content Placeholder 2"/>
          <p:cNvSpPr>
            <a:spLocks noGrp="1"/>
          </p:cNvSpPr>
          <p:nvPr>
            <p:ph idx="1"/>
          </p:nvPr>
        </p:nvSpPr>
        <p:spPr>
          <a:xfrm>
            <a:off x="457200" y="1600200"/>
            <a:ext cx="4953000" cy="4525963"/>
          </a:xfrm>
        </p:spPr>
        <p:txBody>
          <a:bodyPr>
            <a:normAutofit fontScale="92500" lnSpcReduction="10000"/>
          </a:bodyPr>
          <a:lstStyle/>
          <a:p>
            <a:r>
              <a:rPr lang="en-US" dirty="0" smtClean="0"/>
              <a:t>Icing </a:t>
            </a:r>
            <a:r>
              <a:rPr lang="en-US" dirty="0" err="1" smtClean="0"/>
              <a:t>sigmets</a:t>
            </a:r>
            <a:endParaRPr lang="en-US" dirty="0" smtClean="0"/>
          </a:p>
          <a:p>
            <a:pPr lvl="1"/>
            <a:r>
              <a:rPr lang="en-US" dirty="0" smtClean="0"/>
              <a:t>Issued for severe icing (not associated with thunderstorms -- otherwise, it is a convective </a:t>
            </a:r>
            <a:r>
              <a:rPr lang="en-US" dirty="0" err="1" smtClean="0"/>
              <a:t>sigmet</a:t>
            </a:r>
            <a:r>
              <a:rPr lang="en-US" dirty="0" smtClean="0"/>
              <a:t>)</a:t>
            </a:r>
          </a:p>
          <a:p>
            <a:r>
              <a:rPr lang="en-US" dirty="0" smtClean="0"/>
              <a:t>AIRMET Zulu </a:t>
            </a:r>
          </a:p>
          <a:p>
            <a:pPr lvl="1"/>
            <a:r>
              <a:rPr lang="en-US" dirty="0" smtClean="0"/>
              <a:t>Describes moderate icing and provides freezing-level heights</a:t>
            </a:r>
          </a:p>
          <a:p>
            <a:r>
              <a:rPr lang="en-US" dirty="0" smtClean="0"/>
              <a:t>Freezing level graphics</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51</a:t>
            </a:fld>
            <a:endParaRPr lang="en-US"/>
          </a:p>
        </p:txBody>
      </p:sp>
      <p:pic>
        <p:nvPicPr>
          <p:cNvPr id="27652" name="Picture 4" descr="Latest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576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314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Departures in Icing Conditions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Taxi slowly on icy taxiways</a:t>
            </a:r>
          </a:p>
          <a:p>
            <a:r>
              <a:rPr lang="en-US" dirty="0" smtClean="0"/>
              <a:t>Be careful on run-up – aircraft may slide</a:t>
            </a:r>
          </a:p>
          <a:p>
            <a:r>
              <a:rPr lang="en-US" dirty="0" smtClean="0"/>
              <a:t>Know where the cloud bases and the tops are</a:t>
            </a:r>
          </a:p>
          <a:p>
            <a:pPr lvl="1"/>
            <a:r>
              <a:rPr lang="en-US" dirty="0" smtClean="0"/>
              <a:t>If you encounter icing conditions, have a plan either to return to the airport or climb above the ice</a:t>
            </a:r>
          </a:p>
          <a:p>
            <a:r>
              <a:rPr lang="en-US" dirty="0" smtClean="0"/>
              <a:t>Consider cycling the gear after takeoff to help shed ice from the landing gear</a:t>
            </a:r>
          </a:p>
          <a:p>
            <a:r>
              <a:rPr lang="en-US" dirty="0" smtClean="0"/>
              <a:t>Do not climb too steeply as it may cause ice to form on the underside of the wing behind the boots</a:t>
            </a:r>
          </a:p>
          <a:p>
            <a:pPr lvl="1"/>
            <a:r>
              <a:rPr lang="en-US" dirty="0" smtClean="0"/>
              <a:t>Ice on the underside of the wing increases drag, sometimes dramatically</a:t>
            </a:r>
          </a:p>
          <a:p>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52</a:t>
            </a:fld>
            <a:endParaRPr lang="en-US"/>
          </a:p>
        </p:txBody>
      </p:sp>
    </p:spTree>
    <p:extLst>
      <p:ext uri="{BB962C8B-B14F-4D97-AF65-F5344CB8AC3E}">
        <p14:creationId xmlns:p14="http://schemas.microsoft.com/office/powerpoint/2010/main" val="450052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Enroute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Airspeed is a key to measuring ice accumulation.</a:t>
            </a:r>
          </a:p>
          <a:p>
            <a:pPr lvl="1"/>
            <a:r>
              <a:rPr lang="en-US" dirty="0" smtClean="0"/>
              <a:t>If normal cruise drops, it's time to exit immediately</a:t>
            </a:r>
          </a:p>
          <a:p>
            <a:pPr lvl="1"/>
            <a:r>
              <a:rPr lang="en-US" dirty="0" smtClean="0"/>
              <a:t>If you can't climb or descend, then a 180-degree turn is the only option, and that will result in a loss of at least another 10 KIAS until you're out of the ice</a:t>
            </a:r>
          </a:p>
          <a:p>
            <a:pPr lvl="1"/>
            <a:r>
              <a:rPr lang="en-US" dirty="0" smtClean="0"/>
              <a:t>A 20-knot drop in airspeed is plenty. Add power to increase airspeed, since stall speed margins shrink with speed loss</a:t>
            </a:r>
          </a:p>
          <a:p>
            <a:pPr lvl="1"/>
            <a:r>
              <a:rPr lang="en-US" dirty="0" smtClean="0"/>
              <a:t>Speed discipline is key in icing conditions</a:t>
            </a:r>
          </a:p>
          <a:p>
            <a:pPr lvl="1"/>
            <a:r>
              <a:rPr lang="en-US" dirty="0" smtClean="0"/>
              <a:t>Aircraft not certified for flight into icing conditions should start getting out of icing conditions at the first sign of ice.</a:t>
            </a:r>
          </a:p>
          <a:p>
            <a:r>
              <a:rPr lang="en-US" dirty="0" smtClean="0"/>
              <a:t>At the first sign of ice accumulation, decide what action you need to take and advise ATC</a:t>
            </a:r>
          </a:p>
          <a:p>
            <a:pPr lvl="1"/>
            <a:r>
              <a:rPr lang="en-US" dirty="0" smtClean="0"/>
              <a:t>Do you know where warmer air or a cloud-free altitude is</a:t>
            </a:r>
          </a:p>
          <a:p>
            <a:pPr lvl="1"/>
            <a:r>
              <a:rPr lang="en-US" dirty="0" smtClean="0"/>
              <a:t>If you need to modify your route to avoid ice, be firm with ATC about the need to change altitude or direction as soon as possible</a:t>
            </a:r>
          </a:p>
          <a:p>
            <a:pPr lvl="2"/>
            <a:r>
              <a:rPr lang="en-US" dirty="0" smtClean="0"/>
              <a:t>Requesting an immediate climb, descent, or turn lets the controller know that unless the request is handled quickly an emergency situation will likely develop</a:t>
            </a:r>
          </a:p>
          <a:p>
            <a:pPr lvl="1"/>
            <a:r>
              <a:rPr lang="en-US" dirty="0" smtClean="0"/>
              <a:t>Don't wait until the situation deteriorates</a:t>
            </a:r>
          </a:p>
          <a:p>
            <a:pPr lvl="1"/>
            <a:r>
              <a:rPr lang="en-US" dirty="0" smtClean="0"/>
              <a:t>Declare an emergency if necessary to solve the problem</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53</a:t>
            </a:fld>
            <a:endParaRPr lang="en-US"/>
          </a:p>
        </p:txBody>
      </p:sp>
    </p:spTree>
    <p:extLst>
      <p:ext uri="{BB962C8B-B14F-4D97-AF65-F5344CB8AC3E}">
        <p14:creationId xmlns:p14="http://schemas.microsoft.com/office/powerpoint/2010/main" val="874423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Enroute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you're on top of a cloud layer and can stay on top, ask ATC for a climb well before getting into the clouds</a:t>
            </a:r>
          </a:p>
          <a:p>
            <a:pPr lvl="1"/>
            <a:r>
              <a:rPr lang="en-US" dirty="0" smtClean="0"/>
              <a:t>Icing is much worse in the tops of the clouds</a:t>
            </a:r>
          </a:p>
          <a:p>
            <a:r>
              <a:rPr lang="en-US" dirty="0" smtClean="0"/>
              <a:t>If you're in the clouds and the temperature is close to freezing, ask for a top report ahead</a:t>
            </a:r>
          </a:p>
          <a:p>
            <a:pPr lvl="1"/>
            <a:r>
              <a:rPr lang="en-US" dirty="0" smtClean="0"/>
              <a:t>Can tell you whether going up is a better option than descending</a:t>
            </a:r>
          </a:p>
          <a:p>
            <a:r>
              <a:rPr lang="en-US" dirty="0"/>
              <a:t>A</a:t>
            </a:r>
            <a:r>
              <a:rPr lang="en-US" dirty="0" smtClean="0"/>
              <a:t>round mountains be extra cautious</a:t>
            </a:r>
          </a:p>
          <a:p>
            <a:pPr lvl="1"/>
            <a:r>
              <a:rPr lang="en-US" dirty="0" smtClean="0"/>
              <a:t>The air being lifted up the mountain slopes by the wind (orographic lifting) produces moderate to severe icing</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54</a:t>
            </a:fld>
            <a:endParaRPr lang="en-US"/>
          </a:p>
        </p:txBody>
      </p:sp>
    </p:spTree>
    <p:extLst>
      <p:ext uri="{BB962C8B-B14F-4D97-AF65-F5344CB8AC3E}">
        <p14:creationId xmlns:p14="http://schemas.microsoft.com/office/powerpoint/2010/main" val="514887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Autopilot</a:t>
            </a:r>
            <a:endParaRPr lang="en-US" dirty="0"/>
          </a:p>
        </p:txBody>
      </p:sp>
      <p:sp>
        <p:nvSpPr>
          <p:cNvPr id="3" name="Content Placeholder 2"/>
          <p:cNvSpPr>
            <a:spLocks noGrp="1"/>
          </p:cNvSpPr>
          <p:nvPr>
            <p:ph idx="1"/>
          </p:nvPr>
        </p:nvSpPr>
        <p:spPr/>
        <p:txBody>
          <a:bodyPr>
            <a:normAutofit/>
          </a:bodyPr>
          <a:lstStyle/>
          <a:p>
            <a:r>
              <a:rPr lang="en-US" dirty="0" smtClean="0"/>
              <a:t>Do not use the autopilot in icing conditions</a:t>
            </a:r>
          </a:p>
          <a:p>
            <a:pPr lvl="1"/>
            <a:r>
              <a:rPr lang="en-US" dirty="0" smtClean="0"/>
              <a:t>Masks the aerodynamic effects of the ice and may bring the aircraft into a stall or cause control problems</a:t>
            </a:r>
          </a:p>
          <a:p>
            <a:pPr lvl="1"/>
            <a:r>
              <a:rPr lang="en-US" dirty="0" smtClean="0"/>
              <a:t>Situation can degrade to the point that autopilot servo control power is exceeded, disconnecting the autopilot</a:t>
            </a:r>
          </a:p>
          <a:p>
            <a:pPr lvl="2"/>
            <a:r>
              <a:rPr lang="en-US" dirty="0" smtClean="0"/>
              <a:t>Pilot is then faced with an immediate control deflection for which there was no warning or preparation</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55</a:t>
            </a:fld>
            <a:endParaRPr lang="en-US"/>
          </a:p>
        </p:txBody>
      </p:sp>
    </p:spTree>
    <p:extLst>
      <p:ext uri="{BB962C8B-B14F-4D97-AF65-F5344CB8AC3E}">
        <p14:creationId xmlns:p14="http://schemas.microsoft.com/office/powerpoint/2010/main" val="484668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and Landing With Ice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Most icing accidents occur in the approach and landing phases of flight</a:t>
            </a:r>
          </a:p>
          <a:p>
            <a:r>
              <a:rPr lang="en-US" dirty="0" smtClean="0"/>
              <a:t>If on top of ice-laden clouds, request ATC's permission to stay on top as long as possible </a:t>
            </a:r>
          </a:p>
          <a:p>
            <a:r>
              <a:rPr lang="en-US" dirty="0" smtClean="0"/>
              <a:t>When carrying ice do not lower the flaps</a:t>
            </a:r>
          </a:p>
          <a:p>
            <a:pPr lvl="1"/>
            <a:r>
              <a:rPr lang="en-US" dirty="0" smtClean="0"/>
              <a:t>The airflow change resulting from lowering the flaps may cause a tail with ice </a:t>
            </a:r>
            <a:r>
              <a:rPr lang="en-US" dirty="0" smtClean="0"/>
              <a:t>to </a:t>
            </a:r>
            <a:r>
              <a:rPr lang="en-US" dirty="0" smtClean="0"/>
              <a:t>stall</a:t>
            </a:r>
          </a:p>
          <a:p>
            <a:r>
              <a:rPr lang="en-US" dirty="0" smtClean="0"/>
              <a:t>Carry extra power and speed on final approach — at least 10 to 20 knots </a:t>
            </a:r>
          </a:p>
          <a:p>
            <a:pPr lvl="1"/>
            <a:r>
              <a:rPr lang="en-US" dirty="0" smtClean="0"/>
              <a:t>Stall speed is increased when carrying  Ice</a:t>
            </a:r>
          </a:p>
          <a:p>
            <a:r>
              <a:rPr lang="en-US" dirty="0" smtClean="0"/>
              <a:t>Many icing accidents occur when the aircraft is maneuvering to land</a:t>
            </a:r>
          </a:p>
          <a:p>
            <a:pPr lvl="1"/>
            <a:r>
              <a:rPr lang="en-US" dirty="0" smtClean="0"/>
              <a:t>Shallow bank turns should be used as the stall potential is high </a:t>
            </a:r>
          </a:p>
          <a:p>
            <a:r>
              <a:rPr lang="en-US" dirty="0" smtClean="0"/>
              <a:t>Use the longest runway possible </a:t>
            </a:r>
          </a:p>
          <a:p>
            <a:pPr lvl="1"/>
            <a:r>
              <a:rPr lang="en-US" dirty="0" smtClean="0"/>
              <a:t>Because of increased airspeed and the no-flap configuration</a:t>
            </a:r>
          </a:p>
          <a:p>
            <a:pPr lvl="1"/>
            <a:r>
              <a:rPr lang="en-US" dirty="0" smtClean="0"/>
              <a:t>May also be ice on the runway</a:t>
            </a:r>
          </a:p>
          <a:p>
            <a:r>
              <a:rPr lang="en-US" dirty="0" smtClean="0"/>
              <a:t>Turn the defroster on high to possibly help keep a portion of the windshield clear</a:t>
            </a:r>
          </a:p>
          <a:p>
            <a:pPr lvl="1"/>
            <a:r>
              <a:rPr lang="en-US" dirty="0" smtClean="0"/>
              <a:t>Turn off the cabin heat if that will provide more heat to the windshield.</a:t>
            </a:r>
          </a:p>
          <a:p>
            <a:r>
              <a:rPr lang="en-US" dirty="0" smtClean="0"/>
              <a:t>If the windshield is badly iced, open the side window and attempt to scrape away a small hole using an automotive windshield ice scraper, credit card, or other suitable object</a:t>
            </a:r>
          </a:p>
          <a:p>
            <a:pPr lvl="1"/>
            <a:r>
              <a:rPr lang="en-US" dirty="0" smtClean="0"/>
              <a:t>Be careful not to lose control of the aircraft when removing ice from the windshield</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56</a:t>
            </a:fld>
            <a:endParaRPr lang="en-US"/>
          </a:p>
        </p:txBody>
      </p:sp>
    </p:spTree>
    <p:extLst>
      <p:ext uri="{BB962C8B-B14F-4D97-AF65-F5344CB8AC3E}">
        <p14:creationId xmlns:p14="http://schemas.microsoft.com/office/powerpoint/2010/main" val="439935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AA5592-2E14-4FAA-BF31-AE217E3D8393}" type="slidenum">
              <a:rPr lang="en-US" smtClean="0"/>
              <a:t>57</a:t>
            </a:fld>
            <a:endParaRPr lang="en-US"/>
          </a:p>
        </p:txBody>
      </p:sp>
      <p:pic>
        <p:nvPicPr>
          <p:cNvPr id="13314" name="Picture 2" descr="http://en.hdyo.org/assets/ask-question-3-049ac6f2a4e25267fa670b61ee734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6553200" cy="5583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00" y="990600"/>
            <a:ext cx="4191000" cy="1754326"/>
          </a:xfrm>
          <a:prstGeom prst="rect">
            <a:avLst/>
          </a:prstGeom>
          <a:noFill/>
          <a:ln>
            <a:solidFill>
              <a:schemeClr val="accent1"/>
            </a:solidFill>
          </a:ln>
        </p:spPr>
        <p:txBody>
          <a:bodyPr wrap="square" rtlCol="0">
            <a:spAutoFit/>
          </a:bodyPr>
          <a:lstStyle/>
          <a:p>
            <a:r>
              <a:rPr lang="en-US" dirty="0" smtClean="0"/>
              <a:t>Also Look at the FAA’s Pilot’s Guide to Flight in Icing Conditions for more detail –</a:t>
            </a:r>
          </a:p>
          <a:p>
            <a:endParaRPr lang="en-US" dirty="0"/>
          </a:p>
          <a:p>
            <a:r>
              <a:rPr lang="en-US" dirty="0"/>
              <a:t>http://rgl.faa.gov/Regulatory_and_Guidance_Library/rgAdvisoryCircular.nsf/list/AC%2091-74/$FILE/AC91-74.pdf</a:t>
            </a:r>
          </a:p>
        </p:txBody>
      </p:sp>
    </p:spTree>
    <p:extLst>
      <p:ext uri="{BB962C8B-B14F-4D97-AF65-F5344CB8AC3E}">
        <p14:creationId xmlns:p14="http://schemas.microsoft.com/office/powerpoint/2010/main" val="1514307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Instrument flight can be dangerous.  </a:t>
            </a:r>
            <a:r>
              <a:rPr lang="en-US" dirty="0" smtClean="0">
                <a:solidFill>
                  <a:srgbClr val="C00000"/>
                </a:solidFill>
              </a:rPr>
              <a:t>Do not rely solely on this presentation – PROFESSIONAL INSTRUCTION IS REQUIRED</a:t>
            </a:r>
          </a:p>
          <a:p>
            <a:pPr algn="just"/>
            <a:r>
              <a:rPr lang="en-US" dirty="0" smtClean="0"/>
              <a:t>The foregoing material should not be relied upon for flight</a:t>
            </a:r>
          </a:p>
          <a:p>
            <a:pPr algn="just"/>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58</a:t>
            </a:fld>
            <a:endParaRPr lang="en-US"/>
          </a:p>
        </p:txBody>
      </p:sp>
    </p:spTree>
    <p:extLst>
      <p:ext uri="{BB962C8B-B14F-4D97-AF65-F5344CB8AC3E}">
        <p14:creationId xmlns:p14="http://schemas.microsoft.com/office/powerpoint/2010/main" val="542910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Causation of Icing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caused by ICE in clouds.</a:t>
            </a:r>
          </a:p>
          <a:p>
            <a:r>
              <a:rPr lang="en-US" dirty="0" smtClean="0"/>
              <a:t>Caused by “Super-cooled” liquid water droplets</a:t>
            </a:r>
          </a:p>
          <a:p>
            <a:pPr lvl="1"/>
            <a:r>
              <a:rPr lang="en-US" dirty="0" smtClean="0"/>
              <a:t>Strike the leading edge of an airfoil</a:t>
            </a:r>
          </a:p>
          <a:p>
            <a:pPr lvl="1"/>
            <a:r>
              <a:rPr lang="en-US" dirty="0" smtClean="0"/>
              <a:t>Freeze on impact</a:t>
            </a:r>
          </a:p>
          <a:p>
            <a:r>
              <a:rPr lang="en-US" dirty="0" smtClean="0"/>
              <a:t>For icing to occur – </a:t>
            </a:r>
          </a:p>
          <a:p>
            <a:pPr lvl="1"/>
            <a:r>
              <a:rPr lang="en-US" dirty="0" smtClean="0"/>
              <a:t>the aircraft must be flying through visible water such as rain or cloud droplets, </a:t>
            </a:r>
            <a:r>
              <a:rPr lang="en-US" b="1" u="sng" dirty="0" smtClean="0"/>
              <a:t>and</a:t>
            </a:r>
          </a:p>
          <a:p>
            <a:pPr lvl="1"/>
            <a:r>
              <a:rPr lang="en-US" dirty="0" smtClean="0"/>
              <a:t>the temperature at the point where the moisture strikes the aircraft must be 0° C or colder. </a:t>
            </a:r>
          </a:p>
          <a:p>
            <a:pPr lvl="2"/>
            <a:r>
              <a:rPr lang="en-US" dirty="0" smtClean="0"/>
              <a:t>Aerodynamic cooling can lower temperature of an airfoil to 0° C even though the ambient temperature is a few degrees warmer</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6</a:t>
            </a:fld>
            <a:endParaRPr lang="en-US"/>
          </a:p>
        </p:txBody>
      </p:sp>
    </p:spTree>
    <p:extLst>
      <p:ext uri="{BB962C8B-B14F-4D97-AF65-F5344CB8AC3E}">
        <p14:creationId xmlns:p14="http://schemas.microsoft.com/office/powerpoint/2010/main" val="294258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 Type Classification</a:t>
            </a:r>
            <a:endParaRPr lang="en-US" dirty="0"/>
          </a:p>
        </p:txBody>
      </p:sp>
      <p:sp>
        <p:nvSpPr>
          <p:cNvPr id="3" name="Content Placeholder 2"/>
          <p:cNvSpPr>
            <a:spLocks noGrp="1"/>
          </p:cNvSpPr>
          <p:nvPr>
            <p:ph idx="1"/>
          </p:nvPr>
        </p:nvSpPr>
        <p:spPr/>
        <p:txBody>
          <a:bodyPr>
            <a:normAutofit/>
          </a:bodyPr>
          <a:lstStyle/>
          <a:p>
            <a:r>
              <a:rPr lang="en-US" dirty="0" smtClean="0"/>
              <a:t>Types</a:t>
            </a:r>
          </a:p>
          <a:p>
            <a:pPr lvl="1"/>
            <a:r>
              <a:rPr lang="en-US" dirty="0" smtClean="0"/>
              <a:t>Clear</a:t>
            </a:r>
          </a:p>
          <a:p>
            <a:pPr lvl="1"/>
            <a:r>
              <a:rPr lang="en-US" dirty="0" smtClean="0"/>
              <a:t>Rime</a:t>
            </a:r>
          </a:p>
          <a:p>
            <a:pPr lvl="1"/>
            <a:r>
              <a:rPr lang="en-US" dirty="0" smtClean="0"/>
              <a:t>Mixed</a:t>
            </a:r>
          </a:p>
          <a:p>
            <a:r>
              <a:rPr lang="en-US" dirty="0" smtClean="0"/>
              <a:t>Classified based on the structure and appearance of the ice</a:t>
            </a:r>
          </a:p>
          <a:p>
            <a:r>
              <a:rPr lang="en-US" dirty="0" smtClean="0"/>
              <a:t>Type of ice varies based on the atmospheric and flight conditions in which it forms</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7</a:t>
            </a:fld>
            <a:endParaRPr lang="en-US"/>
          </a:p>
        </p:txBody>
      </p:sp>
    </p:spTree>
    <p:extLst>
      <p:ext uri="{BB962C8B-B14F-4D97-AF65-F5344CB8AC3E}">
        <p14:creationId xmlns:p14="http://schemas.microsoft.com/office/powerpoint/2010/main" val="427898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angleyflyingschool.com/Images/CPL%20Weather/21%20Ice%20Typ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0"/>
            <a:ext cx="6083362" cy="49487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7AA5592-2E14-4FAA-BF31-AE217E3D8393}" type="slidenum">
              <a:rPr lang="en-US" smtClean="0"/>
              <a:t>8</a:t>
            </a:fld>
            <a:endParaRPr lang="en-US"/>
          </a:p>
        </p:txBody>
      </p:sp>
    </p:spTree>
    <p:extLst>
      <p:ext uri="{BB962C8B-B14F-4D97-AF65-F5344CB8AC3E}">
        <p14:creationId xmlns:p14="http://schemas.microsoft.com/office/powerpoint/2010/main" val="283299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Icing Types</a:t>
            </a:r>
            <a:endParaRPr lang="en-US" dirty="0"/>
          </a:p>
        </p:txBody>
      </p:sp>
      <p:sp>
        <p:nvSpPr>
          <p:cNvPr id="4" name="Slide Number Placeholder 3"/>
          <p:cNvSpPr>
            <a:spLocks noGrp="1"/>
          </p:cNvSpPr>
          <p:nvPr>
            <p:ph type="sldNum" sz="quarter" idx="12"/>
          </p:nvPr>
        </p:nvSpPr>
        <p:spPr/>
        <p:txBody>
          <a:bodyPr/>
          <a:lstStyle/>
          <a:p>
            <a:fld id="{77AA5592-2E14-4FAA-BF31-AE217E3D8393}" type="slidenum">
              <a:rPr lang="en-US" smtClean="0"/>
              <a:t>9</a:t>
            </a:fld>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43049"/>
            <a:ext cx="4781550" cy="4595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835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5431</Words>
  <Application>Microsoft Office PowerPoint</Application>
  <PresentationFormat>On-screen Show (4:3)</PresentationFormat>
  <Paragraphs>496</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Icing Factors</vt:lpstr>
      <vt:lpstr>Where Icing is Likely to Occur</vt:lpstr>
      <vt:lpstr>Icing Risk</vt:lpstr>
      <vt:lpstr>Causation of Icing</vt:lpstr>
      <vt:lpstr>Icing Type Classification</vt:lpstr>
      <vt:lpstr>PowerPoint Presentation</vt:lpstr>
      <vt:lpstr>Frequency of Icing Types</vt:lpstr>
      <vt:lpstr>Clear Ice</vt:lpstr>
      <vt:lpstr>Rime Ice</vt:lpstr>
      <vt:lpstr>Mixed Ice</vt:lpstr>
      <vt:lpstr>Icing Severity  Accumulation Rate</vt:lpstr>
      <vt:lpstr>Icing Severity  Accumulation Rate</vt:lpstr>
      <vt:lpstr>Freezing Rain</vt:lpstr>
      <vt:lpstr>Cloud Type and Icing</vt:lpstr>
      <vt:lpstr>Known Icing</vt:lpstr>
      <vt:lpstr>Aircraft Certification</vt:lpstr>
      <vt:lpstr>Types of Icing</vt:lpstr>
      <vt:lpstr>Where Ice Forms</vt:lpstr>
      <vt:lpstr>Structural Icing</vt:lpstr>
      <vt:lpstr>Tail Stall</vt:lpstr>
      <vt:lpstr>Tail Stall</vt:lpstr>
      <vt:lpstr>Tail Stall Recognition</vt:lpstr>
      <vt:lpstr>Tail Stall Recovery</vt:lpstr>
      <vt:lpstr>Wing Icing</vt:lpstr>
      <vt:lpstr>Wing Icing</vt:lpstr>
      <vt:lpstr>Detecting Wing and Airframe Icing</vt:lpstr>
      <vt:lpstr>Icing Impact on Roll Control</vt:lpstr>
      <vt:lpstr>Pitot Tube / Static Port Icing</vt:lpstr>
      <vt:lpstr>Propeller Icing</vt:lpstr>
      <vt:lpstr>Stall Warning Systems</vt:lpstr>
      <vt:lpstr>Other Icing Impacts</vt:lpstr>
      <vt:lpstr>Communications</vt:lpstr>
      <vt:lpstr>Ice Weight Impact</vt:lpstr>
      <vt:lpstr>Fuel System Icing</vt:lpstr>
      <vt:lpstr>Fuel System Icing</vt:lpstr>
      <vt:lpstr>Fuel System Icing</vt:lpstr>
      <vt:lpstr>Deicing and Anti-Icing Equipment</vt:lpstr>
      <vt:lpstr>Deicing and Anti-Icing Equipment</vt:lpstr>
      <vt:lpstr>Deicing and Anti-Icing Equipment</vt:lpstr>
      <vt:lpstr>What about Using Anti-Icing Fluid</vt:lpstr>
      <vt:lpstr>Induction Icing</vt:lpstr>
      <vt:lpstr>Induction Icing</vt:lpstr>
      <vt:lpstr>Induction Icing</vt:lpstr>
      <vt:lpstr>Induction Icing</vt:lpstr>
      <vt:lpstr>Ice Avoidance flight plan </vt:lpstr>
      <vt:lpstr>Ice Avoidance flight plan </vt:lpstr>
      <vt:lpstr>Ice Pre-Flight Actions</vt:lpstr>
      <vt:lpstr>Weather Products</vt:lpstr>
      <vt:lpstr>Weather Products</vt:lpstr>
      <vt:lpstr>Departures in Icing Conditions</vt:lpstr>
      <vt:lpstr>Enroute</vt:lpstr>
      <vt:lpstr>Enroute</vt:lpstr>
      <vt:lpstr>Autopilot</vt:lpstr>
      <vt:lpstr>Approach and Landing With Ice</vt:lpstr>
      <vt:lpstr>PowerPoint Presentation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Bob</cp:lastModifiedBy>
  <cp:revision>103</cp:revision>
  <dcterms:created xsi:type="dcterms:W3CDTF">2013-10-18T02:20:11Z</dcterms:created>
  <dcterms:modified xsi:type="dcterms:W3CDTF">2013-10-19T15:48:17Z</dcterms:modified>
</cp:coreProperties>
</file>