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59" r:id="rId3"/>
    <p:sldId id="262" r:id="rId4"/>
    <p:sldId id="263" r:id="rId5"/>
    <p:sldId id="264" r:id="rId6"/>
    <p:sldId id="314" r:id="rId7"/>
    <p:sldId id="315" r:id="rId8"/>
    <p:sldId id="281" r:id="rId9"/>
    <p:sldId id="265" r:id="rId10"/>
    <p:sldId id="258" r:id="rId11"/>
    <p:sldId id="275" r:id="rId12"/>
    <p:sldId id="273" r:id="rId13"/>
    <p:sldId id="274" r:id="rId14"/>
    <p:sldId id="290" r:id="rId15"/>
    <p:sldId id="257" r:id="rId16"/>
    <p:sldId id="291" r:id="rId17"/>
    <p:sldId id="322" r:id="rId18"/>
    <p:sldId id="293" r:id="rId19"/>
    <p:sldId id="324" r:id="rId20"/>
    <p:sldId id="292" r:id="rId21"/>
    <p:sldId id="325" r:id="rId22"/>
    <p:sldId id="283" r:id="rId23"/>
    <p:sldId id="284" r:id="rId24"/>
    <p:sldId id="321" r:id="rId25"/>
    <p:sldId id="320" r:id="rId26"/>
    <p:sldId id="323" r:id="rId27"/>
    <p:sldId id="319" r:id="rId28"/>
    <p:sldId id="286" r:id="rId29"/>
    <p:sldId id="285" r:id="rId30"/>
    <p:sldId id="287" r:id="rId31"/>
    <p:sldId id="288" r:id="rId32"/>
    <p:sldId id="296" r:id="rId33"/>
    <p:sldId id="328" r:id="rId34"/>
    <p:sldId id="310" r:id="rId35"/>
    <p:sldId id="309" r:id="rId36"/>
    <p:sldId id="326" r:id="rId37"/>
    <p:sldId id="327" r:id="rId38"/>
    <p:sldId id="308" r:id="rId39"/>
    <p:sldId id="334" r:id="rId40"/>
    <p:sldId id="297" r:id="rId41"/>
    <p:sldId id="298" r:id="rId42"/>
    <p:sldId id="336" r:id="rId43"/>
    <p:sldId id="300" r:id="rId44"/>
    <p:sldId id="302" r:id="rId45"/>
    <p:sldId id="329" r:id="rId46"/>
    <p:sldId id="303" r:id="rId47"/>
    <p:sldId id="294" r:id="rId48"/>
    <p:sldId id="304" r:id="rId49"/>
    <p:sldId id="330" r:id="rId50"/>
    <p:sldId id="295" r:id="rId51"/>
    <p:sldId id="305" r:id="rId52"/>
    <p:sldId id="306" r:id="rId53"/>
    <p:sldId id="311" r:id="rId54"/>
    <p:sldId id="313" r:id="rId55"/>
    <p:sldId id="316" r:id="rId56"/>
    <p:sldId id="317" r:id="rId57"/>
    <p:sldId id="331" r:id="rId58"/>
    <p:sldId id="332" r:id="rId59"/>
    <p:sldId id="272" r:id="rId60"/>
    <p:sldId id="333" r:id="rId61"/>
    <p:sldId id="318" r:id="rId62"/>
    <p:sldId id="312" r:id="rId63"/>
    <p:sldId id="266" r:id="rId64"/>
    <p:sldId id="267" r:id="rId65"/>
    <p:sldId id="268" r:id="rId66"/>
    <p:sldId id="269" r:id="rId67"/>
    <p:sldId id="270" r:id="rId68"/>
    <p:sldId id="276" r:id="rId69"/>
    <p:sldId id="277" r:id="rId70"/>
    <p:sldId id="278" r:id="rId71"/>
    <p:sldId id="335" r:id="rId72"/>
    <p:sldId id="307" r:id="rId73"/>
    <p:sldId id="337" r:id="rId7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490" y="-7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4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1484"/>
          </a:xfrm>
          <a:prstGeom prst="rect">
            <a:avLst/>
          </a:prstGeom>
        </p:spPr>
        <p:txBody>
          <a:bodyPr vert="horz" lIns="91440" tIns="45720" rIns="91440" bIns="45720" rtlCol="0"/>
          <a:lstStyle>
            <a:lvl1pPr algn="r">
              <a:defRPr sz="1200"/>
            </a:lvl1pPr>
          </a:lstStyle>
          <a:p>
            <a:fld id="{8CE86BFB-7737-4B20-B9A2-67D24C6CCA77}" type="datetimeFigureOut">
              <a:rPr lang="en-US" smtClean="0"/>
              <a:t>3/16/2015</a:t>
            </a:fld>
            <a:endParaRPr lang="en-US" dirty="0"/>
          </a:p>
        </p:txBody>
      </p:sp>
      <p:sp>
        <p:nvSpPr>
          <p:cNvPr id="4" name="Footer Placeholder 3"/>
          <p:cNvSpPr>
            <a:spLocks noGrp="1"/>
          </p:cNvSpPr>
          <p:nvPr>
            <p:ph type="ftr" sz="quarter" idx="2"/>
          </p:nvPr>
        </p:nvSpPr>
        <p:spPr>
          <a:xfrm>
            <a:off x="1" y="8760316"/>
            <a:ext cx="3038475" cy="4614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760316"/>
            <a:ext cx="3038475" cy="461484"/>
          </a:xfrm>
          <a:prstGeom prst="rect">
            <a:avLst/>
          </a:prstGeom>
        </p:spPr>
        <p:txBody>
          <a:bodyPr vert="horz" lIns="91440" tIns="45720" rIns="91440" bIns="45720" rtlCol="0" anchor="b"/>
          <a:lstStyle>
            <a:lvl1pPr algn="r">
              <a:defRPr sz="1200"/>
            </a:lvl1pPr>
          </a:lstStyle>
          <a:p>
            <a:fld id="{3129B733-0009-435A-9D8D-BDA237C8B928}" type="slidenum">
              <a:rPr lang="en-US" smtClean="0"/>
              <a:t>‹#›</a:t>
            </a:fld>
            <a:endParaRPr lang="en-US" dirty="0"/>
          </a:p>
        </p:txBody>
      </p:sp>
    </p:spTree>
    <p:extLst>
      <p:ext uri="{BB962C8B-B14F-4D97-AF65-F5344CB8AC3E}">
        <p14:creationId xmlns:p14="http://schemas.microsoft.com/office/powerpoint/2010/main" val="3371915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3177" tIns="46589" rIns="93177" bIns="46589" rtlCol="0"/>
          <a:lstStyle>
            <a:lvl1pPr algn="r">
              <a:defRPr sz="1200"/>
            </a:lvl1pPr>
          </a:lstStyle>
          <a:p>
            <a:fld id="{89CFBF77-56E8-44A5-95DB-747DB29C7E4D}" type="datetimeFigureOut">
              <a:rPr lang="en-US" smtClean="0"/>
              <a:t>3/16/2015</a:t>
            </a:fld>
            <a:endParaRPr lang="en-US" dirty="0"/>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177" tIns="46589" rIns="93177" bIns="46589" rtlCol="0" anchor="b"/>
          <a:lstStyle>
            <a:lvl1pPr algn="r">
              <a:defRPr sz="1200"/>
            </a:lvl1pPr>
          </a:lstStyle>
          <a:p>
            <a:fld id="{BFD477C7-91CC-4EDC-97CB-EAE86ED2C293}" type="slidenum">
              <a:rPr lang="en-US" smtClean="0"/>
              <a:t>‹#›</a:t>
            </a:fld>
            <a:endParaRPr lang="en-US" dirty="0"/>
          </a:p>
        </p:txBody>
      </p:sp>
    </p:spTree>
    <p:extLst>
      <p:ext uri="{BB962C8B-B14F-4D97-AF65-F5344CB8AC3E}">
        <p14:creationId xmlns:p14="http://schemas.microsoft.com/office/powerpoint/2010/main" val="194795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1925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9908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8590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0963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6131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607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1495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3278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2849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5731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68013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0933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15488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5159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86051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4826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05894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94347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446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3873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490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44823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14483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61325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34698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18388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70250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9239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98879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8299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98618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82719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20970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21046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02465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78719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49437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0553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1CBD2-0FB4-4908-8A83-637BF1516B37}" type="slidenum">
              <a:rPr lang="en-US" smtClean="0"/>
              <a:t>58</a:t>
            </a:fld>
            <a:endParaRPr lang="en-US"/>
          </a:p>
        </p:txBody>
      </p:sp>
    </p:spTree>
    <p:extLst>
      <p:ext uri="{BB962C8B-B14F-4D97-AF65-F5344CB8AC3E}">
        <p14:creationId xmlns:p14="http://schemas.microsoft.com/office/powerpoint/2010/main" val="2874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4870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83880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96293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82633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67232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82844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46973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49112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3379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80583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58996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4260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713618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73</a:t>
            </a:fld>
            <a:endParaRPr lang="en-US"/>
          </a:p>
        </p:txBody>
      </p:sp>
    </p:spTree>
    <p:extLst>
      <p:ext uri="{BB962C8B-B14F-4D97-AF65-F5344CB8AC3E}">
        <p14:creationId xmlns:p14="http://schemas.microsoft.com/office/powerpoint/2010/main" val="200600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3649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4962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8692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41F330-CB88-4098-B710-BEDA029A1C48}" type="datetime1">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7552E-199D-4D32-9D5E-FC934BBF1714}" type="datetime1">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8804-9E67-45D9-8E6A-0408ECBFEA1D}" type="datetime1">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907F0-8913-4902-8471-535DFD9C16EB}" type="datetime1">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90D6F-FA63-408F-84A6-7C6A7B3EE55D}" type="datetime1">
              <a:rPr lang="en-US" smtClean="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47CADF-64D4-4A69-A784-395A86668E4A}" type="datetime1">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52E69-988D-42F7-9CF0-B36BD9586E28}" type="datetime1">
              <a:rPr lang="en-US" smtClean="0"/>
              <a:t>3/16/2015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2FEBC-AC24-472D-8E0F-5BC956CE7396}" type="datetime1">
              <a:rPr lang="en-US" smtClean="0"/>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14244-0746-4AF3-8DAE-982940A523C5}" type="datetime1">
              <a:rPr lang="en-US" smtClean="0"/>
              <a:t>3/16/2015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B5C9F-3719-4AB6-BFE6-07B9EF4C6B08}" type="datetime1">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930B8-9634-45EE-86B8-4281070F7931}" type="datetime1">
              <a:rPr lang="en-US" smtClean="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271F01-A814-4076-9E2C-17B05667E4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97C5-D61E-4F7A-BDFD-647E8AE73C19}" type="datetime1">
              <a:rPr lang="en-US" smtClean="0"/>
              <a:t>3/16/2015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71F01-A814-4076-9E2C-17B05667E4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GPS Approaches</a:t>
            </a:r>
            <a:endParaRPr lang="en-US" dirty="0"/>
          </a:p>
        </p:txBody>
      </p:sp>
      <p:pic>
        <p:nvPicPr>
          <p:cNvPr id="5122" name="Picture 2" descr="http://rds.yahoo.com/_ylt=A2KJkId5FbxN92gAJYijzbkF/SIG=13ckfpso4/EXP=1304200697/**http%3a/www.atlasaviation.com/AviationLibrary/avionicspictures/apollo/apollo%2520gx50.jpg"/>
          <p:cNvPicPr>
            <a:picLocks noChangeAspect="1" noChangeArrowheads="1"/>
          </p:cNvPicPr>
          <p:nvPr/>
        </p:nvPicPr>
        <p:blipFill>
          <a:blip r:embed="rId3" cstate="print"/>
          <a:srcRect/>
          <a:stretch>
            <a:fillRect/>
          </a:stretch>
        </p:blipFill>
        <p:spPr bwMode="auto">
          <a:xfrm>
            <a:off x="152400" y="1676400"/>
            <a:ext cx="8686800" cy="2736342"/>
          </a:xfrm>
          <a:prstGeom prst="rect">
            <a:avLst/>
          </a:prstGeom>
          <a:noFill/>
        </p:spPr>
      </p:pic>
      <p:pic>
        <p:nvPicPr>
          <p:cNvPr id="6" name="Picture 2" descr="http://4.bp.blogspot.com/_3EQyTgtaQXc/Self5WRTOhI/AAAAAAAABWw/LHyKI07_RHw/s400/SMXRNAV12Load3.jpg"/>
          <p:cNvPicPr>
            <a:picLocks noChangeAspect="1" noChangeArrowheads="1"/>
          </p:cNvPicPr>
          <p:nvPr/>
        </p:nvPicPr>
        <p:blipFill>
          <a:blip r:embed="rId4" cstate="print"/>
          <a:srcRect/>
          <a:stretch>
            <a:fillRect/>
          </a:stretch>
        </p:blipFill>
        <p:spPr bwMode="auto">
          <a:xfrm>
            <a:off x="5029200" y="3962400"/>
            <a:ext cx="3810000" cy="2771776"/>
          </a:xfrm>
          <a:prstGeom prst="rect">
            <a:avLst/>
          </a:prstGeom>
          <a:noFill/>
        </p:spPr>
      </p:pic>
      <p:sp>
        <p:nvSpPr>
          <p:cNvPr id="3" name="Slide Number Placeholder 2"/>
          <p:cNvSpPr>
            <a:spLocks noGrp="1"/>
          </p:cNvSpPr>
          <p:nvPr>
            <p:ph type="sldNum" sz="quarter" idx="12"/>
          </p:nvPr>
        </p:nvSpPr>
        <p:spPr/>
        <p:txBody>
          <a:bodyPr/>
          <a:lstStyle/>
          <a:p>
            <a:fld id="{48271F01-A814-4076-9E2C-17B05667E46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GPS Approach Categories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solidFill>
                  <a:srgbClr val="FF0000"/>
                </a:solidFill>
              </a:rPr>
              <a:t>GPS overlay procedure </a:t>
            </a:r>
            <a:r>
              <a:rPr lang="en-US" dirty="0" smtClean="0"/>
              <a:t>– Procedure allows pilots to use GPS to fly an existing non-precision instrument approach based on the location of conventional ground navaids</a:t>
            </a:r>
            <a:endParaRPr lang="en-US" dirty="0"/>
          </a:p>
          <a:p>
            <a:pPr lvl="1" algn="just"/>
            <a:r>
              <a:rPr lang="en-US" dirty="0" smtClean="0"/>
              <a:t>A Phase III GPS overlay procedure is published with “or GPS“ in addition to the ground based procedure designation.  Phase II GPS approaches have no GPS reference in the title</a:t>
            </a:r>
          </a:p>
          <a:p>
            <a:pPr algn="just"/>
            <a:r>
              <a:rPr lang="en-US" dirty="0" smtClean="0">
                <a:solidFill>
                  <a:srgbClr val="FF0000"/>
                </a:solidFill>
              </a:rPr>
              <a:t>GPS stand-alone procedure </a:t>
            </a:r>
            <a:r>
              <a:rPr lang="en-US" dirty="0" smtClean="0"/>
              <a:t>- An instrument approach procedure based solely on GPS without reference to conventional ground navaids</a:t>
            </a:r>
            <a:endParaRPr lang="en-US" dirty="0"/>
          </a:p>
          <a:p>
            <a:pPr lvl="1" algn="just"/>
            <a:r>
              <a:rPr lang="en-US" dirty="0" smtClean="0"/>
              <a:t>Identified as “RNAV (GPS) procedure name”</a:t>
            </a:r>
          </a:p>
          <a:p>
            <a:pPr lvl="1" algn="just"/>
            <a:r>
              <a:rPr lang="en-US" dirty="0" smtClean="0"/>
              <a:t>RAIM or equivalent monitoring functions must be available</a:t>
            </a:r>
          </a:p>
          <a:p>
            <a:pPr lvl="1" algn="just"/>
            <a:r>
              <a:rPr lang="en-US" dirty="0" smtClean="0"/>
              <a:t>Most use “T” format </a:t>
            </a:r>
            <a:r>
              <a:rPr lang="en-US" dirty="0"/>
              <a:t>Terminal Arrival Area </a:t>
            </a:r>
            <a:r>
              <a:rPr lang="en-US" dirty="0" smtClean="0"/>
              <a:t> design</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Categories</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152400" y="1143000"/>
            <a:ext cx="3352800" cy="3724275"/>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4800600" y="1264887"/>
            <a:ext cx="4090899" cy="3740501"/>
          </a:xfrm>
          <a:prstGeom prst="rect">
            <a:avLst/>
          </a:prstGeom>
          <a:noFill/>
          <a:ln w="9525">
            <a:noFill/>
            <a:miter lim="800000"/>
            <a:headEnd/>
            <a:tailEnd/>
          </a:ln>
        </p:spPr>
      </p:pic>
      <p:cxnSp>
        <p:nvCxnSpPr>
          <p:cNvPr id="8" name="Straight Arrow Connector 7"/>
          <p:cNvCxnSpPr/>
          <p:nvPr/>
        </p:nvCxnSpPr>
        <p:spPr>
          <a:xfrm rot="5400000">
            <a:off x="7886700" y="647700"/>
            <a:ext cx="8382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2743200" y="1600200"/>
            <a:ext cx="1524000" cy="914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000" y="4876153"/>
            <a:ext cx="2057400" cy="369332"/>
          </a:xfrm>
          <a:prstGeom prst="rect">
            <a:avLst/>
          </a:prstGeom>
          <a:noFill/>
        </p:spPr>
        <p:txBody>
          <a:bodyPr wrap="square" rtlCol="0">
            <a:spAutoFit/>
          </a:bodyPr>
          <a:lstStyle/>
          <a:p>
            <a:pPr algn="ctr"/>
            <a:r>
              <a:rPr lang="en-US" dirty="0" smtClean="0"/>
              <a:t>Overlay</a:t>
            </a:r>
            <a:endParaRPr lang="en-US" dirty="0"/>
          </a:p>
        </p:txBody>
      </p:sp>
      <p:sp>
        <p:nvSpPr>
          <p:cNvPr id="9" name="TextBox 8"/>
          <p:cNvSpPr txBox="1"/>
          <p:nvPr/>
        </p:nvSpPr>
        <p:spPr>
          <a:xfrm>
            <a:off x="6000565" y="5245485"/>
            <a:ext cx="2057400" cy="369332"/>
          </a:xfrm>
          <a:prstGeom prst="rect">
            <a:avLst/>
          </a:prstGeom>
          <a:noFill/>
        </p:spPr>
        <p:txBody>
          <a:bodyPr wrap="square" rtlCol="0">
            <a:spAutoFit/>
          </a:bodyPr>
          <a:lstStyle/>
          <a:p>
            <a:pPr algn="ctr"/>
            <a:r>
              <a:rPr lang="en-US" dirty="0" smtClean="0"/>
              <a:t>Stand-alone</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GPS for DME or Overlay Approaches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GPS receivers may be used to fly all non-precision approaches that can be retrieved from the GPS’ database, </a:t>
            </a:r>
            <a:r>
              <a:rPr lang="en-US" b="1" dirty="0" smtClean="0"/>
              <a:t>except </a:t>
            </a:r>
            <a:r>
              <a:rPr lang="en-US" dirty="0" smtClean="0"/>
              <a:t>localizer, localizer directional aid (LDA), and simplified directional facility (SDF) approaches </a:t>
            </a:r>
          </a:p>
          <a:p>
            <a:pPr algn="just"/>
            <a:r>
              <a:rPr lang="en-US" dirty="0" smtClean="0"/>
              <a:t>Approach overlay program has three phases  </a:t>
            </a:r>
          </a:p>
          <a:p>
            <a:pPr lvl="1" algn="just"/>
            <a:r>
              <a:rPr lang="en-US" dirty="0" smtClean="0"/>
              <a:t>Phase I ended in 1994 </a:t>
            </a:r>
          </a:p>
          <a:p>
            <a:pPr lvl="1" algn="just"/>
            <a:r>
              <a:rPr lang="en-US" dirty="0" smtClean="0"/>
              <a:t>Phase II - GPS can be used as the primary guidance to fly an overlay to an existing non-precision approach without actively monitoring the applicable NAVAID. </a:t>
            </a:r>
            <a:r>
              <a:rPr lang="en-US" u="sng" dirty="0" smtClean="0"/>
              <a:t>Ground-based NAVAID(s) must be operational and the aircraft’s avionics must be operational to use the overlay approach</a:t>
            </a:r>
            <a:r>
              <a:rPr lang="en-US" dirty="0" smtClean="0"/>
              <a:t>. Avionics need not be operating if RAIM is available </a:t>
            </a:r>
          </a:p>
          <a:p>
            <a:pPr lvl="2" algn="just"/>
            <a:r>
              <a:rPr lang="en-US" dirty="0" smtClean="0"/>
              <a:t>Pilots can tell Phase II approach - "GPS" is not included in the title of the approach </a:t>
            </a:r>
          </a:p>
        </p:txBody>
      </p:sp>
      <p:sp>
        <p:nvSpPr>
          <p:cNvPr id="4" name="Slide Number Placeholder 3"/>
          <p:cNvSpPr>
            <a:spLocks noGrp="1"/>
          </p:cNvSpPr>
          <p:nvPr>
            <p:ph type="sldNum" sz="quarter" idx="12"/>
          </p:nvPr>
        </p:nvSpPr>
        <p:spPr/>
        <p:txBody>
          <a:bodyPr/>
          <a:lstStyle/>
          <a:p>
            <a:fld id="{48271F01-A814-4076-9E2C-17B05667E46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GPS for DME or Overlay Approaches</a:t>
            </a:r>
            <a:endParaRPr lang="en-US" dirty="0"/>
          </a:p>
        </p:txBody>
      </p:sp>
      <p:sp>
        <p:nvSpPr>
          <p:cNvPr id="3" name="Content Placeholder 2"/>
          <p:cNvSpPr>
            <a:spLocks noGrp="1"/>
          </p:cNvSpPr>
          <p:nvPr>
            <p:ph idx="1"/>
          </p:nvPr>
        </p:nvSpPr>
        <p:spPr/>
        <p:txBody>
          <a:bodyPr>
            <a:normAutofit fontScale="85000" lnSpcReduction="20000"/>
          </a:bodyPr>
          <a:lstStyle/>
          <a:p>
            <a:pPr lvl="1" algn="just"/>
            <a:r>
              <a:rPr lang="en-US" dirty="0" smtClean="0"/>
              <a:t>Phase III approaches include "or GPS" in the title of the procedure.  </a:t>
            </a:r>
            <a:r>
              <a:rPr lang="en-US" u="sng" dirty="0" smtClean="0"/>
              <a:t>Neither traditional avionics nor ground based NAVAIDs need be installed, operational, or monitored</a:t>
            </a:r>
            <a:r>
              <a:rPr lang="en-US" dirty="0" smtClean="0"/>
              <a:t>.  However, if the GPS does not use RAIM, the ground-based NAVAIDs and traditional avionics must be installed and operating</a:t>
            </a:r>
          </a:p>
          <a:p>
            <a:pPr algn="just"/>
            <a:r>
              <a:rPr lang="en-US" dirty="0" smtClean="0"/>
              <a:t>Mixture of nonprecision Phase II, Phase III, and GPS stand alone approaches will exist for some time </a:t>
            </a:r>
          </a:p>
          <a:p>
            <a:pPr algn="just"/>
            <a:r>
              <a:rPr lang="en-US" dirty="0" smtClean="0"/>
              <a:t>Most nonprecision instrument approaches (except localizer, LDA, and SDF) are available under Phase II. Eventually, these approaches will become Phase III approaches </a:t>
            </a:r>
          </a:p>
          <a:p>
            <a:pPr algn="just"/>
            <a:r>
              <a:rPr lang="en-US" dirty="0" smtClean="0"/>
              <a:t>FAA continues to develop stand alone GPS approaches </a:t>
            </a:r>
          </a:p>
        </p:txBody>
      </p:sp>
      <p:sp>
        <p:nvSpPr>
          <p:cNvPr id="4" name="Slide Number Placeholder 3"/>
          <p:cNvSpPr>
            <a:spLocks noGrp="1"/>
          </p:cNvSpPr>
          <p:nvPr>
            <p:ph type="sldNum" sz="quarter" idx="12"/>
          </p:nvPr>
        </p:nvSpPr>
        <p:spPr/>
        <p:txBody>
          <a:bodyPr/>
          <a:lstStyle/>
          <a:p>
            <a:fld id="{48271F01-A814-4076-9E2C-17B05667E46F}"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Types of Approaches</a:t>
            </a:r>
            <a:br>
              <a:rPr lang="en-US" sz="4000" dirty="0" smtClean="0"/>
            </a:br>
            <a:r>
              <a:rPr lang="en-US" sz="4000" dirty="0" smtClean="0"/>
              <a:t>LNAV / VNAV / LPV</a:t>
            </a:r>
            <a:endParaRPr lang="en-US" sz="4000" dirty="0"/>
          </a:p>
        </p:txBody>
      </p:sp>
      <p:sp>
        <p:nvSpPr>
          <p:cNvPr id="3" name="Content Placeholder 2"/>
          <p:cNvSpPr>
            <a:spLocks noGrp="1"/>
          </p:cNvSpPr>
          <p:nvPr>
            <p:ph idx="1"/>
          </p:nvPr>
        </p:nvSpPr>
        <p:spPr>
          <a:xfrm>
            <a:off x="457200" y="1600200"/>
            <a:ext cx="5562600" cy="4525963"/>
          </a:xfrm>
        </p:spPr>
        <p:txBody>
          <a:bodyPr>
            <a:normAutofit fontScale="70000" lnSpcReduction="20000"/>
          </a:bodyPr>
          <a:lstStyle/>
          <a:p>
            <a:pPr algn="just"/>
            <a:r>
              <a:rPr lang="en-US" dirty="0" smtClean="0"/>
              <a:t>If your GPS is non-WAAS (TSO C129), then you only get lateral guidance and you can fly a GPS approach like any other non-precision approach, descending as indicated on the profile view on the approach chart </a:t>
            </a:r>
          </a:p>
          <a:p>
            <a:pPr algn="just"/>
            <a:r>
              <a:rPr lang="en-US" dirty="0" smtClean="0"/>
              <a:t>With a WAAS GPS receiver, the approach minimums you use depend on the course sensitivity the GPS displays when you are flying the approach </a:t>
            </a:r>
          </a:p>
          <a:p>
            <a:pPr lvl="1" algn="just"/>
            <a:r>
              <a:rPr lang="en-US" dirty="0" smtClean="0"/>
              <a:t>The GPS will display the sensitivity level a few miles outside the FAF</a:t>
            </a:r>
          </a:p>
          <a:p>
            <a:pPr lvl="1" algn="just"/>
            <a:r>
              <a:rPr lang="en-US" dirty="0" smtClean="0"/>
              <a:t>Course sensitivity depends on WAAS signal integrity and may vary from day to day and hour to hour</a:t>
            </a:r>
            <a:endParaRPr lang="en-US" dirty="0"/>
          </a:p>
        </p:txBody>
      </p:sp>
      <p:pic>
        <p:nvPicPr>
          <p:cNvPr id="50178" name="Picture 2" descr="[SMXRNAV12lnav_v.jpg]"/>
          <p:cNvPicPr>
            <a:picLocks noChangeAspect="1" noChangeArrowheads="1"/>
          </p:cNvPicPr>
          <p:nvPr/>
        </p:nvPicPr>
        <p:blipFill>
          <a:blip r:embed="rId3" cstate="print"/>
          <a:srcRect/>
          <a:stretch>
            <a:fillRect/>
          </a:stretch>
        </p:blipFill>
        <p:spPr bwMode="auto">
          <a:xfrm>
            <a:off x="6172200" y="4191000"/>
            <a:ext cx="2514787" cy="1838769"/>
          </a:xfrm>
          <a:prstGeom prst="rect">
            <a:avLst/>
          </a:prstGeom>
          <a:noFill/>
        </p:spPr>
      </p:pic>
      <p:cxnSp>
        <p:nvCxnSpPr>
          <p:cNvPr id="6" name="Straight Arrow Connector 5"/>
          <p:cNvCxnSpPr/>
          <p:nvPr/>
        </p:nvCxnSpPr>
        <p:spPr>
          <a:xfrm rot="16200000" flipH="1">
            <a:off x="5410200" y="4267200"/>
            <a:ext cx="1524000" cy="609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Approaches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97312469"/>
              </p:ext>
            </p:extLst>
          </p:nvPr>
        </p:nvGraphicFramePr>
        <p:xfrm>
          <a:off x="304800" y="1447800"/>
          <a:ext cx="8534400" cy="456438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561975">
                <a:tc>
                  <a:txBody>
                    <a:bodyPr/>
                    <a:lstStyle/>
                    <a:p>
                      <a:endParaRPr lang="en-US" sz="1600" dirty="0"/>
                    </a:p>
                  </a:txBody>
                  <a:tcPr/>
                </a:tc>
                <a:tc>
                  <a:txBody>
                    <a:bodyPr/>
                    <a:lstStyle/>
                    <a:p>
                      <a:r>
                        <a:rPr lang="en-US" sz="1600" dirty="0" smtClean="0"/>
                        <a:t>LNAV</a:t>
                      </a:r>
                      <a:endParaRPr lang="en-US" sz="1600" dirty="0"/>
                    </a:p>
                  </a:txBody>
                  <a:tcPr/>
                </a:tc>
                <a:tc>
                  <a:txBody>
                    <a:bodyPr/>
                    <a:lstStyle/>
                    <a:p>
                      <a:r>
                        <a:rPr lang="en-US" sz="1600" dirty="0" smtClean="0"/>
                        <a:t>LNAV/VNAV</a:t>
                      </a:r>
                      <a:endParaRPr lang="en-US" sz="1600" dirty="0"/>
                    </a:p>
                  </a:txBody>
                  <a:tcPr/>
                </a:tc>
                <a:tc>
                  <a:txBody>
                    <a:bodyPr/>
                    <a:lstStyle/>
                    <a:p>
                      <a:r>
                        <a:rPr lang="en-US" sz="1600" dirty="0" smtClean="0"/>
                        <a:t>LP</a:t>
                      </a:r>
                      <a:endParaRPr lang="en-US" sz="1600" dirty="0"/>
                    </a:p>
                  </a:txBody>
                  <a:tcPr/>
                </a:tc>
                <a:tc>
                  <a:txBody>
                    <a:bodyPr/>
                    <a:lstStyle/>
                    <a:p>
                      <a:r>
                        <a:rPr lang="en-US" sz="1600" dirty="0" smtClean="0"/>
                        <a:t>LPV</a:t>
                      </a:r>
                      <a:endParaRPr lang="en-US" sz="1600" dirty="0"/>
                    </a:p>
                  </a:txBody>
                  <a:tcPr/>
                </a:tc>
              </a:tr>
              <a:tr h="56197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61975">
                <a:tc>
                  <a:txBody>
                    <a:bodyPr/>
                    <a:lstStyle/>
                    <a:p>
                      <a:r>
                        <a:rPr lang="en-US" sz="1400" dirty="0" smtClean="0"/>
                        <a:t>Lateral Navigation</a:t>
                      </a:r>
                      <a:endParaRPr lang="en-US" sz="1400" dirty="0"/>
                    </a:p>
                  </a:txBody>
                  <a:tcPr/>
                </a:tc>
                <a:tc>
                  <a:txBody>
                    <a:bodyPr/>
                    <a:lstStyle/>
                    <a:p>
                      <a:r>
                        <a:rPr lang="en-US" sz="1400" dirty="0" smtClean="0"/>
                        <a:t>X</a:t>
                      </a:r>
                      <a:endParaRPr lang="en-US" sz="1400" dirty="0"/>
                    </a:p>
                  </a:txBody>
                  <a:tcPr/>
                </a:tc>
                <a:tc>
                  <a:txBody>
                    <a:bodyPr/>
                    <a:lstStyle/>
                    <a:p>
                      <a:r>
                        <a:rPr lang="en-US" sz="1400" dirty="0" smtClean="0"/>
                        <a:t>X</a:t>
                      </a:r>
                      <a:endParaRPr lang="en-US" sz="1400" dirty="0"/>
                    </a:p>
                  </a:txBody>
                  <a:tcPr/>
                </a:tc>
                <a:tc>
                  <a:txBody>
                    <a:bodyPr/>
                    <a:lstStyle/>
                    <a:p>
                      <a:r>
                        <a:rPr lang="en-US" sz="1400" smtClean="0"/>
                        <a:t>X – Equivalent to localizer precision</a:t>
                      </a:r>
                    </a:p>
                  </a:txBody>
                  <a:tcPr/>
                </a:tc>
                <a:tc>
                  <a:txBody>
                    <a:bodyPr/>
                    <a:lstStyle/>
                    <a:p>
                      <a:r>
                        <a:rPr lang="en-US" sz="1400" dirty="0" smtClean="0"/>
                        <a:t>X – Equivalent to localizer precision</a:t>
                      </a:r>
                      <a:endParaRPr lang="en-US" sz="1400" dirty="0"/>
                    </a:p>
                  </a:txBody>
                  <a:tcPr/>
                </a:tc>
              </a:tr>
              <a:tr h="561975">
                <a:tc>
                  <a:txBody>
                    <a:bodyPr/>
                    <a:lstStyle/>
                    <a:p>
                      <a:r>
                        <a:rPr lang="en-US" sz="1400" dirty="0" smtClean="0"/>
                        <a:t>Vertical Guidance</a:t>
                      </a:r>
                      <a:endParaRPr lang="en-US" sz="1400" dirty="0"/>
                    </a:p>
                  </a:txBody>
                  <a:tcPr/>
                </a:tc>
                <a:tc>
                  <a:txBody>
                    <a:bodyPr/>
                    <a:lstStyle/>
                    <a:p>
                      <a:r>
                        <a:rPr lang="en-US" sz="1400" dirty="0" smtClean="0"/>
                        <a:t>Descend incrementally based upon </a:t>
                      </a:r>
                      <a:r>
                        <a:rPr lang="en-US" sz="1400" dirty="0" smtClean="0"/>
                        <a:t>fixes - MDA</a:t>
                      </a:r>
                      <a:endParaRPr lang="en-US" sz="1400" dirty="0"/>
                    </a:p>
                  </a:txBody>
                  <a:tcPr/>
                </a:tc>
                <a:tc>
                  <a:txBody>
                    <a:bodyPr/>
                    <a:lstStyle/>
                    <a:p>
                      <a:r>
                        <a:rPr lang="en-US" sz="1400" dirty="0" smtClean="0"/>
                        <a:t>X – Internally generated descent path -  average DH of 350 feet – vertical accuracy of 20-50 </a:t>
                      </a:r>
                      <a:r>
                        <a:rPr lang="en-US" sz="1400" dirty="0" smtClean="0"/>
                        <a:t>meters - DA</a:t>
                      </a:r>
                      <a:endParaRPr lang="en-US" sz="1400" dirty="0"/>
                    </a:p>
                  </a:txBody>
                  <a:tcPr/>
                </a:tc>
                <a:tc>
                  <a:txBody>
                    <a:bodyPr/>
                    <a:lstStyle/>
                    <a:p>
                      <a:r>
                        <a:rPr lang="en-US" sz="1400" dirty="0" smtClean="0"/>
                        <a:t>Descend incrementally based upon fixes - MDA</a:t>
                      </a:r>
                    </a:p>
                    <a:p>
                      <a:endParaRPr lang="en-US" sz="1400" dirty="0"/>
                    </a:p>
                  </a:txBody>
                  <a:tcPr/>
                </a:tc>
                <a:tc>
                  <a:txBody>
                    <a:bodyPr/>
                    <a:lstStyle/>
                    <a:p>
                      <a:r>
                        <a:rPr lang="en-US" sz="1400" dirty="0" smtClean="0"/>
                        <a:t>X – Equivalent to glideslope </a:t>
                      </a:r>
                      <a:r>
                        <a:rPr lang="en-US" sz="1400" dirty="0" smtClean="0"/>
                        <a:t>precision - DA</a:t>
                      </a:r>
                      <a:endParaRPr lang="en-US" sz="1400" dirty="0"/>
                    </a:p>
                  </a:txBody>
                  <a:tcPr/>
                </a:tc>
              </a:tr>
              <a:tr h="561975">
                <a:tc>
                  <a:txBody>
                    <a:bodyPr/>
                    <a:lstStyle/>
                    <a:p>
                      <a:r>
                        <a:rPr lang="en-US" sz="1400" dirty="0" smtClean="0"/>
                        <a:t>Type of Approach</a:t>
                      </a:r>
                      <a:endParaRPr lang="en-US" sz="1400" dirty="0"/>
                    </a:p>
                  </a:txBody>
                  <a:tcPr/>
                </a:tc>
                <a:tc>
                  <a:txBody>
                    <a:bodyPr/>
                    <a:lstStyle/>
                    <a:p>
                      <a:r>
                        <a:rPr lang="en-US" sz="1400" dirty="0" smtClean="0"/>
                        <a:t>Non-precision approach</a:t>
                      </a:r>
                      <a:endParaRPr lang="en-US" sz="1400" dirty="0"/>
                    </a:p>
                  </a:txBody>
                  <a:tcPr/>
                </a:tc>
                <a:tc>
                  <a:txBody>
                    <a:bodyPr/>
                    <a:lstStyle/>
                    <a:p>
                      <a:r>
                        <a:rPr lang="en-US" sz="1400" dirty="0" smtClean="0"/>
                        <a:t>Precision</a:t>
                      </a:r>
                      <a:endParaRPr lang="en-US" sz="1400" dirty="0"/>
                    </a:p>
                  </a:txBody>
                  <a:tcPr/>
                </a:tc>
                <a:tc>
                  <a:txBody>
                    <a:bodyPr/>
                    <a:lstStyle/>
                    <a:p>
                      <a:r>
                        <a:rPr lang="en-US" sz="1400" dirty="0" smtClean="0"/>
                        <a:t>Non-precision approach</a:t>
                      </a:r>
                      <a:endParaRPr lang="en-US" sz="1400" dirty="0"/>
                    </a:p>
                  </a:txBody>
                  <a:tcPr/>
                </a:tc>
                <a:tc>
                  <a:txBody>
                    <a:bodyPr/>
                    <a:lstStyle/>
                    <a:p>
                      <a:r>
                        <a:rPr lang="en-US" sz="1400" dirty="0" smtClean="0"/>
                        <a:t>Precision</a:t>
                      </a:r>
                      <a:endParaRPr lang="en-US" sz="1400" dirty="0"/>
                    </a:p>
                  </a:txBody>
                  <a:tcPr/>
                </a:tc>
              </a:tr>
              <a:tr h="561975">
                <a:tc>
                  <a:txBody>
                    <a:bodyPr/>
                    <a:lstStyle/>
                    <a:p>
                      <a:r>
                        <a:rPr lang="en-US" sz="1400" dirty="0" smtClean="0"/>
                        <a:t>Equipment requirements</a:t>
                      </a:r>
                      <a:endParaRPr lang="en-US" sz="1400" dirty="0"/>
                    </a:p>
                  </a:txBody>
                  <a:tcPr/>
                </a:tc>
                <a:tc>
                  <a:txBody>
                    <a:bodyPr/>
                    <a:lstStyle/>
                    <a:p>
                      <a:endParaRPr lang="en-US" sz="1400" dirty="0"/>
                    </a:p>
                  </a:txBody>
                  <a:tcPr/>
                </a:tc>
                <a:tc>
                  <a:txBody>
                    <a:bodyPr/>
                    <a:lstStyle/>
                    <a:p>
                      <a:r>
                        <a:rPr lang="en-US" sz="1400" dirty="0" smtClean="0"/>
                        <a:t>Flown with barometric vertical navigation or WAAS</a:t>
                      </a:r>
                      <a:endParaRPr lang="en-US" sz="1400" dirty="0"/>
                    </a:p>
                  </a:txBody>
                  <a:tcPr/>
                </a:tc>
                <a:tc>
                  <a:txBody>
                    <a:bodyPr/>
                    <a:lstStyle/>
                    <a:p>
                      <a:endParaRPr lang="en-US" sz="1400" dirty="0"/>
                    </a:p>
                  </a:txBody>
                  <a:tcPr/>
                </a:tc>
                <a:tc>
                  <a:txBody>
                    <a:bodyPr/>
                    <a:lstStyle/>
                    <a:p>
                      <a:r>
                        <a:rPr lang="en-US" sz="1400" dirty="0" smtClean="0"/>
                        <a:t>WAAS generated vertical guidance -</a:t>
                      </a:r>
                      <a:r>
                        <a:rPr lang="en-US" sz="1400" baseline="0" dirty="0" smtClean="0"/>
                        <a:t> equivalent to localizer </a:t>
                      </a:r>
                      <a:endParaRPr lang="en-US" sz="1400" dirty="0"/>
                    </a:p>
                  </a:txBody>
                  <a:tcPr/>
                </a:tc>
              </a:tr>
            </a:tbl>
          </a:graphicData>
        </a:graphic>
      </p:graphicFrame>
      <p:sp>
        <p:nvSpPr>
          <p:cNvPr id="3" name="Slide Number Placeholder 2"/>
          <p:cNvSpPr>
            <a:spLocks noGrp="1"/>
          </p:cNvSpPr>
          <p:nvPr>
            <p:ph type="sldNum" sz="quarter" idx="12"/>
          </p:nvPr>
        </p:nvSpPr>
        <p:spPr/>
        <p:txBody>
          <a:bodyPr/>
          <a:lstStyle/>
          <a:p>
            <a:fld id="{48271F01-A814-4076-9E2C-17B05667E46F}"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Types of Approaches</a:t>
            </a:r>
            <a:br>
              <a:rPr lang="en-US" sz="4000" dirty="0" smtClean="0"/>
            </a:br>
            <a:r>
              <a:rPr lang="en-US" sz="4000" dirty="0" smtClean="0"/>
              <a:t>LPV / LNAV - The Extremes</a:t>
            </a:r>
            <a:endParaRPr lang="en-US" sz="4000" dirty="0"/>
          </a:p>
        </p:txBody>
      </p:sp>
      <p:sp>
        <p:nvSpPr>
          <p:cNvPr id="3" name="Content Placeholder 2"/>
          <p:cNvSpPr>
            <a:spLocks noGrp="1"/>
          </p:cNvSpPr>
          <p:nvPr>
            <p:ph idx="1"/>
          </p:nvPr>
        </p:nvSpPr>
        <p:spPr/>
        <p:txBody>
          <a:bodyPr>
            <a:normAutofit fontScale="92500" lnSpcReduction="20000"/>
          </a:bodyPr>
          <a:lstStyle/>
          <a:p>
            <a:pPr algn="just"/>
            <a:r>
              <a:rPr lang="en-US" dirty="0" smtClean="0"/>
              <a:t>LNAV - lateral navigation only, no descent guidance</a:t>
            </a:r>
          </a:p>
          <a:p>
            <a:pPr algn="just"/>
            <a:r>
              <a:rPr lang="en-US" dirty="0" smtClean="0"/>
              <a:t>LPV (localizer performance with vertical navigation) – An approach with WAAS generated vertical guidance to a Decision Altitude (DA)</a:t>
            </a:r>
          </a:p>
          <a:p>
            <a:pPr lvl="1" algn="just"/>
            <a:r>
              <a:rPr lang="en-US" dirty="0" smtClean="0"/>
              <a:t>Provides lateral and vertical guidance similar in precision to an </a:t>
            </a:r>
            <a:r>
              <a:rPr lang="en-US" dirty="0" smtClean="0"/>
              <a:t>ILS – triangular increasing precision</a:t>
            </a:r>
            <a:endParaRPr lang="en-US" dirty="0" smtClean="0"/>
          </a:p>
          <a:p>
            <a:pPr lvl="1" algn="just"/>
            <a:r>
              <a:rPr lang="en-US" dirty="0" smtClean="0"/>
              <a:t>Usually to a DA no lower than 250 HAT and no less than 1/2 mile visibility</a:t>
            </a:r>
          </a:p>
          <a:p>
            <a:pPr lvl="1" algn="just"/>
            <a:r>
              <a:rPr lang="en-US" dirty="0" smtClean="0"/>
              <a:t>VNAV sensitivity will be annunciated at the last fix before the final approach fix</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Approaches</a:t>
            </a:r>
            <a:br>
              <a:rPr lang="en-US" dirty="0" smtClean="0"/>
            </a:br>
            <a:r>
              <a:rPr lang="en-US" dirty="0" smtClean="0"/>
              <a:t>LP</a:t>
            </a:r>
            <a:endParaRPr lang="en-US" dirty="0"/>
          </a:p>
        </p:txBody>
      </p:sp>
      <p:sp>
        <p:nvSpPr>
          <p:cNvPr id="3" name="Content Placeholder 2"/>
          <p:cNvSpPr>
            <a:spLocks noGrp="1"/>
          </p:cNvSpPr>
          <p:nvPr>
            <p:ph idx="1"/>
          </p:nvPr>
        </p:nvSpPr>
        <p:spPr/>
        <p:txBody>
          <a:bodyPr>
            <a:normAutofit fontScale="92500" lnSpcReduction="20000"/>
          </a:bodyPr>
          <a:lstStyle/>
          <a:p>
            <a:r>
              <a:rPr lang="en-US" dirty="0"/>
              <a:t>L</a:t>
            </a:r>
            <a:r>
              <a:rPr lang="en-US" dirty="0" smtClean="0"/>
              <a:t>ocalizer performance</a:t>
            </a:r>
          </a:p>
          <a:p>
            <a:pPr lvl="1" algn="just"/>
            <a:r>
              <a:rPr lang="en-US" dirty="0" smtClean="0"/>
              <a:t>Lateral </a:t>
            </a:r>
            <a:r>
              <a:rPr lang="en-US" dirty="0"/>
              <a:t>guidance is angular, with needle sensitivity increasing as you get closer to the missed approach point </a:t>
            </a:r>
            <a:r>
              <a:rPr lang="en-US" dirty="0" smtClean="0"/>
              <a:t>(similar to the localizer triangle)</a:t>
            </a:r>
          </a:p>
          <a:p>
            <a:pPr lvl="1" algn="just"/>
            <a:r>
              <a:rPr lang="en-US" dirty="0" smtClean="0"/>
              <a:t>By </a:t>
            </a:r>
            <a:r>
              <a:rPr lang="en-US" dirty="0"/>
              <a:t>contrast, </a:t>
            </a:r>
            <a:r>
              <a:rPr lang="en-US" dirty="0" smtClean="0"/>
              <a:t>LNAV approach </a:t>
            </a:r>
            <a:r>
              <a:rPr lang="en-US" dirty="0"/>
              <a:t>CDI sensitivity is the same from the final approach fix to the MAP </a:t>
            </a:r>
            <a:r>
              <a:rPr lang="en-US" dirty="0" smtClean="0"/>
              <a:t>(e.g. a rectangle)</a:t>
            </a:r>
          </a:p>
          <a:p>
            <a:pPr lvl="1" algn="just"/>
            <a:r>
              <a:rPr lang="en-US" dirty="0" smtClean="0"/>
              <a:t>Unlike </a:t>
            </a:r>
            <a:r>
              <a:rPr lang="en-US" dirty="0"/>
              <a:t>an ILS or LPV approach, there is no glideslope on an LP </a:t>
            </a:r>
            <a:r>
              <a:rPr lang="en-US" dirty="0" smtClean="0"/>
              <a:t>approach</a:t>
            </a:r>
          </a:p>
          <a:p>
            <a:pPr lvl="2" algn="just"/>
            <a:r>
              <a:rPr lang="en-US" dirty="0" smtClean="0"/>
              <a:t>No </a:t>
            </a:r>
            <a:r>
              <a:rPr lang="en-US" dirty="0"/>
              <a:t>advisory </a:t>
            </a:r>
            <a:r>
              <a:rPr lang="en-US" dirty="0" smtClean="0"/>
              <a:t>glideslope. Serious </a:t>
            </a:r>
            <a:r>
              <a:rPr lang="en-US" dirty="0"/>
              <a:t>drawback for only 60 </a:t>
            </a:r>
            <a:r>
              <a:rPr lang="en-US" dirty="0" err="1"/>
              <a:t>ft</a:t>
            </a:r>
            <a:r>
              <a:rPr lang="en-US" dirty="0"/>
              <a:t> in lower minima (on average) than a basic </a:t>
            </a:r>
            <a:r>
              <a:rPr lang="en-US" dirty="0" smtClean="0"/>
              <a:t>LNAV</a:t>
            </a:r>
          </a:p>
          <a:p>
            <a:pPr lvl="1" algn="just"/>
            <a:r>
              <a:rPr lang="en-US" dirty="0" smtClean="0"/>
              <a:t>WAAS approach like the LPV</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17</a:t>
            </a:fld>
            <a:endParaRPr lang="en-US" dirty="0"/>
          </a:p>
        </p:txBody>
      </p:sp>
    </p:spTree>
    <p:extLst>
      <p:ext uri="{BB962C8B-B14F-4D97-AF65-F5344CB8AC3E}">
        <p14:creationId xmlns:p14="http://schemas.microsoft.com/office/powerpoint/2010/main" val="196165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Approaches</a:t>
            </a:r>
            <a:br>
              <a:rPr lang="en-US" dirty="0" smtClean="0"/>
            </a:br>
            <a:r>
              <a:rPr lang="en-US" dirty="0" smtClean="0"/>
              <a:t>LNAV/VNAV</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Provides lateral and vertical navigation</a:t>
            </a:r>
          </a:p>
          <a:p>
            <a:pPr algn="just"/>
            <a:r>
              <a:rPr lang="en-US" dirty="0" smtClean="0"/>
              <a:t>Final approach segment's obstacle environment surfaces are treated somewhat like an ILS but without the precise measurements of the curvature of the earth or other precise anchor points that an LPV approach uses</a:t>
            </a:r>
          </a:p>
          <a:p>
            <a:pPr lvl="1" algn="just"/>
            <a:r>
              <a:rPr lang="en-US" dirty="0" smtClean="0"/>
              <a:t>The WAAS G/S is in essence emulating a barometric VNAV glide slope without the temperature errors</a:t>
            </a:r>
          </a:p>
          <a:p>
            <a:pPr lvl="1" algn="just"/>
            <a:r>
              <a:rPr lang="en-US" dirty="0" smtClean="0"/>
              <a:t>There is no taper down of lateral obstacle clearance</a:t>
            </a:r>
          </a:p>
          <a:p>
            <a:pPr algn="just"/>
            <a:r>
              <a:rPr lang="en-US" dirty="0"/>
              <a:t>You probably don’t have one</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Approaches</a:t>
            </a:r>
            <a:br>
              <a:rPr lang="en-US" dirty="0"/>
            </a:br>
            <a:r>
              <a:rPr lang="en-US" dirty="0"/>
              <a:t>LNAV/VNAV</a:t>
            </a:r>
          </a:p>
        </p:txBody>
      </p:sp>
      <p:sp>
        <p:nvSpPr>
          <p:cNvPr id="3" name="Content Placeholder 2"/>
          <p:cNvSpPr>
            <a:spLocks noGrp="1"/>
          </p:cNvSpPr>
          <p:nvPr>
            <p:ph idx="1"/>
          </p:nvPr>
        </p:nvSpPr>
        <p:spPr/>
        <p:txBody>
          <a:bodyPr>
            <a:normAutofit/>
          </a:bodyPr>
          <a:lstStyle/>
          <a:p>
            <a:pPr algn="just"/>
            <a:r>
              <a:rPr lang="en-US" dirty="0"/>
              <a:t>Vertical Navigation (VNAV) </a:t>
            </a:r>
            <a:r>
              <a:rPr lang="en-US" dirty="0" smtClean="0"/>
              <a:t>utilizes an </a:t>
            </a:r>
            <a:r>
              <a:rPr lang="en-US" dirty="0"/>
              <a:t>internally generated glideslope based on </a:t>
            </a:r>
            <a:endParaRPr lang="en-US" dirty="0" smtClean="0"/>
          </a:p>
          <a:p>
            <a:pPr lvl="1" algn="just"/>
            <a:r>
              <a:rPr lang="en-US" dirty="0" smtClean="0"/>
              <a:t>WAAS </a:t>
            </a:r>
            <a:r>
              <a:rPr lang="en-US" dirty="0"/>
              <a:t>or </a:t>
            </a:r>
            <a:endParaRPr lang="en-US" dirty="0" smtClean="0"/>
          </a:p>
          <a:p>
            <a:pPr lvl="1" algn="just"/>
            <a:r>
              <a:rPr lang="en-US" dirty="0" err="1" smtClean="0"/>
              <a:t>Baro</a:t>
            </a:r>
            <a:r>
              <a:rPr lang="en-US" dirty="0" smtClean="0"/>
              <a:t>-VNAV systems</a:t>
            </a:r>
          </a:p>
          <a:p>
            <a:pPr lvl="2" algn="just"/>
            <a:r>
              <a:rPr lang="en-US" dirty="0" smtClean="0"/>
              <a:t>May </a:t>
            </a:r>
            <a:r>
              <a:rPr lang="en-US" dirty="0"/>
              <a:t>have approach restrictions as </a:t>
            </a:r>
            <a:r>
              <a:rPr lang="en-US" dirty="0" smtClean="0"/>
              <a:t>a result </a:t>
            </a:r>
            <a:r>
              <a:rPr lang="en-US" dirty="0"/>
              <a:t>of temperature limitations and must check predictive </a:t>
            </a:r>
            <a:r>
              <a:rPr lang="en-US" dirty="0" smtClean="0"/>
              <a:t>RAIM</a:t>
            </a:r>
          </a:p>
          <a:p>
            <a:r>
              <a:rPr lang="en-US" dirty="0" smtClean="0"/>
              <a:t>Minimums </a:t>
            </a:r>
            <a:r>
              <a:rPr lang="en-US" dirty="0"/>
              <a:t>are published as a </a:t>
            </a:r>
            <a:r>
              <a:rPr lang="en-US" dirty="0" smtClean="0"/>
              <a:t>DA</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19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10200"/>
            <a:ext cx="6400800" cy="1133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6629400" y="5105400"/>
            <a:ext cx="12192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81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s.ookaboo.com/photo/s/WAAS_Reference_Station_Barrow_Alaska_s.jpg"/>
          <p:cNvPicPr>
            <a:picLocks noChangeAspect="1" noChangeArrowheads="1"/>
          </p:cNvPicPr>
          <p:nvPr/>
        </p:nvPicPr>
        <p:blipFill>
          <a:blip r:embed="rId3" cstate="print"/>
          <a:srcRect/>
          <a:stretch>
            <a:fillRect/>
          </a:stretch>
        </p:blipFill>
        <p:spPr bwMode="auto">
          <a:xfrm>
            <a:off x="0" y="5248274"/>
            <a:ext cx="2286000" cy="1609726"/>
          </a:xfrm>
          <a:prstGeom prst="rect">
            <a:avLst/>
          </a:prstGeom>
          <a:noFill/>
        </p:spPr>
      </p:pic>
      <p:pic>
        <p:nvPicPr>
          <p:cNvPr id="2050" name="Picture 2" descr="http://www.flightglobal.com/assets/getAsset.aspx?ItemID=14619"/>
          <p:cNvPicPr>
            <a:picLocks noChangeAspect="1" noChangeArrowheads="1"/>
          </p:cNvPicPr>
          <p:nvPr/>
        </p:nvPicPr>
        <p:blipFill>
          <a:blip r:embed="rId4" cstate="print"/>
          <a:srcRect/>
          <a:stretch>
            <a:fillRect/>
          </a:stretch>
        </p:blipFill>
        <p:spPr bwMode="auto">
          <a:xfrm>
            <a:off x="6248400" y="5016014"/>
            <a:ext cx="2790825" cy="1737211"/>
          </a:xfrm>
          <a:prstGeom prst="rect">
            <a:avLst/>
          </a:prstGeom>
          <a:noFill/>
        </p:spPr>
      </p:pic>
      <p:sp>
        <p:nvSpPr>
          <p:cNvPr id="2" name="Title 1"/>
          <p:cNvSpPr>
            <a:spLocks noGrp="1"/>
          </p:cNvSpPr>
          <p:nvPr>
            <p:ph type="title"/>
          </p:nvPr>
        </p:nvSpPr>
        <p:spPr/>
        <p:txBody>
          <a:bodyPr/>
          <a:lstStyle/>
          <a:p>
            <a:r>
              <a:rPr lang="en-US" dirty="0" smtClean="0"/>
              <a:t>GPS Terminology</a:t>
            </a:r>
            <a:endParaRPr lang="en-US"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lgn="just"/>
            <a:r>
              <a:rPr lang="en-US" dirty="0">
                <a:solidFill>
                  <a:srgbClr val="FF0000"/>
                </a:solidFill>
              </a:rPr>
              <a:t>Receiver Autonomous Integrity Monitoring (RAIM</a:t>
            </a:r>
            <a:r>
              <a:rPr lang="en-US" dirty="0" smtClean="0">
                <a:solidFill>
                  <a:srgbClr val="FF0000"/>
                </a:solidFill>
              </a:rPr>
              <a:t>) – </a:t>
            </a:r>
            <a:r>
              <a:rPr lang="en-US" dirty="0" smtClean="0"/>
              <a:t>Process used by </a:t>
            </a:r>
            <a:r>
              <a:rPr lang="en-US" dirty="0"/>
              <a:t>a GPS receiver </a:t>
            </a:r>
            <a:r>
              <a:rPr lang="en-US" dirty="0" smtClean="0"/>
              <a:t>to determine the integrity </a:t>
            </a:r>
            <a:r>
              <a:rPr lang="en-US" dirty="0"/>
              <a:t>of the </a:t>
            </a:r>
            <a:r>
              <a:rPr lang="en-US" dirty="0" smtClean="0"/>
              <a:t>GPS’ </a:t>
            </a:r>
            <a:r>
              <a:rPr lang="en-US" dirty="0"/>
              <a:t>position </a:t>
            </a:r>
            <a:r>
              <a:rPr lang="en-US" dirty="0" smtClean="0"/>
              <a:t>using </a:t>
            </a:r>
            <a:r>
              <a:rPr lang="en-US" dirty="0"/>
              <a:t>only GPS </a:t>
            </a:r>
            <a:r>
              <a:rPr lang="en-US" dirty="0" smtClean="0"/>
              <a:t>signals</a:t>
            </a:r>
          </a:p>
          <a:p>
            <a:pPr algn="just"/>
            <a:r>
              <a:rPr lang="en-US" dirty="0" smtClean="0">
                <a:solidFill>
                  <a:srgbClr val="FF0000"/>
                </a:solidFill>
              </a:rPr>
              <a:t>Wide Area Augmentation System (WAAS)</a:t>
            </a:r>
            <a:r>
              <a:rPr lang="en-US" dirty="0" smtClean="0"/>
              <a:t> – Ground based signal that augments satellite GPS signals, to improve the GPS’ accuracy, integrity, and availability</a:t>
            </a:r>
          </a:p>
          <a:p>
            <a:pPr lvl="1" algn="just"/>
            <a:r>
              <a:rPr lang="en-US" dirty="0" smtClean="0"/>
              <a:t>WAAS uses a network of ground-based reference stations to measure small variations in GPS signals.  The measurements are then routed to master stations, which compute the Deviation Correction (DC) and send correction messages to WAAS satellites every 5 seconds or better</a:t>
            </a:r>
          </a:p>
          <a:p>
            <a:pPr lvl="1" algn="just"/>
            <a:r>
              <a:rPr lang="en-US" dirty="0" smtClean="0"/>
              <a:t>Provides position accuracy of 25 ft or better for both lateral and vertical measurements</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Types of Approaches</a:t>
            </a:r>
            <a:br>
              <a:rPr lang="en-US" sz="3000" dirty="0" smtClean="0"/>
            </a:br>
            <a:r>
              <a:rPr lang="en-US" sz="3000" b="1" dirty="0" smtClean="0"/>
              <a:t>LNAV+V </a:t>
            </a:r>
            <a:r>
              <a:rPr lang="en-US" sz="3000" dirty="0" smtClean="0"/>
              <a:t>- lateral navigation with advisory descent guidance</a:t>
            </a:r>
            <a:endParaRPr lang="en-US" sz="3000" dirty="0"/>
          </a:p>
        </p:txBody>
      </p:sp>
      <p:sp>
        <p:nvSpPr>
          <p:cNvPr id="3" name="Content Placeholder 2"/>
          <p:cNvSpPr>
            <a:spLocks noGrp="1"/>
          </p:cNvSpPr>
          <p:nvPr>
            <p:ph idx="1"/>
          </p:nvPr>
        </p:nvSpPr>
        <p:spPr/>
        <p:txBody>
          <a:bodyPr>
            <a:normAutofit fontScale="70000" lnSpcReduction="20000"/>
          </a:bodyPr>
          <a:lstStyle/>
          <a:p>
            <a:r>
              <a:rPr lang="en-US" dirty="0" smtClean="0"/>
              <a:t>Provides </a:t>
            </a:r>
            <a:r>
              <a:rPr lang="en-US" dirty="0" smtClean="0"/>
              <a:t>only </a:t>
            </a:r>
            <a:r>
              <a:rPr lang="en-US" b="1" i="1" u="sng" dirty="0" smtClean="0"/>
              <a:t>advisory</a:t>
            </a:r>
            <a:r>
              <a:rPr lang="en-US" dirty="0" smtClean="0"/>
              <a:t> guidance and is considered a non-precision approach – </a:t>
            </a:r>
          </a:p>
          <a:p>
            <a:r>
              <a:rPr lang="en-US" dirty="0" smtClean="0"/>
              <a:t>There is no vertical guidance provided for in the FAA procedure </a:t>
            </a:r>
          </a:p>
          <a:p>
            <a:pPr lvl="1"/>
            <a:r>
              <a:rPr lang="en-US" dirty="0" smtClean="0"/>
              <a:t>It is strictly a Jeppesen add on, and if done correctly, will allow you to fly the approach without violating any stepdown fixes in the final approach segment</a:t>
            </a:r>
          </a:p>
          <a:p>
            <a:pPr lvl="1"/>
            <a:r>
              <a:rPr lang="en-US" dirty="0" smtClean="0"/>
              <a:t>Do not descend below any step-down altitude listed on the approach chart's profile view </a:t>
            </a:r>
          </a:p>
          <a:p>
            <a:pPr lvl="1"/>
            <a:r>
              <a:rPr lang="en-US" dirty="0" smtClean="0"/>
              <a:t>You may see LNAV+V on some RNAV approach charts that only have LNAV minima, but you may also see it on an RNAV approach where the required signal integrity for LPV is unavailable </a:t>
            </a:r>
          </a:p>
          <a:p>
            <a:pPr lvl="1"/>
            <a:r>
              <a:rPr lang="en-US" dirty="0" smtClean="0"/>
              <a:t>RNAV approaches with only circling minima and with an approach course that is more than 30 degrees out of alignment with any runway will not display advisory guidance </a:t>
            </a:r>
          </a:p>
          <a:p>
            <a:pPr lvl="1"/>
            <a:r>
              <a:rPr lang="en-US" dirty="0" smtClean="0"/>
              <a:t>The </a:t>
            </a:r>
            <a:r>
              <a:rPr lang="en-US" i="1" dirty="0" smtClean="0"/>
              <a:t>advisory</a:t>
            </a:r>
            <a:r>
              <a:rPr lang="en-US" dirty="0" smtClean="0"/>
              <a:t> vertical guidance should be the constant glide angle required to get you to MDA a just before the missed approach point</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Guidance Types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Approved Vertical </a:t>
            </a:r>
            <a:r>
              <a:rPr lang="en-US" b="1" dirty="0" smtClean="0"/>
              <a:t>Guidance </a:t>
            </a:r>
            <a:r>
              <a:rPr lang="en-US" dirty="0" smtClean="0"/>
              <a:t>– provides glide </a:t>
            </a:r>
            <a:r>
              <a:rPr lang="en-US" dirty="0"/>
              <a:t>path information to </a:t>
            </a:r>
            <a:r>
              <a:rPr lang="en-US" dirty="0" smtClean="0"/>
              <a:t>meet altitude </a:t>
            </a:r>
            <a:r>
              <a:rPr lang="en-US" dirty="0"/>
              <a:t>approach restrictions for LPV, LNAV/VNAV, and ILS lines of minima</a:t>
            </a:r>
            <a:r>
              <a:rPr lang="en-US" dirty="0" smtClean="0"/>
              <a:t>.</a:t>
            </a:r>
          </a:p>
          <a:p>
            <a:pPr lvl="1"/>
            <a:r>
              <a:rPr lang="en-US" dirty="0" smtClean="0"/>
              <a:t>LPV </a:t>
            </a:r>
            <a:r>
              <a:rPr lang="en-US" dirty="0"/>
              <a:t>approach can provide WAAS vertical guidance as low as 200 feet </a:t>
            </a:r>
            <a:r>
              <a:rPr lang="en-US" dirty="0" smtClean="0"/>
              <a:t>AGL</a:t>
            </a:r>
            <a:endParaRPr lang="en-US" dirty="0"/>
          </a:p>
          <a:p>
            <a:pPr lvl="1"/>
            <a:r>
              <a:rPr lang="en-US" dirty="0"/>
              <a:t>LNAV/VNAV </a:t>
            </a:r>
            <a:r>
              <a:rPr lang="en-US" dirty="0" smtClean="0"/>
              <a:t>- Barometric </a:t>
            </a:r>
            <a:r>
              <a:rPr lang="en-US" dirty="0"/>
              <a:t>altimeter information remains </a:t>
            </a:r>
            <a:r>
              <a:rPr lang="en-US" dirty="0" smtClean="0"/>
              <a:t>the primary </a:t>
            </a:r>
            <a:r>
              <a:rPr lang="en-US" dirty="0"/>
              <a:t>altitude </a:t>
            </a:r>
            <a:r>
              <a:rPr lang="en-US" dirty="0" smtClean="0"/>
              <a:t>reference</a:t>
            </a:r>
          </a:p>
          <a:p>
            <a:r>
              <a:rPr lang="en-US" b="1" dirty="0"/>
              <a:t>Barometric Aiding </a:t>
            </a:r>
            <a:r>
              <a:rPr lang="en-US" dirty="0"/>
              <a:t>(</a:t>
            </a:r>
            <a:r>
              <a:rPr lang="en-US" dirty="0" err="1"/>
              <a:t>Baro</a:t>
            </a:r>
            <a:r>
              <a:rPr lang="en-US" dirty="0"/>
              <a:t>-Aiding</a:t>
            </a:r>
            <a:r>
              <a:rPr lang="en-US" dirty="0" smtClean="0"/>
              <a:t>) - augmentation </a:t>
            </a:r>
            <a:r>
              <a:rPr lang="en-US" dirty="0"/>
              <a:t>that allows a GPS system to </a:t>
            </a:r>
            <a:r>
              <a:rPr lang="en-US" dirty="0" smtClean="0"/>
              <a:t>use the </a:t>
            </a:r>
            <a:r>
              <a:rPr lang="en-US" dirty="0"/>
              <a:t>aircraft static </a:t>
            </a:r>
            <a:r>
              <a:rPr lang="en-US" dirty="0" smtClean="0"/>
              <a:t>system </a:t>
            </a:r>
            <a:r>
              <a:rPr lang="en-US" dirty="0"/>
              <a:t>to provide </a:t>
            </a:r>
            <a:r>
              <a:rPr lang="en-US" dirty="0" smtClean="0"/>
              <a:t>vertical reference </a:t>
            </a:r>
            <a:r>
              <a:rPr lang="en-US" dirty="0"/>
              <a:t>and reduces the number of required satellites from five to </a:t>
            </a:r>
            <a:r>
              <a:rPr lang="en-US" dirty="0" smtClean="0"/>
              <a:t>four</a:t>
            </a:r>
          </a:p>
          <a:p>
            <a:pPr lvl="1"/>
            <a:r>
              <a:rPr lang="en-US" dirty="0" err="1" smtClean="0"/>
              <a:t>Baro</a:t>
            </a:r>
            <a:r>
              <a:rPr lang="en-US" dirty="0" smtClean="0"/>
              <a:t>-aiding </a:t>
            </a:r>
            <a:r>
              <a:rPr lang="en-US" dirty="0"/>
              <a:t>satisfies the RAIM </a:t>
            </a:r>
            <a:r>
              <a:rPr lang="en-US" dirty="0" smtClean="0"/>
              <a:t>requirement in </a:t>
            </a:r>
            <a:r>
              <a:rPr lang="en-US" dirty="0"/>
              <a:t>lieu of a fifth </a:t>
            </a:r>
            <a:r>
              <a:rPr lang="en-US" dirty="0" smtClean="0"/>
              <a:t>satellite</a:t>
            </a:r>
          </a:p>
          <a:p>
            <a:r>
              <a:rPr lang="en-US" b="1" dirty="0"/>
              <a:t>Barometric Vertical Navigation </a:t>
            </a:r>
            <a:r>
              <a:rPr lang="en-US" dirty="0"/>
              <a:t>(</a:t>
            </a:r>
            <a:r>
              <a:rPr lang="en-US" dirty="0" err="1"/>
              <a:t>Baro</a:t>
            </a:r>
            <a:r>
              <a:rPr lang="en-US" dirty="0"/>
              <a:t>-VNAV</a:t>
            </a:r>
            <a:r>
              <a:rPr lang="en-US" dirty="0" smtClean="0"/>
              <a:t>) - barometric </a:t>
            </a:r>
            <a:r>
              <a:rPr lang="en-US" dirty="0"/>
              <a:t>altitude information </a:t>
            </a:r>
            <a:r>
              <a:rPr lang="en-US" dirty="0" smtClean="0"/>
              <a:t>from the </a:t>
            </a:r>
            <a:r>
              <a:rPr lang="en-US" dirty="0"/>
              <a:t>aircraft’s </a:t>
            </a:r>
            <a:r>
              <a:rPr lang="en-US" dirty="0" smtClean="0"/>
              <a:t>static system to </a:t>
            </a:r>
            <a:r>
              <a:rPr lang="en-US" dirty="0"/>
              <a:t>compute vertical </a:t>
            </a:r>
            <a:r>
              <a:rPr lang="en-US" dirty="0" smtClean="0"/>
              <a:t>guidance</a:t>
            </a:r>
          </a:p>
          <a:p>
            <a:pPr lvl="1"/>
            <a:r>
              <a:rPr lang="en-US" dirty="0" smtClean="0"/>
              <a:t>Vertical </a:t>
            </a:r>
            <a:r>
              <a:rPr lang="en-US" dirty="0"/>
              <a:t>path is typically computed between two waypoints or an angle from </a:t>
            </a:r>
            <a:r>
              <a:rPr lang="en-US" dirty="0" smtClean="0"/>
              <a:t>a single </a:t>
            </a:r>
            <a:r>
              <a:rPr lang="en-US" dirty="0"/>
              <a:t>way point</a:t>
            </a:r>
            <a:r>
              <a:rPr lang="en-US" dirty="0" smtClean="0"/>
              <a:t>.</a:t>
            </a:r>
          </a:p>
          <a:p>
            <a:pPr lvl="1"/>
            <a:r>
              <a:rPr lang="en-US" dirty="0" smtClean="0"/>
              <a:t>Check for any </a:t>
            </a:r>
            <a:r>
              <a:rPr lang="en-US" dirty="0"/>
              <a:t>temperature limitations </a:t>
            </a:r>
            <a:r>
              <a:rPr lang="en-US" dirty="0" smtClean="0"/>
              <a:t>resulting </a:t>
            </a:r>
            <a:r>
              <a:rPr lang="en-US" dirty="0"/>
              <a:t>in approach restrictions</a:t>
            </a:r>
          </a:p>
        </p:txBody>
      </p:sp>
      <p:sp>
        <p:nvSpPr>
          <p:cNvPr id="4" name="Slide Number Placeholder 3"/>
          <p:cNvSpPr>
            <a:spLocks noGrp="1"/>
          </p:cNvSpPr>
          <p:nvPr>
            <p:ph type="sldNum" sz="quarter" idx="12"/>
          </p:nvPr>
        </p:nvSpPr>
        <p:spPr/>
        <p:txBody>
          <a:bodyPr/>
          <a:lstStyle/>
          <a:p>
            <a:fld id="{48271F01-A814-4076-9E2C-17B05667E46F}" type="slidenum">
              <a:rPr lang="en-US" smtClean="0"/>
              <a:pPr/>
              <a:t>21</a:t>
            </a:fld>
            <a:endParaRPr lang="en-US" dirty="0"/>
          </a:p>
        </p:txBody>
      </p:sp>
    </p:spTree>
    <p:extLst>
      <p:ext uri="{BB962C8B-B14F-4D97-AF65-F5344CB8AC3E}">
        <p14:creationId xmlns:p14="http://schemas.microsoft.com/office/powerpoint/2010/main" val="26400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 Alone Approach</a:t>
            </a:r>
            <a:br>
              <a:rPr lang="en-US" dirty="0" smtClean="0"/>
            </a:br>
            <a:r>
              <a:rPr lang="en-US" sz="3600" dirty="0" smtClean="0"/>
              <a:t>Basic “T” Design of Terminal Arrival Area (TAA)</a:t>
            </a:r>
            <a:endParaRPr lang="en-US" sz="3600" dirty="0"/>
          </a:p>
        </p:txBody>
      </p:sp>
      <p:sp>
        <p:nvSpPr>
          <p:cNvPr id="3" name="Content Placeholder 2"/>
          <p:cNvSpPr>
            <a:spLocks noGrp="1"/>
          </p:cNvSpPr>
          <p:nvPr>
            <p:ph sz="half" idx="1"/>
          </p:nvPr>
        </p:nvSpPr>
        <p:spPr>
          <a:xfrm>
            <a:off x="457200" y="1600200"/>
            <a:ext cx="4343400" cy="4525963"/>
          </a:xfrm>
        </p:spPr>
        <p:txBody>
          <a:bodyPr>
            <a:noAutofit/>
          </a:bodyPr>
          <a:lstStyle/>
          <a:p>
            <a:pPr algn="just"/>
            <a:r>
              <a:rPr lang="en-US" sz="1600" dirty="0" smtClean="0"/>
              <a:t>3 segments as with other approaches</a:t>
            </a:r>
          </a:p>
          <a:p>
            <a:pPr algn="just"/>
            <a:r>
              <a:rPr lang="en-US" sz="1600" dirty="0" smtClean="0"/>
              <a:t>Eliminates or reduces the need for feeder routes, departure extensions, and procedure turns or course reversal</a:t>
            </a:r>
          </a:p>
          <a:p>
            <a:pPr algn="just"/>
            <a:r>
              <a:rPr lang="en-US" sz="1600" dirty="0" smtClean="0"/>
              <a:t>Standard TAA has three IAFs: straight-in, left base, and right base with NoPT</a:t>
            </a:r>
          </a:p>
          <a:p>
            <a:pPr algn="just"/>
            <a:r>
              <a:rPr lang="en-US" sz="1600" dirty="0" smtClean="0"/>
              <a:t>The arc boundaries of the three areas of the TAA are published portions of the approach and allow aircraft to transition from the en route structure directly to the nearest IAF BUT in all cases you have the option to go directly to the holding pattern</a:t>
            </a:r>
          </a:p>
          <a:p>
            <a:pPr algn="just"/>
            <a:r>
              <a:rPr lang="en-US" sz="1600" dirty="0" smtClean="0"/>
              <a:t>Aligns the procedure on the runway centerline</a:t>
            </a:r>
          </a:p>
          <a:p>
            <a:pPr algn="just"/>
            <a:r>
              <a:rPr lang="en-US" sz="1600" dirty="0" smtClean="0"/>
              <a:t>Missed approach point is located at the threshold</a:t>
            </a:r>
          </a:p>
          <a:p>
            <a:pPr algn="just"/>
            <a:r>
              <a:rPr lang="en-US" sz="1600" dirty="0" smtClean="0"/>
              <a:t>The FAF is 5 NM from the threshold, and the intermediate fix (IF) is 5 NM from the FAF</a:t>
            </a:r>
          </a:p>
          <a:p>
            <a:pPr algn="just"/>
            <a:endParaRPr lang="en-US" dirty="0"/>
          </a:p>
        </p:txBody>
      </p:sp>
      <p:pic>
        <p:nvPicPr>
          <p:cNvPr id="41986" name="Picture 2" descr="http://www.pilotoutlook.com/images/instrument_flying_figure8_9.jpg"/>
          <p:cNvPicPr>
            <a:picLocks noChangeAspect="1" noChangeArrowheads="1"/>
          </p:cNvPicPr>
          <p:nvPr/>
        </p:nvPicPr>
        <p:blipFill>
          <a:blip r:embed="rId3" cstate="print"/>
          <a:srcRect/>
          <a:stretch>
            <a:fillRect/>
          </a:stretch>
        </p:blipFill>
        <p:spPr bwMode="auto">
          <a:xfrm>
            <a:off x="5105400" y="1676400"/>
            <a:ext cx="3543300" cy="4549238"/>
          </a:xfrm>
          <a:prstGeom prst="rect">
            <a:avLst/>
          </a:prstGeom>
          <a:noFill/>
        </p:spPr>
      </p:pic>
      <p:cxnSp>
        <p:nvCxnSpPr>
          <p:cNvPr id="7" name="Straight Arrow Connector 6"/>
          <p:cNvCxnSpPr/>
          <p:nvPr/>
        </p:nvCxnSpPr>
        <p:spPr>
          <a:xfrm>
            <a:off x="3962400" y="1828800"/>
            <a:ext cx="1600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2400" y="1828800"/>
            <a:ext cx="3124200" cy="1447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1828800"/>
            <a:ext cx="3352800" cy="23622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24400" y="48006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648200" y="3886200"/>
            <a:ext cx="2133600" cy="1981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 Alone</a:t>
            </a:r>
            <a:br>
              <a:rPr lang="en-US" sz="3200" dirty="0" smtClean="0"/>
            </a:br>
            <a:r>
              <a:rPr lang="en-US" sz="3200" dirty="0" smtClean="0"/>
              <a:t>Basic “T” Design of Terminal Arrival Area (TAA)</a:t>
            </a:r>
            <a:endParaRPr lang="en-US" sz="3200" dirty="0"/>
          </a:p>
        </p:txBody>
      </p:sp>
      <p:sp>
        <p:nvSpPr>
          <p:cNvPr id="3" name="Content Placeholder 2"/>
          <p:cNvSpPr>
            <a:spLocks noGrp="1"/>
          </p:cNvSpPr>
          <p:nvPr>
            <p:ph sz="half" idx="1"/>
          </p:nvPr>
        </p:nvSpPr>
        <p:spPr/>
        <p:txBody>
          <a:bodyPr/>
          <a:lstStyle/>
          <a:p>
            <a:r>
              <a:rPr lang="en-US" dirty="0" smtClean="0"/>
              <a:t>IAFs</a:t>
            </a:r>
          </a:p>
          <a:p>
            <a:pPr>
              <a:buNone/>
            </a:pPr>
            <a:endParaRPr lang="en-US" dirty="0" smtClean="0"/>
          </a:p>
          <a:p>
            <a:r>
              <a:rPr lang="en-US" dirty="0" smtClean="0"/>
              <a:t>FAF</a:t>
            </a:r>
          </a:p>
          <a:p>
            <a:endParaRPr lang="en-US" dirty="0" smtClean="0"/>
          </a:p>
          <a:p>
            <a:r>
              <a:rPr lang="en-US" dirty="0" smtClean="0"/>
              <a:t>MAP</a:t>
            </a:r>
          </a:p>
          <a:p>
            <a:pPr>
              <a:buNone/>
            </a:pPr>
            <a:endParaRPr lang="en-US" dirty="0" smtClean="0"/>
          </a:p>
          <a:p>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4724400" y="1752600"/>
            <a:ext cx="4223070" cy="3876675"/>
          </a:xfrm>
          <a:prstGeom prst="rect">
            <a:avLst/>
          </a:prstGeom>
          <a:noFill/>
          <a:ln w="9525">
            <a:noFill/>
            <a:miter lim="800000"/>
            <a:headEnd/>
            <a:tailEnd/>
          </a:ln>
        </p:spPr>
      </p:pic>
      <p:cxnSp>
        <p:nvCxnSpPr>
          <p:cNvPr id="7" name="Straight Arrow Connector 6"/>
          <p:cNvCxnSpPr/>
          <p:nvPr/>
        </p:nvCxnSpPr>
        <p:spPr>
          <a:xfrm>
            <a:off x="1371600" y="2895600"/>
            <a:ext cx="5334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3962400"/>
            <a:ext cx="5257800" cy="609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0" y="1905000"/>
            <a:ext cx="4572000" cy="12954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24000" y="1905000"/>
            <a:ext cx="5181600" cy="1219200"/>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24000" y="1905000"/>
            <a:ext cx="5867400" cy="1219200"/>
          </a:xfrm>
          <a:prstGeom prst="straightConnector1">
            <a:avLst/>
          </a:prstGeom>
          <a:ln>
            <a:solidFill>
              <a:schemeClr val="accent4">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91400" y="3505200"/>
            <a:ext cx="1371600" cy="276999"/>
          </a:xfrm>
          <a:prstGeom prst="rect">
            <a:avLst/>
          </a:prstGeom>
          <a:noFill/>
          <a:ln>
            <a:solidFill>
              <a:schemeClr val="tx1"/>
            </a:solidFill>
          </a:ln>
        </p:spPr>
        <p:txBody>
          <a:bodyPr wrap="square" rtlCol="0">
            <a:spAutoFit/>
          </a:bodyPr>
          <a:lstStyle/>
          <a:p>
            <a:r>
              <a:rPr lang="en-US" sz="1200" dirty="0" smtClean="0"/>
              <a:t>Initial segments</a:t>
            </a:r>
            <a:endParaRPr lang="en-US" sz="1200" dirty="0"/>
          </a:p>
        </p:txBody>
      </p:sp>
      <p:cxnSp>
        <p:nvCxnSpPr>
          <p:cNvPr id="19" name="Straight Arrow Connector 18"/>
          <p:cNvCxnSpPr/>
          <p:nvPr/>
        </p:nvCxnSpPr>
        <p:spPr>
          <a:xfrm rot="16200000" flipV="1">
            <a:off x="7162800" y="32004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67600" y="3914001"/>
            <a:ext cx="1676400" cy="276999"/>
          </a:xfrm>
          <a:prstGeom prst="rect">
            <a:avLst/>
          </a:prstGeom>
          <a:noFill/>
          <a:ln>
            <a:solidFill>
              <a:schemeClr val="tx1"/>
            </a:solidFill>
          </a:ln>
        </p:spPr>
        <p:txBody>
          <a:bodyPr wrap="square" rtlCol="0">
            <a:spAutoFit/>
          </a:bodyPr>
          <a:lstStyle/>
          <a:p>
            <a:r>
              <a:rPr lang="en-US" sz="1200" dirty="0" smtClean="0"/>
              <a:t>Intermediate segment</a:t>
            </a:r>
            <a:endParaRPr lang="en-US" sz="1200" dirty="0"/>
          </a:p>
        </p:txBody>
      </p:sp>
      <p:cxnSp>
        <p:nvCxnSpPr>
          <p:cNvPr id="23" name="Straight Arrow Connector 22"/>
          <p:cNvCxnSpPr/>
          <p:nvPr/>
        </p:nvCxnSpPr>
        <p:spPr>
          <a:xfrm rot="10800000">
            <a:off x="6553200" y="32004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1"/>
          </p:cNvCxnSpPr>
          <p:nvPr/>
        </p:nvCxnSpPr>
        <p:spPr>
          <a:xfrm rot="10800000">
            <a:off x="6781800" y="3533001"/>
            <a:ext cx="685800" cy="51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96200" y="4343400"/>
            <a:ext cx="1295400" cy="276999"/>
          </a:xfrm>
          <a:prstGeom prst="rect">
            <a:avLst/>
          </a:prstGeom>
          <a:noFill/>
          <a:ln>
            <a:solidFill>
              <a:schemeClr val="tx1"/>
            </a:solidFill>
          </a:ln>
        </p:spPr>
        <p:txBody>
          <a:bodyPr wrap="square" rtlCol="0">
            <a:spAutoFit/>
          </a:bodyPr>
          <a:lstStyle/>
          <a:p>
            <a:r>
              <a:rPr lang="en-US" sz="1200" dirty="0" smtClean="0"/>
              <a:t>Final segment</a:t>
            </a:r>
            <a:endParaRPr lang="en-US" sz="1200" dirty="0"/>
          </a:p>
        </p:txBody>
      </p:sp>
      <p:cxnSp>
        <p:nvCxnSpPr>
          <p:cNvPr id="28" name="Straight Arrow Connector 27"/>
          <p:cNvCxnSpPr>
            <a:stCxn id="26" idx="1"/>
          </p:cNvCxnSpPr>
          <p:nvPr/>
        </p:nvCxnSpPr>
        <p:spPr>
          <a:xfrm rot="10800000">
            <a:off x="6858000" y="4267200"/>
            <a:ext cx="838200" cy="21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85800" y="4953000"/>
            <a:ext cx="3124200" cy="923330"/>
          </a:xfrm>
          <a:prstGeom prst="rect">
            <a:avLst/>
          </a:prstGeom>
        </p:spPr>
        <p:txBody>
          <a:bodyPr wrap="square">
            <a:spAutoFit/>
          </a:bodyPr>
          <a:lstStyle/>
          <a:p>
            <a:r>
              <a:rPr lang="en-US" dirty="0" smtClean="0"/>
              <a:t>TAA approach enables </a:t>
            </a:r>
            <a:r>
              <a:rPr lang="en-US" dirty="0"/>
              <a:t>simple transitions to avoid inaccurate &amp; disorienting procedure turns</a:t>
            </a:r>
          </a:p>
        </p:txBody>
      </p:sp>
      <p:sp>
        <p:nvSpPr>
          <p:cNvPr id="5" name="Slide Number Placeholder 4"/>
          <p:cNvSpPr>
            <a:spLocks noGrp="1"/>
          </p:cNvSpPr>
          <p:nvPr>
            <p:ph type="sldNum" sz="quarter" idx="12"/>
          </p:nvPr>
        </p:nvSpPr>
        <p:spPr/>
        <p:txBody>
          <a:bodyPr/>
          <a:lstStyle/>
          <a:p>
            <a:fld id="{48271F01-A814-4076-9E2C-17B05667E46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Stand Alone Approach</a:t>
            </a:r>
            <a:br>
              <a:rPr lang="en-US" dirty="0" smtClean="0"/>
            </a:br>
            <a:r>
              <a:rPr lang="en-US" dirty="0" smtClean="0"/>
              <a:t>Improved </a:t>
            </a:r>
            <a:r>
              <a:rPr lang="en-US" dirty="0"/>
              <a:t>MAP’s</a:t>
            </a:r>
          </a:p>
        </p:txBody>
      </p:sp>
      <p:sp>
        <p:nvSpPr>
          <p:cNvPr id="6" name="Content Placeholder 5"/>
          <p:cNvSpPr>
            <a:spLocks noGrp="1"/>
          </p:cNvSpPr>
          <p:nvPr>
            <p:ph idx="1"/>
          </p:nvPr>
        </p:nvSpPr>
        <p:spPr/>
        <p:txBody>
          <a:bodyPr/>
          <a:lstStyle/>
          <a:p>
            <a:pPr algn="just"/>
            <a:r>
              <a:rPr lang="en-US" dirty="0"/>
              <a:t>Significantly safer Missed Approach Climb Procedures</a:t>
            </a:r>
          </a:p>
          <a:p>
            <a:pPr algn="just"/>
            <a:r>
              <a:rPr lang="en-US" dirty="0" smtClean="0"/>
              <a:t>Focus </a:t>
            </a:r>
            <a:r>
              <a:rPr lang="en-US" dirty="0"/>
              <a:t>on Straight Ahead Navigation</a:t>
            </a:r>
          </a:p>
          <a:p>
            <a:pPr algn="just"/>
            <a:r>
              <a:rPr lang="en-US" dirty="0" smtClean="0"/>
              <a:t>Plenty </a:t>
            </a:r>
            <a:r>
              <a:rPr lang="en-US" dirty="0"/>
              <a:t>of time between course changes</a:t>
            </a:r>
          </a:p>
          <a:p>
            <a:pPr algn="just"/>
            <a:r>
              <a:rPr lang="en-US" dirty="0" smtClean="0"/>
              <a:t>Realistic </a:t>
            </a:r>
            <a:r>
              <a:rPr lang="en-US" dirty="0"/>
              <a:t>expectation of ATC intervention prior to hold entry</a:t>
            </a:r>
          </a:p>
          <a:p>
            <a:pPr algn="just"/>
            <a:r>
              <a:rPr lang="en-US" dirty="0" smtClean="0"/>
              <a:t>Alternate </a:t>
            </a:r>
            <a:r>
              <a:rPr lang="en-US" dirty="0"/>
              <a:t>MAP’s offer non-GPS dependent version</a:t>
            </a:r>
          </a:p>
        </p:txBody>
      </p:sp>
      <p:sp>
        <p:nvSpPr>
          <p:cNvPr id="2" name="Slide Number Placeholder 1"/>
          <p:cNvSpPr>
            <a:spLocks noGrp="1"/>
          </p:cNvSpPr>
          <p:nvPr>
            <p:ph type="sldNum" sz="quarter" idx="12"/>
          </p:nvPr>
        </p:nvSpPr>
        <p:spPr/>
        <p:txBody>
          <a:bodyPr/>
          <a:lstStyle/>
          <a:p>
            <a:fld id="{48271F01-A814-4076-9E2C-17B05667E46F}" type="slidenum">
              <a:rPr lang="en-US" smtClean="0"/>
              <a:pPr/>
              <a:t>24</a:t>
            </a:fld>
            <a:endParaRPr lang="en-US" dirty="0"/>
          </a:p>
        </p:txBody>
      </p:sp>
    </p:spTree>
    <p:extLst>
      <p:ext uri="{BB962C8B-B14F-4D97-AF65-F5344CB8AC3E}">
        <p14:creationId xmlns:p14="http://schemas.microsoft.com/office/powerpoint/2010/main" val="115338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GPS A, etc.</a:t>
            </a:r>
            <a:endParaRPr lang="en-US" dirty="0"/>
          </a:p>
        </p:txBody>
      </p:sp>
      <p:sp>
        <p:nvSpPr>
          <p:cNvPr id="6" name="Content Placeholder 5"/>
          <p:cNvSpPr>
            <a:spLocks noGrp="1"/>
          </p:cNvSpPr>
          <p:nvPr>
            <p:ph idx="1"/>
          </p:nvPr>
        </p:nvSpPr>
        <p:spPr/>
        <p:txBody>
          <a:bodyPr>
            <a:normAutofit lnSpcReduction="10000"/>
          </a:bodyPr>
          <a:lstStyle/>
          <a:p>
            <a:pPr algn="just"/>
            <a:r>
              <a:rPr lang="en-US" dirty="0" smtClean="0"/>
              <a:t>Just </a:t>
            </a:r>
            <a:r>
              <a:rPr lang="en-US" dirty="0"/>
              <a:t>like that old </a:t>
            </a:r>
            <a:r>
              <a:rPr lang="en-US" dirty="0" smtClean="0"/>
              <a:t>VOR-A</a:t>
            </a:r>
            <a:endParaRPr lang="en-US" dirty="0"/>
          </a:p>
          <a:p>
            <a:pPr algn="just"/>
            <a:r>
              <a:rPr lang="en-US" dirty="0" smtClean="0"/>
              <a:t>Final </a:t>
            </a:r>
            <a:r>
              <a:rPr lang="en-US" dirty="0"/>
              <a:t>Approach Course more than 30˚ misaligned </a:t>
            </a:r>
            <a:r>
              <a:rPr lang="en-US" dirty="0" smtClean="0"/>
              <a:t>from the runway centerline</a:t>
            </a:r>
            <a:endParaRPr lang="en-US" dirty="0"/>
          </a:p>
          <a:p>
            <a:pPr algn="just"/>
            <a:r>
              <a:rPr lang="en-US" dirty="0" smtClean="0"/>
              <a:t>For </a:t>
            </a:r>
            <a:r>
              <a:rPr lang="en-US" dirty="0"/>
              <a:t>various reasons, the FAA uses GPS approaches the same way</a:t>
            </a:r>
          </a:p>
          <a:p>
            <a:pPr lvl="1" algn="just"/>
            <a:r>
              <a:rPr lang="en-US" dirty="0" smtClean="0"/>
              <a:t>Terrain</a:t>
            </a:r>
            <a:endParaRPr lang="en-US" dirty="0"/>
          </a:p>
          <a:p>
            <a:pPr lvl="1" algn="just"/>
            <a:r>
              <a:rPr lang="en-US" dirty="0" smtClean="0"/>
              <a:t>Traffic </a:t>
            </a:r>
            <a:r>
              <a:rPr lang="en-US" dirty="0"/>
              <a:t>&amp; Airspace</a:t>
            </a:r>
          </a:p>
          <a:p>
            <a:pPr algn="just"/>
            <a:r>
              <a:rPr lang="en-US" dirty="0" smtClean="0"/>
              <a:t>Multiple </a:t>
            </a:r>
            <a:r>
              <a:rPr lang="en-US" dirty="0"/>
              <a:t>“off-centerline” approaches work down the alphabet</a:t>
            </a:r>
          </a:p>
        </p:txBody>
      </p:sp>
      <p:sp>
        <p:nvSpPr>
          <p:cNvPr id="2" name="Slide Number Placeholder 1"/>
          <p:cNvSpPr>
            <a:spLocks noGrp="1"/>
          </p:cNvSpPr>
          <p:nvPr>
            <p:ph type="sldNum" sz="quarter" idx="12"/>
          </p:nvPr>
        </p:nvSpPr>
        <p:spPr/>
        <p:txBody>
          <a:bodyPr/>
          <a:lstStyle/>
          <a:p>
            <a:fld id="{48271F01-A814-4076-9E2C-17B05667E46F}" type="slidenum">
              <a:rPr lang="en-US" smtClean="0"/>
              <a:pPr/>
              <a:t>25</a:t>
            </a:fld>
            <a:endParaRPr lang="en-US" dirty="0"/>
          </a:p>
        </p:txBody>
      </p:sp>
    </p:spTree>
    <p:extLst>
      <p:ext uri="{BB962C8B-B14F-4D97-AF65-F5344CB8AC3E}">
        <p14:creationId xmlns:p14="http://schemas.microsoft.com/office/powerpoint/2010/main" val="119177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Loading the </a:t>
            </a:r>
            <a:r>
              <a:rPr lang="en-US" dirty="0" smtClean="0"/>
              <a:t>STAR to </a:t>
            </a:r>
            <a:br>
              <a:rPr lang="en-US" dirty="0" smtClean="0"/>
            </a:br>
            <a:r>
              <a:rPr lang="en-US" dirty="0" smtClean="0"/>
              <a:t>Get to the Approach</a:t>
            </a:r>
            <a:endParaRPr lang="en-US" dirty="0"/>
          </a:p>
        </p:txBody>
      </p:sp>
      <p:sp>
        <p:nvSpPr>
          <p:cNvPr id="3" name="Content Placeholder 2"/>
          <p:cNvSpPr>
            <a:spLocks noGrp="1"/>
          </p:cNvSpPr>
          <p:nvPr>
            <p:ph idx="1"/>
          </p:nvPr>
        </p:nvSpPr>
        <p:spPr>
          <a:xfrm>
            <a:off x="685800" y="4648200"/>
            <a:ext cx="8001000" cy="1477963"/>
          </a:xfrm>
        </p:spPr>
        <p:txBody>
          <a:bodyPr>
            <a:normAutofit fontScale="55000" lnSpcReduction="20000"/>
          </a:bodyPr>
          <a:lstStyle/>
          <a:p>
            <a:r>
              <a:rPr lang="en-US" dirty="0" smtClean="0"/>
              <a:t>Select arrival and then enter the name of the arrival</a:t>
            </a:r>
          </a:p>
          <a:p>
            <a:r>
              <a:rPr lang="en-US" dirty="0" smtClean="0"/>
              <a:t>The GPS will then ask for the transition to be used</a:t>
            </a:r>
          </a:p>
          <a:p>
            <a:r>
              <a:rPr lang="en-US" dirty="0" smtClean="0"/>
              <a:t>When an approach has been loaded in the flight plan, GPS receivers will give an “arm” annunciation (generally 30 NM straight line distance from the airport) </a:t>
            </a:r>
          </a:p>
          <a:p>
            <a:r>
              <a:rPr lang="en-US" dirty="0" smtClean="0"/>
              <a:t>You need to know how to operate your GPS – </a:t>
            </a:r>
            <a:r>
              <a:rPr lang="en-US" dirty="0" smtClean="0">
                <a:solidFill>
                  <a:srgbClr val="FF0000"/>
                </a:solidFill>
              </a:rPr>
              <a:t>all of them are different</a:t>
            </a:r>
            <a:endParaRPr lang="en-US" dirty="0">
              <a:solidFill>
                <a:srgbClr val="FF0000"/>
              </a:solidFill>
            </a:endParaRPr>
          </a:p>
        </p:txBody>
      </p:sp>
      <p:pic>
        <p:nvPicPr>
          <p:cNvPr id="40962" name="Picture 2"/>
          <p:cNvPicPr>
            <a:picLocks noChangeAspect="1" noChangeArrowheads="1"/>
          </p:cNvPicPr>
          <p:nvPr/>
        </p:nvPicPr>
        <p:blipFill>
          <a:blip r:embed="rId3" cstate="print"/>
          <a:srcRect/>
          <a:stretch>
            <a:fillRect/>
          </a:stretch>
        </p:blipFill>
        <p:spPr bwMode="auto">
          <a:xfrm>
            <a:off x="762000" y="1881187"/>
            <a:ext cx="2822911" cy="2566988"/>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4553712" y="1993106"/>
            <a:ext cx="1362075" cy="1171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8271F01-A814-4076-9E2C-17B05667E46F}" type="slidenum">
              <a:rPr lang="en-US" smtClean="0"/>
              <a:pPr/>
              <a:t>26</a:t>
            </a:fld>
            <a:endParaRPr lang="en-US" dirty="0"/>
          </a:p>
        </p:txBody>
      </p:sp>
    </p:spTree>
    <p:extLst>
      <p:ext uri="{BB962C8B-B14F-4D97-AF65-F5344CB8AC3E}">
        <p14:creationId xmlns:p14="http://schemas.microsoft.com/office/powerpoint/2010/main" val="911452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Which Transition</a:t>
            </a:r>
            <a:r>
              <a:rPr lang="en-US" dirty="0" smtClean="0"/>
              <a:t>?</a:t>
            </a:r>
            <a:endParaRPr lang="en-US" dirty="0"/>
          </a:p>
        </p:txBody>
      </p:sp>
      <p:sp>
        <p:nvSpPr>
          <p:cNvPr id="6" name="Content Placeholder 5"/>
          <p:cNvSpPr>
            <a:spLocks noGrp="1"/>
          </p:cNvSpPr>
          <p:nvPr>
            <p:ph idx="1"/>
          </p:nvPr>
        </p:nvSpPr>
        <p:spPr/>
        <p:txBody>
          <a:bodyPr>
            <a:normAutofit fontScale="92500"/>
          </a:bodyPr>
          <a:lstStyle/>
          <a:p>
            <a:r>
              <a:rPr lang="en-US" dirty="0" smtClean="0"/>
              <a:t>If you are on </a:t>
            </a:r>
            <a:r>
              <a:rPr lang="en-US" dirty="0"/>
              <a:t>the “approach side” of the “T-arms”</a:t>
            </a:r>
          </a:p>
          <a:p>
            <a:pPr lvl="1"/>
            <a:r>
              <a:rPr lang="en-US" dirty="0" smtClean="0"/>
              <a:t>Select </a:t>
            </a:r>
            <a:r>
              <a:rPr lang="en-US" dirty="0"/>
              <a:t>the closest arm as a transition</a:t>
            </a:r>
          </a:p>
          <a:p>
            <a:pPr lvl="1"/>
            <a:r>
              <a:rPr lang="en-US" dirty="0" smtClean="0"/>
              <a:t>Can select </a:t>
            </a:r>
            <a:r>
              <a:rPr lang="en-US" dirty="0"/>
              <a:t>the center of the arms, but </a:t>
            </a:r>
            <a:r>
              <a:rPr lang="en-US" dirty="0" smtClean="0"/>
              <a:t>may require you fly the </a:t>
            </a:r>
            <a:r>
              <a:rPr lang="en-US" dirty="0"/>
              <a:t>depicted hold in lieu of a procedure </a:t>
            </a:r>
            <a:r>
              <a:rPr lang="en-US" dirty="0" smtClean="0"/>
              <a:t>turn</a:t>
            </a:r>
            <a:endParaRPr lang="en-US" dirty="0"/>
          </a:p>
          <a:p>
            <a:r>
              <a:rPr lang="en-US" dirty="0" smtClean="0"/>
              <a:t>If you are “outside</a:t>
            </a:r>
            <a:r>
              <a:rPr lang="en-US" dirty="0"/>
              <a:t>” of the “T-arms”</a:t>
            </a:r>
          </a:p>
          <a:p>
            <a:pPr lvl="1"/>
            <a:r>
              <a:rPr lang="en-US" dirty="0" smtClean="0"/>
              <a:t>You </a:t>
            </a:r>
            <a:r>
              <a:rPr lang="en-US" dirty="0"/>
              <a:t>may fly directly (when cleared) to the center of the “T arms” &amp; disregard the hold</a:t>
            </a:r>
          </a:p>
          <a:p>
            <a:pPr lvl="1"/>
            <a:r>
              <a:rPr lang="en-US" dirty="0" smtClean="0"/>
              <a:t>You </a:t>
            </a:r>
            <a:r>
              <a:rPr lang="en-US" dirty="0"/>
              <a:t>may not fly directly to the FAF</a:t>
            </a:r>
          </a:p>
        </p:txBody>
      </p:sp>
      <p:sp>
        <p:nvSpPr>
          <p:cNvPr id="2" name="Slide Number Placeholder 1"/>
          <p:cNvSpPr>
            <a:spLocks noGrp="1"/>
          </p:cNvSpPr>
          <p:nvPr>
            <p:ph type="sldNum" sz="quarter" idx="12"/>
          </p:nvPr>
        </p:nvSpPr>
        <p:spPr/>
        <p:txBody>
          <a:bodyPr/>
          <a:lstStyle/>
          <a:p>
            <a:fld id="{48271F01-A814-4076-9E2C-17B05667E46F}" type="slidenum">
              <a:rPr lang="en-US" smtClean="0"/>
              <a:pPr/>
              <a:t>27</a:t>
            </a:fld>
            <a:endParaRPr lang="en-US" dirty="0"/>
          </a:p>
        </p:txBody>
      </p:sp>
    </p:spTree>
    <p:extLst>
      <p:ext uri="{BB962C8B-B14F-4D97-AF65-F5344CB8AC3E}">
        <p14:creationId xmlns:p14="http://schemas.microsoft.com/office/powerpoint/2010/main" val="314280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 Alone</a:t>
            </a:r>
            <a:br>
              <a:rPr lang="en-US" sz="3200" dirty="0" smtClean="0"/>
            </a:br>
            <a:r>
              <a:rPr lang="en-US" sz="3200" dirty="0" smtClean="0"/>
              <a:t>Basic “T” Design of Terminal Arrival Area (TAA)</a:t>
            </a:r>
            <a:endParaRPr lang="en-US" sz="3200" dirty="0"/>
          </a:p>
        </p:txBody>
      </p:sp>
      <p:sp>
        <p:nvSpPr>
          <p:cNvPr id="3" name="Content Placeholder 2"/>
          <p:cNvSpPr>
            <a:spLocks noGrp="1"/>
          </p:cNvSpPr>
          <p:nvPr>
            <p:ph sz="half" idx="1"/>
          </p:nvPr>
        </p:nvSpPr>
        <p:spPr>
          <a:xfrm>
            <a:off x="457200" y="1600201"/>
            <a:ext cx="4343400" cy="1905000"/>
          </a:xfrm>
        </p:spPr>
        <p:txBody>
          <a:bodyPr>
            <a:normAutofit fontScale="85000" lnSpcReduction="20000"/>
          </a:bodyPr>
          <a:lstStyle/>
          <a:p>
            <a:r>
              <a:rPr lang="en-US" dirty="0" smtClean="0"/>
              <a:t>Load the approach</a:t>
            </a:r>
          </a:p>
          <a:p>
            <a:r>
              <a:rPr lang="en-US" dirty="0" smtClean="0"/>
              <a:t>Select the IAF transition</a:t>
            </a:r>
          </a:p>
          <a:p>
            <a:r>
              <a:rPr lang="en-US" dirty="0" smtClean="0"/>
              <a:t>Select hold or no – hold – most often no course reversal</a:t>
            </a:r>
          </a:p>
          <a:p>
            <a:r>
              <a:rPr lang="en-US" dirty="0" smtClean="0"/>
              <a:t>ACTIVATE the approach</a:t>
            </a:r>
            <a:endParaRPr lang="en-US" dirty="0"/>
          </a:p>
        </p:txBody>
      </p:sp>
      <p:pic>
        <p:nvPicPr>
          <p:cNvPr id="45058" name="Picture 2" descr="http://4.bp.blogspot.com/_3EQyTgtaQXc/Self5WRTOhI/AAAAAAAABWw/LHyKI07_RHw/s400/SMXRNAV12Load3.jpg"/>
          <p:cNvPicPr>
            <a:picLocks noChangeAspect="1" noChangeArrowheads="1"/>
          </p:cNvPicPr>
          <p:nvPr/>
        </p:nvPicPr>
        <p:blipFill>
          <a:blip r:embed="rId3" cstate="print"/>
          <a:srcRect/>
          <a:stretch>
            <a:fillRect/>
          </a:stretch>
        </p:blipFill>
        <p:spPr bwMode="auto">
          <a:xfrm>
            <a:off x="533400" y="3657600"/>
            <a:ext cx="3810000" cy="2771776"/>
          </a:xfrm>
          <a:prstGeom prst="rect">
            <a:avLst/>
          </a:prstGeom>
          <a:noFill/>
        </p:spPr>
      </p:pic>
      <p:pic>
        <p:nvPicPr>
          <p:cNvPr id="45060" name="Picture 4" descr="http://1.bp.blogspot.com/_3EQyTgtaQXc/Self5kgLlHI/AAAAAAAABXA/YKsWISy45sY/s400/smxrnav12load1.jpg"/>
          <p:cNvPicPr>
            <a:picLocks noChangeAspect="1" noChangeArrowheads="1"/>
          </p:cNvPicPr>
          <p:nvPr/>
        </p:nvPicPr>
        <p:blipFill>
          <a:blip r:embed="rId4" cstate="print"/>
          <a:srcRect/>
          <a:stretch>
            <a:fillRect/>
          </a:stretch>
        </p:blipFill>
        <p:spPr bwMode="auto">
          <a:xfrm>
            <a:off x="4876800" y="1432559"/>
            <a:ext cx="3069020" cy="2225041"/>
          </a:xfrm>
          <a:prstGeom prst="rect">
            <a:avLst/>
          </a:prstGeom>
          <a:noFill/>
        </p:spPr>
      </p:pic>
      <p:pic>
        <p:nvPicPr>
          <p:cNvPr id="45062" name="Picture 6" descr="[SMXRNAV12Load2.jpg]"/>
          <p:cNvPicPr>
            <a:picLocks noChangeAspect="1" noChangeArrowheads="1"/>
          </p:cNvPicPr>
          <p:nvPr/>
        </p:nvPicPr>
        <p:blipFill>
          <a:blip r:embed="rId5" cstate="print"/>
          <a:srcRect/>
          <a:stretch>
            <a:fillRect/>
          </a:stretch>
        </p:blipFill>
        <p:spPr bwMode="auto">
          <a:xfrm>
            <a:off x="4876800" y="4038600"/>
            <a:ext cx="3048000" cy="2196640"/>
          </a:xfrm>
          <a:prstGeom prst="rect">
            <a:avLst/>
          </a:prstGeom>
          <a:noFill/>
        </p:spPr>
      </p:pic>
      <p:cxnSp>
        <p:nvCxnSpPr>
          <p:cNvPr id="10" name="Straight Arrow Connector 9"/>
          <p:cNvCxnSpPr/>
          <p:nvPr/>
        </p:nvCxnSpPr>
        <p:spPr>
          <a:xfrm>
            <a:off x="3733800" y="2133600"/>
            <a:ext cx="2590800" cy="685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343400" y="2895600"/>
            <a:ext cx="2438400" cy="2133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2700" y="4076700"/>
            <a:ext cx="2133600" cy="2286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 Alone</a:t>
            </a:r>
            <a:br>
              <a:rPr lang="en-US" sz="3200" dirty="0" smtClean="0"/>
            </a:br>
            <a:r>
              <a:rPr lang="en-US" sz="3200" dirty="0" smtClean="0"/>
              <a:t>Basic “T” Design of Terminal Arrival Area (TAA)</a:t>
            </a:r>
            <a:endParaRPr lang="en-US" sz="3200" dirty="0"/>
          </a:p>
        </p:txBody>
      </p:sp>
      <p:sp>
        <p:nvSpPr>
          <p:cNvPr id="3" name="Content Placeholder 2"/>
          <p:cNvSpPr>
            <a:spLocks noGrp="1"/>
          </p:cNvSpPr>
          <p:nvPr>
            <p:ph sz="half" idx="1"/>
          </p:nvPr>
        </p:nvSpPr>
        <p:spPr/>
        <p:txBody>
          <a:bodyPr/>
          <a:lstStyle/>
          <a:p>
            <a:pPr algn="just"/>
            <a:r>
              <a:rPr lang="en-US" dirty="0" smtClean="0"/>
              <a:t>T Design approaches generally support the 3 levels of GPS approach precision </a:t>
            </a:r>
          </a:p>
          <a:p>
            <a:pPr algn="just"/>
            <a:r>
              <a:rPr lang="en-US" dirty="0" smtClean="0"/>
              <a:t>Which one used depends on the type of GPS equipment being used and signal sensitivity available</a:t>
            </a:r>
          </a:p>
          <a:p>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4953000" y="2971800"/>
            <a:ext cx="3838575" cy="1733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8271F01-A814-4076-9E2C-17B05667E46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Terminology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Track (TRK or TK) – provides aircraft's precise track along the ground</a:t>
            </a:r>
          </a:p>
          <a:p>
            <a:pPr lvl="1" algn="just"/>
            <a:r>
              <a:rPr lang="en-US" dirty="0" smtClean="0"/>
              <a:t>This isn't heading – it is the actual direction the aircraft is moving,  corrected for wind, deviation, and variation</a:t>
            </a:r>
          </a:p>
          <a:p>
            <a:pPr algn="just"/>
            <a:r>
              <a:rPr lang="en-US" dirty="0" smtClean="0"/>
              <a:t>Desired Track (DTK) - course to the next waypoint</a:t>
            </a:r>
          </a:p>
          <a:p>
            <a:pPr algn="just"/>
            <a:r>
              <a:rPr lang="en-US" dirty="0" smtClean="0"/>
              <a:t>Bearing (BRG) - direction you need to go to get to the waypoint from your present position</a:t>
            </a:r>
          </a:p>
          <a:p>
            <a:pPr algn="just"/>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 Alone</a:t>
            </a:r>
            <a:br>
              <a:rPr lang="en-US" sz="3200" dirty="0" smtClean="0"/>
            </a:br>
            <a:r>
              <a:rPr lang="en-US" sz="3200" dirty="0" smtClean="0"/>
              <a:t>Basic “T” Design of Terminal Arrival Area (TAA)</a:t>
            </a:r>
            <a:endParaRPr lang="en-US" sz="3200" dirty="0"/>
          </a:p>
        </p:txBody>
      </p:sp>
      <p:sp>
        <p:nvSpPr>
          <p:cNvPr id="3" name="Content Placeholder 2"/>
          <p:cNvSpPr>
            <a:spLocks noGrp="1"/>
          </p:cNvSpPr>
          <p:nvPr>
            <p:ph sz="half" idx="1"/>
          </p:nvPr>
        </p:nvSpPr>
        <p:spPr/>
        <p:txBody>
          <a:bodyPr/>
          <a:lstStyle/>
          <a:p>
            <a:r>
              <a:rPr lang="en-US" dirty="0" smtClean="0"/>
              <a:t>Follow the magenta brick road</a:t>
            </a:r>
          </a:p>
          <a:p>
            <a:r>
              <a:rPr lang="en-US" dirty="0" smtClean="0"/>
              <a:t>Note that before the FAF, usually at the last intermediate fix before the FAF, the GPS sensitivity will change </a:t>
            </a:r>
            <a:r>
              <a:rPr lang="en-US" dirty="0" smtClean="0"/>
              <a:t>from Term to </a:t>
            </a:r>
            <a:r>
              <a:rPr lang="en-US" dirty="0" smtClean="0"/>
              <a:t>either LNAV, LNAV+V, L/VNAV, or LPV </a:t>
            </a:r>
          </a:p>
        </p:txBody>
      </p:sp>
      <p:pic>
        <p:nvPicPr>
          <p:cNvPr id="47106" name="Picture 2" descr="[SMXRNAV12Load4.jpg]"/>
          <p:cNvPicPr>
            <a:picLocks noChangeAspect="1" noChangeArrowheads="1"/>
          </p:cNvPicPr>
          <p:nvPr/>
        </p:nvPicPr>
        <p:blipFill>
          <a:blip r:embed="rId3" cstate="print"/>
          <a:srcRect/>
          <a:stretch>
            <a:fillRect/>
          </a:stretch>
        </p:blipFill>
        <p:spPr bwMode="auto">
          <a:xfrm>
            <a:off x="4953000" y="1447800"/>
            <a:ext cx="3485926" cy="2532510"/>
          </a:xfrm>
          <a:prstGeom prst="rect">
            <a:avLst/>
          </a:prstGeom>
          <a:noFill/>
        </p:spPr>
      </p:pic>
      <p:pic>
        <p:nvPicPr>
          <p:cNvPr id="47108" name="Picture 4" descr="[SMXRNAV12lnav_v.jpg]"/>
          <p:cNvPicPr>
            <a:picLocks noChangeAspect="1" noChangeArrowheads="1"/>
          </p:cNvPicPr>
          <p:nvPr/>
        </p:nvPicPr>
        <p:blipFill>
          <a:blip r:embed="rId4" cstate="print"/>
          <a:srcRect/>
          <a:stretch>
            <a:fillRect/>
          </a:stretch>
        </p:blipFill>
        <p:spPr bwMode="auto">
          <a:xfrm>
            <a:off x="4953000" y="4191000"/>
            <a:ext cx="3491193" cy="2552700"/>
          </a:xfrm>
          <a:prstGeom prst="rect">
            <a:avLst/>
          </a:prstGeom>
          <a:noFill/>
        </p:spPr>
      </p:pic>
      <p:cxnSp>
        <p:nvCxnSpPr>
          <p:cNvPr id="8" name="Straight Arrow Connector 7"/>
          <p:cNvCxnSpPr/>
          <p:nvPr/>
        </p:nvCxnSpPr>
        <p:spPr>
          <a:xfrm flipV="1">
            <a:off x="1877568" y="5715000"/>
            <a:ext cx="3532632" cy="304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03776" y="3124200"/>
            <a:ext cx="1411224" cy="2593848"/>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CDI</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Fly the CDI the same as you fly an ILS for vertical guidance or a VOR if LNAV only</a:t>
            </a:r>
          </a:p>
          <a:p>
            <a:r>
              <a:rPr lang="en-US" dirty="0" smtClean="0"/>
              <a:t>Indicators</a:t>
            </a:r>
          </a:p>
          <a:p>
            <a:pPr lvl="1"/>
            <a:r>
              <a:rPr lang="en-US" dirty="0" smtClean="0"/>
              <a:t>LNAV Flag</a:t>
            </a:r>
          </a:p>
          <a:p>
            <a:pPr lvl="1"/>
            <a:r>
              <a:rPr lang="en-US" dirty="0" smtClean="0"/>
              <a:t>VNAV Flag</a:t>
            </a:r>
          </a:p>
          <a:p>
            <a:pPr lvl="1"/>
            <a:r>
              <a:rPr lang="en-US" dirty="0" smtClean="0">
                <a:solidFill>
                  <a:srgbClr val="FF0000"/>
                </a:solidFill>
              </a:rPr>
              <a:t>GPS / NAV indicator (VLOC</a:t>
            </a:r>
            <a:r>
              <a:rPr lang="en-US" dirty="0" smtClean="0">
                <a:solidFill>
                  <a:srgbClr val="FF0000"/>
                </a:solidFill>
              </a:rPr>
              <a:t>) – CDI switch</a:t>
            </a:r>
            <a:endParaRPr lang="en-US" dirty="0" smtClean="0">
              <a:solidFill>
                <a:srgbClr val="FF0000"/>
              </a:solidFill>
            </a:endParaRPr>
          </a:p>
          <a:p>
            <a:pPr lvl="1"/>
            <a:r>
              <a:rPr lang="en-US" dirty="0" smtClean="0"/>
              <a:t>OBS </a:t>
            </a:r>
            <a:r>
              <a:rPr lang="en-US" dirty="0" smtClean="0"/>
              <a:t>Ring generally has no effect</a:t>
            </a:r>
            <a:endParaRPr lang="en-US" dirty="0"/>
          </a:p>
        </p:txBody>
      </p:sp>
      <p:pic>
        <p:nvPicPr>
          <p:cNvPr id="51202" name="Picture 2" descr="http://www.generalmanual.com/img/0809/1503331613F1.jpg"/>
          <p:cNvPicPr>
            <a:picLocks noChangeAspect="1" noChangeArrowheads="1"/>
          </p:cNvPicPr>
          <p:nvPr/>
        </p:nvPicPr>
        <p:blipFill>
          <a:blip r:embed="rId3" cstate="print"/>
          <a:srcRect/>
          <a:stretch>
            <a:fillRect/>
          </a:stretch>
        </p:blipFill>
        <p:spPr bwMode="auto">
          <a:xfrm>
            <a:off x="4648200" y="1524000"/>
            <a:ext cx="3733800" cy="3733802"/>
          </a:xfrm>
          <a:prstGeom prst="rect">
            <a:avLst/>
          </a:prstGeom>
          <a:noFill/>
        </p:spPr>
      </p:pic>
      <p:sp>
        <p:nvSpPr>
          <p:cNvPr id="6" name="TextBox 5"/>
          <p:cNvSpPr txBox="1"/>
          <p:nvPr/>
        </p:nvSpPr>
        <p:spPr>
          <a:xfrm>
            <a:off x="4876800" y="5181600"/>
            <a:ext cx="2971800" cy="1477328"/>
          </a:xfrm>
          <a:prstGeom prst="rect">
            <a:avLst/>
          </a:prstGeom>
          <a:noFill/>
          <a:ln>
            <a:solidFill>
              <a:schemeClr val="tx1"/>
            </a:solidFill>
          </a:ln>
        </p:spPr>
        <p:txBody>
          <a:bodyPr wrap="square" rtlCol="0">
            <a:spAutoFit/>
          </a:bodyPr>
          <a:lstStyle/>
          <a:p>
            <a:r>
              <a:rPr lang="en-US" dirty="0" smtClean="0"/>
              <a:t>Measures distance off course – not degrees off course!!</a:t>
            </a:r>
          </a:p>
          <a:p>
            <a:r>
              <a:rPr lang="en-US" dirty="0" smtClean="0"/>
              <a:t>Enroute - dot = 1 NM</a:t>
            </a:r>
          </a:p>
          <a:p>
            <a:r>
              <a:rPr lang="en-US" dirty="0" smtClean="0"/>
              <a:t>Terminal - dot = .2 NM</a:t>
            </a:r>
          </a:p>
          <a:p>
            <a:r>
              <a:rPr lang="en-US" dirty="0" smtClean="0"/>
              <a:t>Approach - dot = 365’</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Before </a:t>
            </a:r>
            <a:r>
              <a:rPr lang="en-US" dirty="0" smtClean="0"/>
              <a:t>the Initial Segment</a:t>
            </a:r>
            <a:endParaRPr lang="en-US" dirty="0"/>
          </a:p>
        </p:txBody>
      </p:sp>
      <p:sp>
        <p:nvSpPr>
          <p:cNvPr id="3" name="Content Placeholder 2"/>
          <p:cNvSpPr>
            <a:spLocks noGrp="1"/>
          </p:cNvSpPr>
          <p:nvPr>
            <p:ph idx="1"/>
          </p:nvPr>
        </p:nvSpPr>
        <p:spPr/>
        <p:txBody>
          <a:bodyPr>
            <a:noAutofit/>
          </a:bodyPr>
          <a:lstStyle/>
          <a:p>
            <a:r>
              <a:rPr lang="en-US" sz="2300" dirty="0"/>
              <a:t>Preflight – Plan the approach – Must be familiar with “all available information concerning a flight” prior to departure and FDC </a:t>
            </a:r>
            <a:r>
              <a:rPr lang="en-US" sz="2300" dirty="0" err="1"/>
              <a:t>Notams</a:t>
            </a:r>
            <a:endParaRPr lang="en-US" sz="2300" dirty="0"/>
          </a:p>
          <a:p>
            <a:r>
              <a:rPr lang="en-US" sz="2300" dirty="0"/>
              <a:t>Enroute – Get weather (ATIS, FSS information, etc.) to help determine likely approaches and review</a:t>
            </a:r>
          </a:p>
          <a:p>
            <a:r>
              <a:rPr lang="en-US" sz="2300" dirty="0"/>
              <a:t>Calculate / review performance data, approach speeds, and power settings – confirm aircraft and weather are appropriate for the ILS procedure for aircraft’s certified category or, if higher, the actual speed to be flown</a:t>
            </a:r>
          </a:p>
          <a:p>
            <a:r>
              <a:rPr lang="en-US" sz="2300" dirty="0"/>
              <a:t>Set navigation / communication and automation - The navigation equipment required for an approach is generally indicated by the title of the procedure and chart </a:t>
            </a:r>
            <a:r>
              <a:rPr lang="en-US" sz="2300" dirty="0" smtClean="0"/>
              <a:t>notes</a:t>
            </a:r>
            <a:endParaRPr lang="en-US" sz="2300"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Initial Segment</a:t>
            </a:r>
            <a:endParaRPr lang="en-US" dirty="0"/>
          </a:p>
        </p:txBody>
      </p:sp>
      <p:sp>
        <p:nvSpPr>
          <p:cNvPr id="3" name="Content Placeholder 2"/>
          <p:cNvSpPr>
            <a:spLocks noGrp="1"/>
          </p:cNvSpPr>
          <p:nvPr>
            <p:ph idx="1"/>
          </p:nvPr>
        </p:nvSpPr>
        <p:spPr/>
        <p:txBody>
          <a:bodyPr>
            <a:noAutofit/>
          </a:bodyPr>
          <a:lstStyle/>
          <a:p>
            <a:r>
              <a:rPr lang="en-US" sz="2300" dirty="0"/>
              <a:t>Review and </a:t>
            </a:r>
            <a:r>
              <a:rPr lang="en-US" sz="2300" dirty="0" smtClean="0"/>
              <a:t>brief </a:t>
            </a:r>
            <a:r>
              <a:rPr lang="en-US" sz="2300" dirty="0"/>
              <a:t>the </a:t>
            </a:r>
            <a:r>
              <a:rPr lang="en-US" sz="2300" dirty="0" smtClean="0"/>
              <a:t>approach – Don’t forget to brief the missed </a:t>
            </a:r>
            <a:r>
              <a:rPr lang="en-US" sz="2300" dirty="0" smtClean="0"/>
              <a:t>approach</a:t>
            </a:r>
          </a:p>
          <a:p>
            <a:pPr lvl="1"/>
            <a:r>
              <a:rPr lang="en-US" sz="1900" dirty="0" smtClean="0"/>
              <a:t>You </a:t>
            </a:r>
            <a:r>
              <a:rPr lang="en-US" sz="1900" dirty="0"/>
              <a:t>are not required </a:t>
            </a:r>
            <a:r>
              <a:rPr lang="en-US" sz="1900" dirty="0" smtClean="0"/>
              <a:t>to carry </a:t>
            </a:r>
            <a:r>
              <a:rPr lang="en-US" sz="1900" dirty="0"/>
              <a:t>paper charts, </a:t>
            </a:r>
            <a:r>
              <a:rPr lang="en-US" sz="1900" dirty="0" smtClean="0"/>
              <a:t>BUT putting </a:t>
            </a:r>
            <a:r>
              <a:rPr lang="en-US" sz="1900" dirty="0"/>
              <a:t>all </a:t>
            </a:r>
            <a:r>
              <a:rPr lang="en-US" sz="1900" dirty="0" smtClean="0"/>
              <a:t>your eggs </a:t>
            </a:r>
            <a:r>
              <a:rPr lang="en-US" sz="1900" dirty="0"/>
              <a:t>in the </a:t>
            </a:r>
            <a:r>
              <a:rPr lang="en-US" sz="1900" dirty="0" smtClean="0"/>
              <a:t>GPS and its database with no backup may not be a good idea</a:t>
            </a:r>
          </a:p>
          <a:p>
            <a:pPr lvl="1"/>
            <a:r>
              <a:rPr lang="en-US" sz="1900" dirty="0" smtClean="0"/>
              <a:t>Not all GPS’ display all required information – e.g. LNAV / LP step down altitudes</a:t>
            </a:r>
            <a:endParaRPr lang="en-US" sz="1900" dirty="0" smtClean="0"/>
          </a:p>
          <a:p>
            <a:r>
              <a:rPr lang="en-US" sz="2300" dirty="0" smtClean="0"/>
              <a:t>Begin reducing speed</a:t>
            </a:r>
          </a:p>
          <a:p>
            <a:r>
              <a:rPr lang="en-US" sz="2300" dirty="0" smtClean="0"/>
              <a:t>Obtain ASOS/ATIS/AWOS on </a:t>
            </a:r>
            <a:r>
              <a:rPr lang="en-US" sz="2300" dirty="0" err="1" smtClean="0"/>
              <a:t>comm</a:t>
            </a:r>
            <a:r>
              <a:rPr lang="en-US" sz="2300" dirty="0" smtClean="0"/>
              <a:t> 2 – listen in the </a:t>
            </a:r>
            <a:r>
              <a:rPr lang="en-US" sz="2300" dirty="0" smtClean="0"/>
              <a:t>background</a:t>
            </a:r>
            <a:endParaRPr lang="en-US" sz="2300" dirty="0" smtClean="0"/>
          </a:p>
        </p:txBody>
      </p:sp>
      <p:sp>
        <p:nvSpPr>
          <p:cNvPr id="5" name="Slide Number Placeholder 4"/>
          <p:cNvSpPr>
            <a:spLocks noGrp="1"/>
          </p:cNvSpPr>
          <p:nvPr>
            <p:ph type="sldNum" sz="quarter" idx="12"/>
          </p:nvPr>
        </p:nvSpPr>
        <p:spPr/>
        <p:txBody>
          <a:bodyPr/>
          <a:lstStyle/>
          <a:p>
            <a:fld id="{1D33BB7C-427A-41F4-97C8-46847CE529D8}" type="slidenum">
              <a:rPr lang="en-US" smtClean="0"/>
              <a:pPr/>
              <a:t>33</a:t>
            </a:fld>
            <a:endParaRPr lang="en-US" dirty="0"/>
          </a:p>
        </p:txBody>
      </p:sp>
    </p:spTree>
    <p:extLst>
      <p:ext uri="{BB962C8B-B14F-4D97-AF65-F5344CB8AC3E}">
        <p14:creationId xmlns:p14="http://schemas.microsoft.com/office/powerpoint/2010/main" val="363383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NOTAMS</a:t>
            </a:r>
            <a:endParaRPr lang="en-US" dirty="0"/>
          </a:p>
        </p:txBody>
      </p:sp>
      <p:sp>
        <p:nvSpPr>
          <p:cNvPr id="3" name="Content Placeholder 2"/>
          <p:cNvSpPr>
            <a:spLocks noGrp="1"/>
          </p:cNvSpPr>
          <p:nvPr>
            <p:ph idx="1"/>
          </p:nvPr>
        </p:nvSpPr>
        <p:spPr/>
        <p:txBody>
          <a:bodyPr/>
          <a:lstStyle/>
          <a:p>
            <a:r>
              <a:rPr lang="en-US" dirty="0" smtClean="0"/>
              <a:t>Prior to any GPS IFR operation, the pilot must review appropriate NOTAMs and aeronautical information</a:t>
            </a:r>
          </a:p>
          <a:p>
            <a:r>
              <a:rPr lang="en-US" dirty="0" smtClean="0"/>
              <a:t>UNRELIABLE is an advisory to pilots indicating the expected level of service may not be available</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NOTAMS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Satellite out of service NOTAM</a:t>
            </a:r>
            <a:endParaRPr lang="en-US" dirty="0" smtClean="0"/>
          </a:p>
          <a:p>
            <a:pPr lvl="1"/>
            <a:r>
              <a:rPr lang="en-US" dirty="0" smtClean="0"/>
              <a:t>Satellite OOS - GPS 07/009 GPS PRN [pseudo random noise signal] 3 OTS WEF [with effect from] 0607171600-0607172230</a:t>
            </a:r>
          </a:p>
          <a:p>
            <a:endParaRPr lang="en-US" dirty="0" smtClean="0"/>
          </a:p>
          <a:p>
            <a:r>
              <a:rPr lang="en-US" b="1" dirty="0" smtClean="0"/>
              <a:t>Degraded WAAS NOTAM</a:t>
            </a:r>
            <a:endParaRPr lang="en-US" dirty="0" smtClean="0"/>
          </a:p>
          <a:p>
            <a:pPr lvl="1"/>
            <a:r>
              <a:rPr lang="en-US" dirty="0" smtClean="0"/>
              <a:t>APC 07/034 APC WAAS LNAV/VNAV AND LPV MNM UNREL WEF 0607180554-0607180609</a:t>
            </a:r>
          </a:p>
          <a:p>
            <a:pPr lvl="1"/>
            <a:r>
              <a:rPr lang="en-US" dirty="0" smtClean="0"/>
              <a:t>IKFDC KFDC WAAS ATLANTIC SATELLITE UNAVBL, WAAS LPV AND LNAV/VNAV MNM UNAVBL EAST OF 110 DEGREE WEST LONGITUDE FOR CONUS AND PUERTO RICO WEF 0709241600</a:t>
            </a:r>
          </a:p>
          <a:p>
            <a:pPr lvl="1"/>
            <a:endParaRPr lang="en-US" dirty="0" smtClean="0"/>
          </a:p>
          <a:p>
            <a:r>
              <a:rPr lang="en-US" b="1" dirty="0" smtClean="0"/>
              <a:t>Unreliable GPS</a:t>
            </a:r>
            <a:endParaRPr lang="en-US" dirty="0" smtClean="0"/>
          </a:p>
          <a:p>
            <a:pPr lvl="1"/>
            <a:r>
              <a:rPr lang="en-US" dirty="0" smtClean="0"/>
              <a:t>KZFW   FORT WORTH (ARTCC),TX. [Back to Top]   03/014 - NAV GPS IS UNRELIABLE AND MAY BE UNAVAILABLE WITHIN A CIRCLE WITH A RADIUS OF 365 NM AND CENTERED AT 331127N/1063447W OR THE LOCATION ALSO KNOWN AS 98.7 DEGREES AND 35.6 NM FROM THE TRUTH OR CONSEQUENCES /TCS/ VOR AT FL400; DECREASING IN AREA WITHA DECREASE IN ALTITUDE TO A CIRCLE WITH A RADIUS OF 310NM AT FL250; A CIRCLE WITH A RADIUS OF 235NM AT 10,000FT MSL AND A CIRCLE WITH A RADIUS OF 245NM AT 4000FT AGL.THE IMPACT AREA ALSO EXTENDS INTO THE MEXICAN FIR. 0200-1000 DLY. 29 MAR 02:00 2011 UNTIL 02 APR 10:00 2011. CREATED:27 MAR 13:17 2011</a:t>
            </a:r>
          </a:p>
          <a:p>
            <a:pPr lvl="1"/>
            <a:r>
              <a:rPr lang="en-US" dirty="0" smtClean="0"/>
              <a:t>In order for a GPS receiver to perform RAIM, a minimum of five satellites with satisfactory geometry must be visible. RAIM is not available 100% of the time, even when all GPS satellites are operational. Also, satellites occasionally need to be taken out of service for maintenance, further reducing the availability of RAIM</a:t>
            </a:r>
          </a:p>
          <a:p>
            <a:pPr lvl="1"/>
            <a:endParaRPr lang="en-US" dirty="0" smtClean="0"/>
          </a:p>
          <a:p>
            <a:r>
              <a:rPr lang="en-US" b="1" dirty="0" smtClean="0"/>
              <a:t>Ground based transceiver OOS NOTAM</a:t>
            </a:r>
            <a:endParaRPr lang="en-US" dirty="0" smtClean="0"/>
          </a:p>
          <a:p>
            <a:pPr lvl="1"/>
            <a:r>
              <a:rPr lang="en-US" dirty="0" smtClean="0"/>
              <a:t>!ANI ANI NAV GBT OTS WEF 0709211600-0709211900</a:t>
            </a:r>
          </a:p>
          <a:p>
            <a:pPr>
              <a:buNone/>
            </a:pP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Vectors-to-Final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caution - generally </a:t>
            </a:r>
            <a:r>
              <a:rPr lang="en-US" dirty="0" smtClean="0"/>
              <a:t>not as </a:t>
            </a:r>
            <a:r>
              <a:rPr lang="en-US" dirty="0" smtClean="0"/>
              <a:t>useful as it may seem</a:t>
            </a:r>
          </a:p>
          <a:p>
            <a:pPr lvl="1"/>
            <a:r>
              <a:rPr lang="en-US" dirty="0" smtClean="0"/>
              <a:t>Remember GPS is point to point – Direct to won’t put you on the approach course or provide approach course guidance</a:t>
            </a:r>
            <a:endParaRPr lang="en-US" dirty="0" smtClean="0"/>
          </a:p>
          <a:p>
            <a:r>
              <a:rPr lang="en-US" dirty="0" smtClean="0"/>
              <a:t>When you choose vectors-to-final, the GPS typically erases all fixes except the FAF and the MAP – hence less situational </a:t>
            </a:r>
            <a:r>
              <a:rPr lang="en-US" dirty="0" smtClean="0"/>
              <a:t>awareness </a:t>
            </a:r>
          </a:p>
          <a:p>
            <a:pPr lvl="1"/>
            <a:r>
              <a:rPr lang="en-US" dirty="0" smtClean="0"/>
              <a:t>Typically just an extended centerline</a:t>
            </a:r>
            <a:endParaRPr lang="en-US" dirty="0" smtClean="0"/>
          </a:p>
          <a:p>
            <a:r>
              <a:rPr lang="en-US" dirty="0" smtClean="0"/>
              <a:t>Using vectors-to-final may also require reloading / re-executing the approach if ATC changes your clearance to an IAF or IF instead of setting you up to intercept the extended centerline provided by vectors-to-final</a:t>
            </a:r>
            <a:endParaRPr lang="en-US" dirty="0"/>
          </a:p>
        </p:txBody>
      </p:sp>
    </p:spTree>
    <p:extLst>
      <p:ext uri="{BB962C8B-B14F-4D97-AF65-F5344CB8AC3E}">
        <p14:creationId xmlns:p14="http://schemas.microsoft.com/office/powerpoint/2010/main" val="2143802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ATC Vectors</a:t>
            </a:r>
            <a:br>
              <a:rPr lang="en-US" dirty="0" smtClean="0"/>
            </a:br>
            <a:r>
              <a:rPr lang="en-US" dirty="0" smtClean="0"/>
              <a:t>A Better Option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L</a:t>
            </a:r>
            <a:r>
              <a:rPr lang="en-US" dirty="0" smtClean="0"/>
              <a:t>oad the procedure and choose an IAF or other fix based on your position relative to the airport, and then, when appropriate, activate a leg of the procedure or fly direct to a fix, as cleared by ATC</a:t>
            </a:r>
          </a:p>
          <a:p>
            <a:r>
              <a:rPr lang="en-US" dirty="0" smtClean="0"/>
              <a:t>Rule of thumb if you are receiving vectors or cleared to the initial fix - activate or execute the approach</a:t>
            </a:r>
          </a:p>
          <a:p>
            <a:pPr lvl="1"/>
            <a:r>
              <a:rPr lang="en-US" dirty="0" smtClean="0"/>
              <a:t>Once </a:t>
            </a:r>
            <a:r>
              <a:rPr lang="en-US" dirty="0" smtClean="0"/>
              <a:t>the approach is activated, the GPS will treat the IAF selected as the next waypoint in the flight plan</a:t>
            </a:r>
          </a:p>
          <a:p>
            <a:r>
              <a:rPr lang="en-US" dirty="0" smtClean="0"/>
              <a:t>Ignore the fact that that you’re not going to go to the IAF or other fix you have selected</a:t>
            </a:r>
          </a:p>
          <a:p>
            <a:r>
              <a:rPr lang="en-US" dirty="0" smtClean="0"/>
              <a:t>Eventually, ATC will put you on a heading that intercepts the leg between IAF and the IF or another </a:t>
            </a:r>
            <a:r>
              <a:rPr lang="en-US" dirty="0" smtClean="0"/>
              <a:t>location</a:t>
            </a:r>
          </a:p>
          <a:p>
            <a:pPr lvl="1"/>
            <a:r>
              <a:rPr lang="en-US" dirty="0" smtClean="0"/>
              <a:t>Then select “Fly this Leg” or similar wording on your GPS</a:t>
            </a:r>
            <a:endParaRPr lang="en-US" dirty="0" smtClean="0"/>
          </a:p>
          <a:p>
            <a:endParaRPr lang="en-US" dirty="0"/>
          </a:p>
        </p:txBody>
      </p:sp>
    </p:spTree>
    <p:extLst>
      <p:ext uri="{BB962C8B-B14F-4D97-AF65-F5344CB8AC3E}">
        <p14:creationId xmlns:p14="http://schemas.microsoft.com/office/powerpoint/2010/main" val="15592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to Final</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ATC </a:t>
            </a:r>
            <a:r>
              <a:rPr lang="en-US" dirty="0" smtClean="0"/>
              <a:t>is </a:t>
            </a:r>
            <a:r>
              <a:rPr lang="en-US" dirty="0" smtClean="0"/>
              <a:t>generally restricted </a:t>
            </a:r>
            <a:r>
              <a:rPr lang="en-US" dirty="0" smtClean="0"/>
              <a:t>from clearing you direct to any waypoint inside the Intermediate Fix (IF) or vectoring you any closer than 3 miles from the FAF on an RNAV approach </a:t>
            </a:r>
          </a:p>
          <a:p>
            <a:pPr algn="just"/>
            <a:r>
              <a:rPr lang="en-US" dirty="0" smtClean="0"/>
              <a:t>When </a:t>
            </a:r>
            <a:r>
              <a:rPr lang="en-US" dirty="0" smtClean="0"/>
              <a:t>receiving vectors to final, </a:t>
            </a:r>
            <a:r>
              <a:rPr lang="en-US" dirty="0" smtClean="0"/>
              <a:t>some receiver </a:t>
            </a:r>
            <a:r>
              <a:rPr lang="en-US" dirty="0" smtClean="0"/>
              <a:t>operating manuals suggest placing the receiver in the nonsequencing (susp) mode on the FAWP and manually setting the </a:t>
            </a:r>
            <a:r>
              <a:rPr lang="en-US" dirty="0" smtClean="0"/>
              <a:t>course</a:t>
            </a:r>
          </a:p>
          <a:p>
            <a:pPr lvl="1" algn="just"/>
            <a:r>
              <a:rPr lang="en-US" dirty="0" smtClean="0"/>
              <a:t>This </a:t>
            </a:r>
            <a:r>
              <a:rPr lang="en-US" dirty="0" smtClean="0"/>
              <a:t>provides an extended final approach course in cases where the aircraft is vectored onto the final approach course outside of any existing segment which is aligned with the runway</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Vectors – No Do It Yourself Approaches</a:t>
            </a:r>
            <a:endParaRPr lang="en-US" dirty="0"/>
          </a:p>
        </p:txBody>
      </p:sp>
      <p:sp>
        <p:nvSpPr>
          <p:cNvPr id="3" name="Content Placeholder 2"/>
          <p:cNvSpPr>
            <a:spLocks noGrp="1"/>
          </p:cNvSpPr>
          <p:nvPr>
            <p:ph idx="1"/>
          </p:nvPr>
        </p:nvSpPr>
        <p:spPr/>
        <p:txBody>
          <a:bodyPr/>
          <a:lstStyle/>
          <a:p>
            <a:r>
              <a:rPr lang="en-US" dirty="0"/>
              <a:t>You can’t make up your </a:t>
            </a:r>
            <a:r>
              <a:rPr lang="en-US" dirty="0" smtClean="0"/>
              <a:t>own approaches</a:t>
            </a:r>
          </a:p>
          <a:p>
            <a:r>
              <a:rPr lang="en-US" dirty="0" smtClean="0"/>
              <a:t>You cannot edit the approaches in the database</a:t>
            </a:r>
          </a:p>
          <a:p>
            <a:r>
              <a:rPr lang="en-US" dirty="0" smtClean="0"/>
              <a:t>Approach </a:t>
            </a:r>
            <a:r>
              <a:rPr lang="en-US" dirty="0"/>
              <a:t>procedure you </a:t>
            </a:r>
            <a:r>
              <a:rPr lang="en-US" dirty="0" smtClean="0"/>
              <a:t>want to </a:t>
            </a:r>
            <a:r>
              <a:rPr lang="en-US" dirty="0"/>
              <a:t>fly must be retrievable from </a:t>
            </a:r>
            <a:r>
              <a:rPr lang="en-US" dirty="0" smtClean="0"/>
              <a:t>the navigation </a:t>
            </a:r>
            <a:r>
              <a:rPr lang="en-US" dirty="0"/>
              <a:t>database</a:t>
            </a:r>
          </a:p>
        </p:txBody>
      </p:sp>
      <p:sp>
        <p:nvSpPr>
          <p:cNvPr id="4" name="Slide Number Placeholder 3"/>
          <p:cNvSpPr>
            <a:spLocks noGrp="1"/>
          </p:cNvSpPr>
          <p:nvPr>
            <p:ph type="sldNum" sz="quarter" idx="12"/>
          </p:nvPr>
        </p:nvSpPr>
        <p:spPr/>
        <p:txBody>
          <a:bodyPr/>
          <a:lstStyle/>
          <a:p>
            <a:fld id="{48271F01-A814-4076-9E2C-17B05667E46F}" type="slidenum">
              <a:rPr lang="en-US" smtClean="0"/>
              <a:pPr/>
              <a:t>39</a:t>
            </a:fld>
            <a:endParaRPr lang="en-US" dirty="0"/>
          </a:p>
        </p:txBody>
      </p:sp>
    </p:spTree>
    <p:extLst>
      <p:ext uri="{BB962C8B-B14F-4D97-AF65-F5344CB8AC3E}">
        <p14:creationId xmlns:p14="http://schemas.microsoft.com/office/powerpoint/2010/main" val="255004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Terminology</a:t>
            </a:r>
            <a:endParaRPr lang="en-US" dirty="0"/>
          </a:p>
        </p:txBody>
      </p:sp>
      <p:sp>
        <p:nvSpPr>
          <p:cNvPr id="3" name="Content Placeholder 2"/>
          <p:cNvSpPr>
            <a:spLocks noGrp="1"/>
          </p:cNvSpPr>
          <p:nvPr>
            <p:ph idx="1"/>
          </p:nvPr>
        </p:nvSpPr>
        <p:spPr/>
        <p:txBody>
          <a:bodyPr>
            <a:noAutofit/>
          </a:bodyPr>
          <a:lstStyle/>
          <a:p>
            <a:pPr algn="just"/>
            <a:r>
              <a:rPr lang="en-US" sz="1800" dirty="0" smtClean="0"/>
              <a:t>Distance – Unlike DME, distances are not based on slant distance</a:t>
            </a:r>
          </a:p>
          <a:p>
            <a:pPr algn="just"/>
            <a:r>
              <a:rPr lang="en-US" sz="1800" dirty="0" smtClean="0"/>
              <a:t>Non-Sequential Mode (Susp or OBS button) – </a:t>
            </a:r>
          </a:p>
          <a:p>
            <a:pPr lvl="1" algn="just"/>
            <a:r>
              <a:rPr lang="en-US" sz="1800" dirty="0" smtClean="0"/>
              <a:t>When you enter a series of waypoints in the GPS, it assumes that, as you cross each one, it should automatically switch to the next waypoint</a:t>
            </a:r>
          </a:p>
          <a:p>
            <a:pPr lvl="1" algn="just"/>
            <a:r>
              <a:rPr lang="en-US" sz="1800" dirty="0" smtClean="0"/>
              <a:t>Sequencing is useful, unless you need to do something different like a hold or a procedure turn.   In these instances, you may cross a particular waypoint more than once before you want to activate the next waypoint.  As a result, every GPS allows you to turn off the auto-sequencing function (Suspend) and does so after the MAP is passed</a:t>
            </a:r>
          </a:p>
          <a:p>
            <a:pPr algn="just"/>
            <a:r>
              <a:rPr lang="en-US" sz="1800" dirty="0" smtClean="0"/>
              <a:t>Moving Map</a:t>
            </a:r>
          </a:p>
          <a:p>
            <a:pPr lvl="1" algn="just"/>
            <a:r>
              <a:rPr lang="en-US" sz="1800" dirty="0" smtClean="0"/>
              <a:t>Track-Up - display rotates the map around to your direction of flight</a:t>
            </a:r>
          </a:p>
          <a:p>
            <a:pPr lvl="1" algn="just"/>
            <a:r>
              <a:rPr lang="en-US" sz="1800" dirty="0" smtClean="0"/>
              <a:t>Desired Track Up - display will put the direction you're supposed to go at the top of the map - can be dangerous, since you could go off course enough to depart the map display</a:t>
            </a:r>
          </a:p>
          <a:p>
            <a:pPr lvl="1" algn="just"/>
            <a:r>
              <a:rPr lang="en-US" sz="1800" dirty="0" smtClean="0"/>
              <a:t>North-Up display - places north at the top of the map – more like a paper chart</a:t>
            </a:r>
          </a:p>
        </p:txBody>
      </p:sp>
      <p:sp>
        <p:nvSpPr>
          <p:cNvPr id="4" name="Slide Number Placeholder 3"/>
          <p:cNvSpPr>
            <a:spLocks noGrp="1"/>
          </p:cNvSpPr>
          <p:nvPr>
            <p:ph type="sldNum" sz="quarter" idx="12"/>
          </p:nvPr>
        </p:nvSpPr>
        <p:spPr/>
        <p:txBody>
          <a:bodyPr/>
          <a:lstStyle/>
          <a:p>
            <a:fld id="{48271F01-A814-4076-9E2C-17B05667E46F}"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Segment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Complete brief of the approach</a:t>
            </a:r>
          </a:p>
          <a:p>
            <a:r>
              <a:rPr lang="en-US" dirty="0" smtClean="0"/>
              <a:t>Begin landing checklist – complete before final segment</a:t>
            </a:r>
          </a:p>
          <a:p>
            <a:r>
              <a:rPr lang="en-US" dirty="0" smtClean="0"/>
              <a:t>Reset </a:t>
            </a:r>
            <a:r>
              <a:rPr lang="en-US" dirty="0" err="1" smtClean="0"/>
              <a:t>comm</a:t>
            </a:r>
            <a:r>
              <a:rPr lang="en-US" dirty="0" smtClean="0"/>
              <a:t> </a:t>
            </a:r>
            <a:r>
              <a:rPr lang="en-US" dirty="0" smtClean="0"/>
              <a:t>with </a:t>
            </a:r>
            <a:r>
              <a:rPr lang="en-US" dirty="0" smtClean="0"/>
              <a:t>required </a:t>
            </a:r>
            <a:r>
              <a:rPr lang="en-US" dirty="0" smtClean="0"/>
              <a:t>frequencies and complete GPS programming (should already be done)</a:t>
            </a:r>
            <a:endParaRPr lang="en-US" dirty="0" smtClean="0"/>
          </a:p>
          <a:p>
            <a:r>
              <a:rPr lang="en-US" dirty="0" smtClean="0"/>
              <a:t>Comply with the clearance and approach</a:t>
            </a:r>
          </a:p>
          <a:p>
            <a:r>
              <a:rPr lang="en-US" dirty="0" smtClean="0"/>
              <a:t>Finish reducing power to approach settings</a:t>
            </a:r>
          </a:p>
          <a:p>
            <a:r>
              <a:rPr lang="en-US" dirty="0" smtClean="0"/>
              <a:t>Configure aircraft for landing - Flaps</a:t>
            </a:r>
          </a:p>
          <a:p>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1981200" y="3810000"/>
            <a:ext cx="5105400" cy="158137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Brief and review approach to assure you can execute it  - Complete before end of segment</a:t>
            </a:r>
          </a:p>
          <a:p>
            <a:endParaRPr lang="en-US" dirty="0"/>
          </a:p>
        </p:txBody>
      </p:sp>
      <p:cxnSp>
        <p:nvCxnSpPr>
          <p:cNvPr id="6" name="Straight Arrow Connector 5"/>
          <p:cNvCxnSpPr/>
          <p:nvPr/>
        </p:nvCxnSpPr>
        <p:spPr>
          <a:xfrm rot="5400000">
            <a:off x="6515100" y="34671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2971800"/>
            <a:ext cx="990600" cy="461665"/>
          </a:xfrm>
          <a:prstGeom prst="rect">
            <a:avLst/>
          </a:prstGeom>
          <a:noFill/>
        </p:spPr>
        <p:txBody>
          <a:bodyPr wrap="square" rtlCol="0">
            <a:spAutoFit/>
          </a:bodyPr>
          <a:lstStyle/>
          <a:p>
            <a:r>
              <a:rPr lang="en-US" sz="1200" dirty="0" smtClean="0"/>
              <a:t>Approach name</a:t>
            </a:r>
            <a:endParaRPr lang="en-US" sz="1200" dirty="0"/>
          </a:p>
        </p:txBody>
      </p:sp>
      <p:sp>
        <p:nvSpPr>
          <p:cNvPr id="8" name="TextBox 7"/>
          <p:cNvSpPr txBox="1"/>
          <p:nvPr/>
        </p:nvSpPr>
        <p:spPr>
          <a:xfrm>
            <a:off x="685800" y="5486400"/>
            <a:ext cx="1066800" cy="276999"/>
          </a:xfrm>
          <a:prstGeom prst="rect">
            <a:avLst/>
          </a:prstGeom>
          <a:noFill/>
        </p:spPr>
        <p:txBody>
          <a:bodyPr wrap="square" rtlCol="0">
            <a:spAutoFit/>
          </a:bodyPr>
          <a:lstStyle/>
          <a:p>
            <a:r>
              <a:rPr lang="en-US" sz="1200" dirty="0" smtClean="0"/>
              <a:t>Frequencies</a:t>
            </a:r>
            <a:endParaRPr lang="en-US" sz="1200" dirty="0"/>
          </a:p>
        </p:txBody>
      </p:sp>
      <p:cxnSp>
        <p:nvCxnSpPr>
          <p:cNvPr id="10" name="Straight Arrow Connector 9"/>
          <p:cNvCxnSpPr/>
          <p:nvPr/>
        </p:nvCxnSpPr>
        <p:spPr>
          <a:xfrm flipV="1">
            <a:off x="990600" y="51816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2895600"/>
            <a:ext cx="914400" cy="461665"/>
          </a:xfrm>
          <a:prstGeom prst="rect">
            <a:avLst/>
          </a:prstGeom>
          <a:noFill/>
        </p:spPr>
        <p:txBody>
          <a:bodyPr wrap="square" rtlCol="0">
            <a:spAutoFit/>
          </a:bodyPr>
          <a:lstStyle/>
          <a:p>
            <a:r>
              <a:rPr lang="en-US" sz="1200" dirty="0" smtClean="0"/>
              <a:t>WAAS</a:t>
            </a:r>
          </a:p>
          <a:p>
            <a:r>
              <a:rPr lang="en-US" sz="1200" dirty="0" smtClean="0"/>
              <a:t>frequency</a:t>
            </a:r>
            <a:endParaRPr lang="en-US" sz="1200" dirty="0"/>
          </a:p>
        </p:txBody>
      </p:sp>
      <p:cxnSp>
        <p:nvCxnSpPr>
          <p:cNvPr id="13" name="Straight Arrow Connector 12"/>
          <p:cNvCxnSpPr/>
          <p:nvPr/>
        </p:nvCxnSpPr>
        <p:spPr>
          <a:xfrm>
            <a:off x="990600" y="3429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209006" y="3505994"/>
            <a:ext cx="610394" cy="456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52600" y="2971800"/>
            <a:ext cx="1066800" cy="646331"/>
          </a:xfrm>
          <a:prstGeom prst="rect">
            <a:avLst/>
          </a:prstGeom>
          <a:noFill/>
        </p:spPr>
        <p:txBody>
          <a:bodyPr wrap="square" rtlCol="0">
            <a:spAutoFit/>
          </a:bodyPr>
          <a:lstStyle/>
          <a:p>
            <a:r>
              <a:rPr lang="en-US" sz="1200" dirty="0" smtClean="0"/>
              <a:t>Final approach course</a:t>
            </a:r>
            <a:endParaRPr lang="en-US" sz="1200" dirty="0"/>
          </a:p>
        </p:txBody>
      </p:sp>
      <p:sp>
        <p:nvSpPr>
          <p:cNvPr id="19" name="TextBox 18"/>
          <p:cNvSpPr txBox="1"/>
          <p:nvPr/>
        </p:nvSpPr>
        <p:spPr>
          <a:xfrm>
            <a:off x="2819400" y="2590800"/>
            <a:ext cx="1828800" cy="830997"/>
          </a:xfrm>
          <a:prstGeom prst="rect">
            <a:avLst/>
          </a:prstGeom>
          <a:noFill/>
        </p:spPr>
        <p:txBody>
          <a:bodyPr wrap="square" rtlCol="0">
            <a:spAutoFit/>
          </a:bodyPr>
          <a:lstStyle/>
          <a:p>
            <a:r>
              <a:rPr lang="en-US" sz="1200" dirty="0" smtClean="0"/>
              <a:t>Runway length, Touchdown Zone elevation and airport elevation</a:t>
            </a:r>
            <a:endParaRPr lang="en-US" sz="1200" dirty="0"/>
          </a:p>
        </p:txBody>
      </p:sp>
      <p:cxnSp>
        <p:nvCxnSpPr>
          <p:cNvPr id="21" name="Straight Arrow Connector 20"/>
          <p:cNvCxnSpPr/>
          <p:nvPr/>
        </p:nvCxnSpPr>
        <p:spPr>
          <a:xfrm rot="5400000">
            <a:off x="3009900" y="3695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4648200"/>
            <a:ext cx="1371600" cy="461665"/>
          </a:xfrm>
          <a:prstGeom prst="rect">
            <a:avLst/>
          </a:prstGeom>
          <a:noFill/>
        </p:spPr>
        <p:txBody>
          <a:bodyPr wrap="square" rtlCol="0">
            <a:spAutoFit/>
          </a:bodyPr>
          <a:lstStyle/>
          <a:p>
            <a:r>
              <a:rPr lang="en-US" sz="1200" dirty="0" smtClean="0"/>
              <a:t>Special notes – often important!</a:t>
            </a:r>
            <a:endParaRPr lang="en-US" sz="1200" dirty="0"/>
          </a:p>
        </p:txBody>
      </p:sp>
      <p:cxnSp>
        <p:nvCxnSpPr>
          <p:cNvPr id="24" name="Straight Arrow Connector 23"/>
          <p:cNvCxnSpPr>
            <a:endCxn id="55298" idx="1"/>
          </p:cNvCxnSpPr>
          <p:nvPr/>
        </p:nvCxnSpPr>
        <p:spPr>
          <a:xfrm flipV="1">
            <a:off x="1295400" y="4600686"/>
            <a:ext cx="685800" cy="199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4191000"/>
            <a:ext cx="990600" cy="646331"/>
          </a:xfrm>
          <a:prstGeom prst="rect">
            <a:avLst/>
          </a:prstGeom>
          <a:noFill/>
        </p:spPr>
        <p:txBody>
          <a:bodyPr wrap="square" rtlCol="0">
            <a:spAutoFit/>
          </a:bodyPr>
          <a:lstStyle/>
          <a:p>
            <a:r>
              <a:rPr lang="en-US" sz="1200" dirty="0" smtClean="0"/>
              <a:t>Missed approach information</a:t>
            </a:r>
            <a:endParaRPr lang="en-US" sz="1200" dirty="0"/>
          </a:p>
        </p:txBody>
      </p:sp>
      <p:cxnSp>
        <p:nvCxnSpPr>
          <p:cNvPr id="30" name="Straight Arrow Connector 29"/>
          <p:cNvCxnSpPr>
            <a:stCxn id="28" idx="1"/>
          </p:cNvCxnSpPr>
          <p:nvPr/>
        </p:nvCxnSpPr>
        <p:spPr>
          <a:xfrm rot="10800000" flipV="1">
            <a:off x="6934200" y="4514166"/>
            <a:ext cx="533400" cy="5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1790700" y="5067300"/>
            <a:ext cx="838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5486400"/>
            <a:ext cx="1752600" cy="830997"/>
          </a:xfrm>
          <a:prstGeom prst="rect">
            <a:avLst/>
          </a:prstGeom>
          <a:noFill/>
        </p:spPr>
        <p:txBody>
          <a:bodyPr wrap="square" rtlCol="0">
            <a:spAutoFit/>
          </a:bodyPr>
          <a:lstStyle/>
          <a:p>
            <a:r>
              <a:rPr lang="en-US" sz="1200" dirty="0" smtClean="0"/>
              <a:t>Minimums for use as an alternate –&gt; non-standard - - Can’t be used as a legal alternate</a:t>
            </a:r>
            <a:endParaRPr lang="en-US" sz="1200" dirty="0"/>
          </a:p>
        </p:txBody>
      </p:sp>
      <p:sp>
        <p:nvSpPr>
          <p:cNvPr id="45" name="TextBox 44"/>
          <p:cNvSpPr txBox="1"/>
          <p:nvPr/>
        </p:nvSpPr>
        <p:spPr>
          <a:xfrm>
            <a:off x="381000" y="3810000"/>
            <a:ext cx="1066800" cy="830997"/>
          </a:xfrm>
          <a:prstGeom prst="rect">
            <a:avLst/>
          </a:prstGeom>
          <a:noFill/>
        </p:spPr>
        <p:txBody>
          <a:bodyPr wrap="square" rtlCol="0">
            <a:spAutoFit/>
          </a:bodyPr>
          <a:lstStyle/>
          <a:p>
            <a:r>
              <a:rPr lang="en-US" sz="1200" dirty="0" smtClean="0"/>
              <a:t>Takeoff minimums / procedures – non-standard</a:t>
            </a:r>
            <a:endParaRPr lang="en-US" sz="1200" dirty="0"/>
          </a:p>
        </p:txBody>
      </p:sp>
      <p:cxnSp>
        <p:nvCxnSpPr>
          <p:cNvPr id="48" name="Straight Arrow Connector 47"/>
          <p:cNvCxnSpPr/>
          <p:nvPr/>
        </p:nvCxnSpPr>
        <p:spPr>
          <a:xfrm>
            <a:off x="1295400" y="4343400"/>
            <a:ext cx="685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076700" y="40767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76800" y="3048000"/>
            <a:ext cx="990600" cy="646331"/>
          </a:xfrm>
          <a:prstGeom prst="rect">
            <a:avLst/>
          </a:prstGeom>
          <a:noFill/>
        </p:spPr>
        <p:txBody>
          <a:bodyPr wrap="square" rtlCol="0">
            <a:spAutoFit/>
          </a:bodyPr>
          <a:lstStyle/>
          <a:p>
            <a:r>
              <a:rPr lang="en-US" sz="1200" dirty="0" smtClean="0"/>
              <a:t>Non- continuous operation</a:t>
            </a:r>
            <a:endParaRPr lang="en-US" sz="1200" dirty="0"/>
          </a:p>
        </p:txBody>
      </p:sp>
      <p:sp>
        <p:nvSpPr>
          <p:cNvPr id="42" name="TextBox 41"/>
          <p:cNvSpPr txBox="1"/>
          <p:nvPr/>
        </p:nvSpPr>
        <p:spPr>
          <a:xfrm>
            <a:off x="4267200" y="5867400"/>
            <a:ext cx="2819400" cy="646331"/>
          </a:xfrm>
          <a:prstGeom prst="rect">
            <a:avLst/>
          </a:prstGeom>
          <a:noFill/>
        </p:spPr>
        <p:txBody>
          <a:bodyPr wrap="square" rtlCol="0">
            <a:spAutoFit/>
          </a:bodyPr>
          <a:lstStyle/>
          <a:p>
            <a:r>
              <a:rPr lang="en-US" sz="1200" dirty="0" smtClean="0"/>
              <a:t>"L" in the black oval indicates that the airport lights can be turned on by the aircraft radio </a:t>
            </a:r>
            <a:endParaRPr lang="en-US" sz="1200" dirty="0"/>
          </a:p>
        </p:txBody>
      </p:sp>
      <p:cxnSp>
        <p:nvCxnSpPr>
          <p:cNvPr id="49" name="Straight Arrow Connector 48"/>
          <p:cNvCxnSpPr/>
          <p:nvPr/>
        </p:nvCxnSpPr>
        <p:spPr>
          <a:xfrm rot="5400000" flipH="1" flipV="1">
            <a:off x="4038600" y="5638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WAAS Warning</a:t>
            </a:r>
            <a:endParaRPr lang="en-US" dirty="0"/>
          </a:p>
        </p:txBody>
      </p:sp>
      <p:sp>
        <p:nvSpPr>
          <p:cNvPr id="3" name="Content Placeholder 2"/>
          <p:cNvSpPr>
            <a:spLocks noGrp="1"/>
          </p:cNvSpPr>
          <p:nvPr>
            <p:ph idx="1"/>
          </p:nvPr>
        </p:nvSpPr>
        <p:spPr/>
        <p:txBody>
          <a:bodyPr/>
          <a:lstStyle/>
          <a:p>
            <a:r>
              <a:rPr lang="en-US" dirty="0"/>
              <a:t>A WAAS approach plate may have </a:t>
            </a:r>
            <a:r>
              <a:rPr lang="en-US" dirty="0" smtClean="0"/>
              <a:t>a white-on-black </a:t>
            </a:r>
            <a:r>
              <a:rPr lang="en-US" dirty="0"/>
              <a:t>rectangular </a:t>
            </a:r>
            <a:r>
              <a:rPr lang="en-US" dirty="0" smtClean="0"/>
              <a:t>“W” symbol annotation to warn </a:t>
            </a:r>
            <a:r>
              <a:rPr lang="en-US" dirty="0"/>
              <a:t>you that vertical guidance may or not be </a:t>
            </a:r>
            <a:r>
              <a:rPr lang="en-US" dirty="0" smtClean="0"/>
              <a:t>available because </a:t>
            </a:r>
            <a:r>
              <a:rPr lang="en-US" dirty="0"/>
              <a:t>the airport is at the edge </a:t>
            </a:r>
            <a:r>
              <a:rPr lang="en-US" dirty="0" smtClean="0"/>
              <a:t>of WAAS </a:t>
            </a:r>
            <a:r>
              <a:rPr lang="en-US" dirty="0"/>
              <a:t>coverage</a:t>
            </a:r>
          </a:p>
        </p:txBody>
      </p:sp>
      <p:sp>
        <p:nvSpPr>
          <p:cNvPr id="4" name="Slide Number Placeholder 3"/>
          <p:cNvSpPr>
            <a:spLocks noGrp="1"/>
          </p:cNvSpPr>
          <p:nvPr>
            <p:ph type="sldNum" sz="quarter" idx="12"/>
          </p:nvPr>
        </p:nvSpPr>
        <p:spPr/>
        <p:txBody>
          <a:bodyPr/>
          <a:lstStyle/>
          <a:p>
            <a:fld id="{48271F01-A814-4076-9E2C-17B05667E46F}" type="slidenum">
              <a:rPr lang="en-US" smtClean="0"/>
              <a:pPr/>
              <a:t>42</a:t>
            </a:fld>
            <a:endParaRPr lang="en-US" dirty="0"/>
          </a:p>
        </p:txBody>
      </p:sp>
    </p:spTree>
    <p:extLst>
      <p:ext uri="{BB962C8B-B14F-4D97-AF65-F5344CB8AC3E}">
        <p14:creationId xmlns:p14="http://schemas.microsoft.com/office/powerpoint/2010/main" val="379558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p:txBody>
          <a:bodyPr/>
          <a:lstStyle/>
          <a:p>
            <a:r>
              <a:rPr lang="en-US" dirty="0" smtClean="0"/>
              <a:t>Plan view – mentally run through the approach</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743200" y="2438400"/>
            <a:ext cx="4223070" cy="3876675"/>
          </a:xfrm>
          <a:prstGeom prst="rect">
            <a:avLst/>
          </a:prstGeom>
          <a:noFill/>
          <a:ln w="9525">
            <a:noFill/>
            <a:miter lim="800000"/>
            <a:headEnd/>
            <a:tailEnd/>
          </a:ln>
        </p:spPr>
      </p:pic>
      <p:sp>
        <p:nvSpPr>
          <p:cNvPr id="5" name="TextBox 4"/>
          <p:cNvSpPr txBox="1"/>
          <p:nvPr/>
        </p:nvSpPr>
        <p:spPr>
          <a:xfrm>
            <a:off x="1676400" y="3733800"/>
            <a:ext cx="383438" cy="276999"/>
          </a:xfrm>
          <a:prstGeom prst="rect">
            <a:avLst/>
          </a:prstGeom>
          <a:noFill/>
        </p:spPr>
        <p:txBody>
          <a:bodyPr wrap="none" rtlCol="0">
            <a:spAutoFit/>
          </a:bodyPr>
          <a:lstStyle/>
          <a:p>
            <a:r>
              <a:rPr lang="en-US" sz="1200" dirty="0" smtClean="0"/>
              <a:t>IAF</a:t>
            </a:r>
            <a:endParaRPr lang="en-US" sz="1200" dirty="0"/>
          </a:p>
        </p:txBody>
      </p:sp>
      <p:cxnSp>
        <p:nvCxnSpPr>
          <p:cNvPr id="7" name="Straight Arrow Connector 6"/>
          <p:cNvCxnSpPr>
            <a:stCxn id="5" idx="3"/>
          </p:cNvCxnSpPr>
          <p:nvPr/>
        </p:nvCxnSpPr>
        <p:spPr>
          <a:xfrm>
            <a:off x="2059838" y="3872300"/>
            <a:ext cx="1750162"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3962400"/>
            <a:ext cx="2313069" cy="461665"/>
          </a:xfrm>
          <a:prstGeom prst="rect">
            <a:avLst/>
          </a:prstGeom>
        </p:spPr>
        <p:txBody>
          <a:bodyPr wrap="none">
            <a:spAutoFit/>
          </a:bodyPr>
          <a:lstStyle/>
          <a:p>
            <a:r>
              <a:rPr lang="en-US" sz="1200" dirty="0" smtClean="0"/>
              <a:t>Altitude and heading and distance</a:t>
            </a:r>
          </a:p>
          <a:p>
            <a:r>
              <a:rPr lang="en-US" sz="1200" dirty="0" smtClean="0"/>
              <a:t> for segment</a:t>
            </a:r>
            <a:endParaRPr lang="en-US" sz="1200" dirty="0"/>
          </a:p>
        </p:txBody>
      </p:sp>
      <p:cxnSp>
        <p:nvCxnSpPr>
          <p:cNvPr id="10" name="Straight Connector 9"/>
          <p:cNvCxnSpPr/>
          <p:nvPr/>
        </p:nvCxnSpPr>
        <p:spPr>
          <a:xfrm>
            <a:off x="2667000" y="4114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152900" y="40005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00" y="4038600"/>
            <a:ext cx="1180388" cy="276999"/>
          </a:xfrm>
          <a:prstGeom prst="rect">
            <a:avLst/>
          </a:prstGeom>
          <a:noFill/>
        </p:spPr>
        <p:txBody>
          <a:bodyPr wrap="none" rtlCol="0">
            <a:spAutoFit/>
          </a:bodyPr>
          <a:lstStyle/>
          <a:p>
            <a:r>
              <a:rPr lang="en-US" sz="1200" dirty="0" smtClean="0"/>
              <a:t>Intermediate fix</a:t>
            </a:r>
            <a:endParaRPr lang="en-US" sz="1200" dirty="0"/>
          </a:p>
        </p:txBody>
      </p:sp>
      <p:cxnSp>
        <p:nvCxnSpPr>
          <p:cNvPr id="16" name="Straight Arrow Connector 15"/>
          <p:cNvCxnSpPr>
            <a:stCxn id="14" idx="1"/>
          </p:cNvCxnSpPr>
          <p:nvPr/>
        </p:nvCxnSpPr>
        <p:spPr>
          <a:xfrm rot="10800000">
            <a:off x="4800600" y="3962400"/>
            <a:ext cx="838200" cy="21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114800"/>
            <a:ext cx="1905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62600" y="4343400"/>
            <a:ext cx="1285032" cy="276999"/>
          </a:xfrm>
          <a:prstGeom prst="rect">
            <a:avLst/>
          </a:prstGeom>
          <a:noFill/>
        </p:spPr>
        <p:txBody>
          <a:bodyPr wrap="none" rtlCol="0">
            <a:spAutoFit/>
          </a:bodyPr>
          <a:lstStyle/>
          <a:p>
            <a:r>
              <a:rPr lang="en-US" sz="1200" dirty="0" smtClean="0"/>
              <a:t>Final approach fix</a:t>
            </a:r>
            <a:endParaRPr lang="en-US" sz="1200" dirty="0"/>
          </a:p>
        </p:txBody>
      </p:sp>
      <p:cxnSp>
        <p:nvCxnSpPr>
          <p:cNvPr id="22" name="Straight Arrow Connector 21"/>
          <p:cNvCxnSpPr/>
          <p:nvPr/>
        </p:nvCxnSpPr>
        <p:spPr>
          <a:xfrm rot="10800000" flipV="1">
            <a:off x="5181600" y="4481900"/>
            <a:ext cx="457200" cy="9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19800" y="5029200"/>
            <a:ext cx="624915" cy="276999"/>
          </a:xfrm>
          <a:prstGeom prst="rect">
            <a:avLst/>
          </a:prstGeom>
          <a:noFill/>
        </p:spPr>
        <p:txBody>
          <a:bodyPr wrap="none" rtlCol="0">
            <a:spAutoFit/>
          </a:bodyPr>
          <a:lstStyle/>
          <a:p>
            <a:r>
              <a:rPr lang="en-US" sz="1200" dirty="0" smtClean="0"/>
              <a:t>Towers</a:t>
            </a:r>
            <a:endParaRPr lang="en-US" sz="1200" dirty="0"/>
          </a:p>
        </p:txBody>
      </p:sp>
      <p:cxnSp>
        <p:nvCxnSpPr>
          <p:cNvPr id="25" name="Straight Arrow Connector 24"/>
          <p:cNvCxnSpPr/>
          <p:nvPr/>
        </p:nvCxnSpPr>
        <p:spPr>
          <a:xfrm rot="10800000" flipV="1">
            <a:off x="5867400" y="5257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0600" y="5791200"/>
            <a:ext cx="1295399" cy="461665"/>
          </a:xfrm>
          <a:prstGeom prst="rect">
            <a:avLst/>
          </a:prstGeom>
          <a:noFill/>
        </p:spPr>
        <p:txBody>
          <a:bodyPr wrap="square" rtlCol="0">
            <a:spAutoFit/>
          </a:bodyPr>
          <a:lstStyle/>
          <a:p>
            <a:r>
              <a:rPr lang="en-US" sz="1200" dirty="0" smtClean="0"/>
              <a:t>Sector minimum safe altitude</a:t>
            </a:r>
            <a:endParaRPr lang="en-US" sz="1200" dirty="0"/>
          </a:p>
        </p:txBody>
      </p:sp>
      <p:cxnSp>
        <p:nvCxnSpPr>
          <p:cNvPr id="28" name="Straight Arrow Connector 27"/>
          <p:cNvCxnSpPr/>
          <p:nvPr/>
        </p:nvCxnSpPr>
        <p:spPr>
          <a:xfrm flipV="1">
            <a:off x="2057400" y="57150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3"/>
          </p:cNvCxnSpPr>
          <p:nvPr/>
        </p:nvCxnSpPr>
        <p:spPr>
          <a:xfrm>
            <a:off x="2299640" y="5183833"/>
            <a:ext cx="2424760" cy="73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5800" y="4953000"/>
            <a:ext cx="1613840" cy="461665"/>
          </a:xfrm>
          <a:prstGeom prst="rect">
            <a:avLst/>
          </a:prstGeom>
          <a:noFill/>
        </p:spPr>
        <p:txBody>
          <a:bodyPr wrap="none" rtlCol="0">
            <a:spAutoFit/>
          </a:bodyPr>
          <a:lstStyle/>
          <a:p>
            <a:r>
              <a:rPr lang="en-US" sz="1200" dirty="0" smtClean="0"/>
              <a:t>Missed approach point</a:t>
            </a:r>
          </a:p>
          <a:p>
            <a:r>
              <a:rPr lang="en-US" sz="1200" dirty="0" smtClean="0"/>
              <a:t>at the runway</a:t>
            </a:r>
            <a:endParaRPr lang="en-US" sz="1200" dirty="0"/>
          </a:p>
        </p:txBody>
      </p:sp>
      <p:sp>
        <p:nvSpPr>
          <p:cNvPr id="6" name="Slide Number Placeholder 5"/>
          <p:cNvSpPr>
            <a:spLocks noGrp="1"/>
          </p:cNvSpPr>
          <p:nvPr>
            <p:ph type="sldNum" sz="quarter" idx="12"/>
          </p:nvPr>
        </p:nvSpPr>
        <p:spPr/>
        <p:txBody>
          <a:bodyPr/>
          <a:lstStyle/>
          <a:p>
            <a:fld id="{48271F01-A814-4076-9E2C-17B05667E46F}"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Segment - Briefing</a:t>
            </a:r>
            <a:endParaRPr lang="en-US" dirty="0"/>
          </a:p>
        </p:txBody>
      </p:sp>
      <p:sp>
        <p:nvSpPr>
          <p:cNvPr id="3" name="Content Placeholder 2"/>
          <p:cNvSpPr>
            <a:spLocks noGrp="1"/>
          </p:cNvSpPr>
          <p:nvPr>
            <p:ph idx="1"/>
          </p:nvPr>
        </p:nvSpPr>
        <p:spPr/>
        <p:txBody>
          <a:bodyPr/>
          <a:lstStyle/>
          <a:p>
            <a:r>
              <a:rPr lang="en-US" dirty="0" smtClean="0"/>
              <a:t>Profile view – mentally run through the approach</a:t>
            </a:r>
          </a:p>
          <a:p>
            <a:endParaRPr lang="en-US" dirty="0"/>
          </a:p>
        </p:txBody>
      </p:sp>
      <p:pic>
        <p:nvPicPr>
          <p:cNvPr id="56322" name="Picture 2"/>
          <p:cNvPicPr>
            <a:picLocks noChangeAspect="1" noChangeArrowheads="1"/>
          </p:cNvPicPr>
          <p:nvPr/>
        </p:nvPicPr>
        <p:blipFill>
          <a:blip r:embed="rId3" cstate="print"/>
          <a:srcRect/>
          <a:stretch>
            <a:fillRect/>
          </a:stretch>
        </p:blipFill>
        <p:spPr bwMode="auto">
          <a:xfrm>
            <a:off x="2286000" y="2667000"/>
            <a:ext cx="6124575" cy="3870944"/>
          </a:xfrm>
          <a:prstGeom prst="rect">
            <a:avLst/>
          </a:prstGeom>
          <a:noFill/>
          <a:ln w="9525">
            <a:noFill/>
            <a:miter lim="800000"/>
            <a:headEnd/>
            <a:tailEnd/>
          </a:ln>
        </p:spPr>
      </p:pic>
      <p:sp>
        <p:nvSpPr>
          <p:cNvPr id="5" name="TextBox 4"/>
          <p:cNvSpPr txBox="1"/>
          <p:nvPr/>
        </p:nvSpPr>
        <p:spPr>
          <a:xfrm>
            <a:off x="304800" y="4343400"/>
            <a:ext cx="1066254" cy="276999"/>
          </a:xfrm>
          <a:prstGeom prst="rect">
            <a:avLst/>
          </a:prstGeom>
          <a:noFill/>
        </p:spPr>
        <p:txBody>
          <a:bodyPr wrap="none" rtlCol="0">
            <a:spAutoFit/>
          </a:bodyPr>
          <a:lstStyle/>
          <a:p>
            <a:r>
              <a:rPr lang="en-US" sz="1200" dirty="0" smtClean="0"/>
              <a:t>Limiting notes</a:t>
            </a:r>
            <a:endParaRPr lang="en-US" sz="1200" dirty="0"/>
          </a:p>
        </p:txBody>
      </p:sp>
      <p:cxnSp>
        <p:nvCxnSpPr>
          <p:cNvPr id="7" name="Straight Arrow Connector 6"/>
          <p:cNvCxnSpPr>
            <a:stCxn id="5" idx="3"/>
          </p:cNvCxnSpPr>
          <p:nvPr/>
        </p:nvCxnSpPr>
        <p:spPr>
          <a:xfrm flipV="1">
            <a:off x="1371054" y="4267200"/>
            <a:ext cx="914946" cy="21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5814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3352800"/>
            <a:ext cx="880369" cy="276999"/>
          </a:xfrm>
          <a:prstGeom prst="rect">
            <a:avLst/>
          </a:prstGeom>
          <a:noFill/>
        </p:spPr>
        <p:txBody>
          <a:bodyPr wrap="none" rtlCol="0">
            <a:spAutoFit/>
          </a:bodyPr>
          <a:lstStyle/>
          <a:p>
            <a:r>
              <a:rPr lang="en-US" sz="1200" dirty="0" smtClean="0"/>
              <a:t>Glide slope</a:t>
            </a:r>
            <a:endParaRPr lang="en-US" sz="1200" dirty="0"/>
          </a:p>
        </p:txBody>
      </p:sp>
      <p:sp>
        <p:nvSpPr>
          <p:cNvPr id="11" name="TextBox 10"/>
          <p:cNvSpPr txBox="1"/>
          <p:nvPr/>
        </p:nvSpPr>
        <p:spPr>
          <a:xfrm>
            <a:off x="228600" y="3733800"/>
            <a:ext cx="1778500" cy="276999"/>
          </a:xfrm>
          <a:prstGeom prst="rect">
            <a:avLst/>
          </a:prstGeom>
          <a:noFill/>
        </p:spPr>
        <p:txBody>
          <a:bodyPr wrap="none" rtlCol="0">
            <a:spAutoFit/>
          </a:bodyPr>
          <a:lstStyle/>
          <a:p>
            <a:r>
              <a:rPr lang="en-US" sz="1200" dirty="0" smtClean="0"/>
              <a:t>Threshold crossing height</a:t>
            </a:r>
            <a:endParaRPr lang="en-US" sz="1200" dirty="0"/>
          </a:p>
        </p:txBody>
      </p:sp>
      <p:cxnSp>
        <p:nvCxnSpPr>
          <p:cNvPr id="13" name="Straight Arrow Connector 12"/>
          <p:cNvCxnSpPr>
            <a:stCxn id="11" idx="3"/>
          </p:cNvCxnSpPr>
          <p:nvPr/>
        </p:nvCxnSpPr>
        <p:spPr>
          <a:xfrm>
            <a:off x="2007100" y="3872300"/>
            <a:ext cx="507500" cy="1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2286000"/>
            <a:ext cx="1313180" cy="276999"/>
          </a:xfrm>
          <a:prstGeom prst="rect">
            <a:avLst/>
          </a:prstGeom>
          <a:noFill/>
        </p:spPr>
        <p:txBody>
          <a:bodyPr wrap="none" rtlCol="0">
            <a:spAutoFit/>
          </a:bodyPr>
          <a:lstStyle/>
          <a:p>
            <a:r>
              <a:rPr lang="en-US" sz="1200" dirty="0" smtClean="0"/>
              <a:t>Minimum altitude</a:t>
            </a:r>
            <a:endParaRPr lang="en-US" sz="1200" dirty="0"/>
          </a:p>
        </p:txBody>
      </p:sp>
      <p:cxnSp>
        <p:nvCxnSpPr>
          <p:cNvPr id="16" name="Straight Arrow Connector 15"/>
          <p:cNvCxnSpPr/>
          <p:nvPr/>
        </p:nvCxnSpPr>
        <p:spPr>
          <a:xfrm rot="5400000">
            <a:off x="2476500" y="27813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8400" y="2133600"/>
            <a:ext cx="1884940" cy="276999"/>
          </a:xfrm>
          <a:prstGeom prst="rect">
            <a:avLst/>
          </a:prstGeom>
          <a:noFill/>
        </p:spPr>
        <p:txBody>
          <a:bodyPr wrap="none" rtlCol="0">
            <a:spAutoFit/>
          </a:bodyPr>
          <a:lstStyle/>
          <a:p>
            <a:r>
              <a:rPr lang="en-US" sz="1200" dirty="0" smtClean="0"/>
              <a:t>Final approach fix intercept</a:t>
            </a:r>
            <a:endParaRPr lang="en-US" sz="1200" dirty="0"/>
          </a:p>
        </p:txBody>
      </p:sp>
      <p:cxnSp>
        <p:nvCxnSpPr>
          <p:cNvPr id="19" name="Straight Arrow Connector 18"/>
          <p:cNvCxnSpPr>
            <a:stCxn id="17" idx="1"/>
          </p:cNvCxnSpPr>
          <p:nvPr/>
        </p:nvCxnSpPr>
        <p:spPr>
          <a:xfrm rot="10800000" flipV="1">
            <a:off x="5486400" y="2272100"/>
            <a:ext cx="762000" cy="100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2362200"/>
            <a:ext cx="699230" cy="276999"/>
          </a:xfrm>
          <a:prstGeom prst="rect">
            <a:avLst/>
          </a:prstGeom>
          <a:noFill/>
        </p:spPr>
        <p:txBody>
          <a:bodyPr wrap="none" rtlCol="0">
            <a:spAutoFit/>
          </a:bodyPr>
          <a:lstStyle/>
          <a:p>
            <a:r>
              <a:rPr lang="en-US" sz="1200" dirty="0" smtClean="0"/>
              <a:t>Heading</a:t>
            </a:r>
            <a:endParaRPr lang="en-US" sz="1200" dirty="0"/>
          </a:p>
        </p:txBody>
      </p:sp>
      <p:cxnSp>
        <p:nvCxnSpPr>
          <p:cNvPr id="24" name="Straight Arrow Connector 23"/>
          <p:cNvCxnSpPr/>
          <p:nvPr/>
        </p:nvCxnSpPr>
        <p:spPr>
          <a:xfrm rot="5400000">
            <a:off x="3810000" y="27432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000" y="2819400"/>
            <a:ext cx="1180388" cy="276999"/>
          </a:xfrm>
          <a:prstGeom prst="rect">
            <a:avLst/>
          </a:prstGeom>
          <a:noFill/>
        </p:spPr>
        <p:txBody>
          <a:bodyPr wrap="none" rtlCol="0">
            <a:spAutoFit/>
          </a:bodyPr>
          <a:lstStyle/>
          <a:p>
            <a:r>
              <a:rPr lang="en-US" sz="1200" dirty="0" smtClean="0"/>
              <a:t>Intermediate fix</a:t>
            </a:r>
            <a:endParaRPr lang="en-US" sz="1200" dirty="0"/>
          </a:p>
        </p:txBody>
      </p:sp>
      <p:cxnSp>
        <p:nvCxnSpPr>
          <p:cNvPr id="27" name="Straight Arrow Connector 26"/>
          <p:cNvCxnSpPr/>
          <p:nvPr/>
        </p:nvCxnSpPr>
        <p:spPr>
          <a:xfrm flipV="1">
            <a:off x="1447800" y="2895600"/>
            <a:ext cx="1600200" cy="762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324600" y="2438400"/>
            <a:ext cx="2676117" cy="276999"/>
          </a:xfrm>
          <a:prstGeom prst="rect">
            <a:avLst/>
          </a:prstGeom>
        </p:spPr>
        <p:txBody>
          <a:bodyPr wrap="none">
            <a:spAutoFit/>
          </a:bodyPr>
          <a:lstStyle/>
          <a:p>
            <a:r>
              <a:rPr lang="en-US" sz="1200" dirty="0" smtClean="0"/>
              <a:t>Graphical missed approach information </a:t>
            </a:r>
            <a:endParaRPr lang="en-US" sz="1200" dirty="0"/>
          </a:p>
        </p:txBody>
      </p:sp>
      <p:cxnSp>
        <p:nvCxnSpPr>
          <p:cNvPr id="30" name="Straight Arrow Connector 29"/>
          <p:cNvCxnSpPr/>
          <p:nvPr/>
        </p:nvCxnSpPr>
        <p:spPr>
          <a:xfrm rot="5400000">
            <a:off x="8382000" y="25908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90600" y="4648200"/>
            <a:ext cx="838200" cy="1015663"/>
          </a:xfrm>
          <a:prstGeom prst="rect">
            <a:avLst/>
          </a:prstGeom>
          <a:noFill/>
        </p:spPr>
        <p:txBody>
          <a:bodyPr wrap="square" rtlCol="0">
            <a:spAutoFit/>
          </a:bodyPr>
          <a:lstStyle/>
          <a:p>
            <a:r>
              <a:rPr lang="en-US" sz="1200" dirty="0" smtClean="0"/>
              <a:t>Aircraft category </a:t>
            </a:r>
          </a:p>
          <a:p>
            <a:r>
              <a:rPr lang="en-US" sz="1200" dirty="0" smtClean="0"/>
              <a:t>A &lt;= 90</a:t>
            </a:r>
          </a:p>
          <a:p>
            <a:r>
              <a:rPr lang="en-US" sz="1200" dirty="0" smtClean="0"/>
              <a:t>B &lt; 121</a:t>
            </a:r>
          </a:p>
          <a:p>
            <a:r>
              <a:rPr lang="en-US" sz="1200" dirty="0" smtClean="0"/>
              <a:t>C &lt; 141</a:t>
            </a:r>
            <a:endParaRPr lang="en-US" sz="1200" dirty="0"/>
          </a:p>
        </p:txBody>
      </p:sp>
      <p:cxnSp>
        <p:nvCxnSpPr>
          <p:cNvPr id="33" name="Straight Arrow Connector 32"/>
          <p:cNvCxnSpPr/>
          <p:nvPr/>
        </p:nvCxnSpPr>
        <p:spPr>
          <a:xfrm>
            <a:off x="1600200" y="48006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4800" y="6019800"/>
            <a:ext cx="1462388" cy="461665"/>
          </a:xfrm>
          <a:prstGeom prst="rect">
            <a:avLst/>
          </a:prstGeom>
          <a:noFill/>
        </p:spPr>
        <p:txBody>
          <a:bodyPr wrap="none" rtlCol="0">
            <a:spAutoFit/>
          </a:bodyPr>
          <a:lstStyle/>
          <a:p>
            <a:r>
              <a:rPr lang="en-US" sz="1200" dirty="0" smtClean="0"/>
              <a:t>Types of approaches</a:t>
            </a:r>
          </a:p>
          <a:p>
            <a:r>
              <a:rPr lang="en-US" sz="1200" dirty="0" smtClean="0"/>
              <a:t>And minimums</a:t>
            </a:r>
            <a:endParaRPr lang="en-US" sz="1200" dirty="0"/>
          </a:p>
        </p:txBody>
      </p:sp>
      <p:cxnSp>
        <p:nvCxnSpPr>
          <p:cNvPr id="36" name="Straight Arrow Connector 35"/>
          <p:cNvCxnSpPr/>
          <p:nvPr/>
        </p:nvCxnSpPr>
        <p:spPr>
          <a:xfrm rot="5400000" flipH="1" flipV="1">
            <a:off x="1562100" y="54483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600200" y="58674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1447800" y="5257800"/>
            <a:ext cx="1066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81800" y="3581400"/>
            <a:ext cx="1382623" cy="276999"/>
          </a:xfrm>
          <a:prstGeom prst="rect">
            <a:avLst/>
          </a:prstGeom>
          <a:noFill/>
        </p:spPr>
        <p:txBody>
          <a:bodyPr wrap="none" rtlCol="0">
            <a:spAutoFit/>
          </a:bodyPr>
          <a:lstStyle/>
          <a:p>
            <a:r>
              <a:rPr lang="en-US" sz="1200" dirty="0" smtClean="0"/>
              <a:t>Distance to runway</a:t>
            </a:r>
            <a:endParaRPr lang="en-US" sz="1200" dirty="0"/>
          </a:p>
        </p:txBody>
      </p:sp>
      <p:cxnSp>
        <p:nvCxnSpPr>
          <p:cNvPr id="43" name="Straight Arrow Connector 42"/>
          <p:cNvCxnSpPr/>
          <p:nvPr/>
        </p:nvCxnSpPr>
        <p:spPr>
          <a:xfrm rot="5400000">
            <a:off x="6362700" y="4000500"/>
            <a:ext cx="8382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105400" y="4191000"/>
            <a:ext cx="1143968" cy="276999"/>
          </a:xfrm>
          <a:prstGeom prst="rect">
            <a:avLst/>
          </a:prstGeom>
          <a:noFill/>
        </p:spPr>
        <p:txBody>
          <a:bodyPr wrap="none" rtlCol="0">
            <a:spAutoFit/>
          </a:bodyPr>
          <a:lstStyle/>
          <a:p>
            <a:r>
              <a:rPr lang="en-US" sz="1200" dirty="0" smtClean="0"/>
              <a:t>Distance to FAF</a:t>
            </a:r>
            <a:endParaRPr lang="en-US" sz="1200" dirty="0"/>
          </a:p>
        </p:txBody>
      </p:sp>
      <p:cxnSp>
        <p:nvCxnSpPr>
          <p:cNvPr id="46" name="Straight Arrow Connector 45"/>
          <p:cNvCxnSpPr/>
          <p:nvPr/>
        </p:nvCxnSpPr>
        <p:spPr>
          <a:xfrm rot="10800000" flipV="1">
            <a:off x="4419600" y="4419600"/>
            <a:ext cx="838200" cy="1524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8271F01-A814-4076-9E2C-17B05667E46F}"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Briefing</a:t>
            </a:r>
            <a:endParaRPr lang="en-US" dirty="0"/>
          </a:p>
        </p:txBody>
      </p:sp>
      <p:sp>
        <p:nvSpPr>
          <p:cNvPr id="3" name="Content Placeholder 2"/>
          <p:cNvSpPr>
            <a:spLocks noGrp="1"/>
          </p:cNvSpPr>
          <p:nvPr>
            <p:ph idx="1"/>
          </p:nvPr>
        </p:nvSpPr>
        <p:spPr>
          <a:xfrm>
            <a:off x="457200" y="1828800"/>
            <a:ext cx="2895600" cy="1447800"/>
          </a:xfrm>
        </p:spPr>
        <p:txBody>
          <a:bodyPr>
            <a:normAutofit fontScale="77500" lnSpcReduction="20000"/>
          </a:bodyPr>
          <a:lstStyle/>
          <a:p>
            <a:r>
              <a:rPr lang="en-US" dirty="0" smtClean="0"/>
              <a:t>Location of the MAP</a:t>
            </a:r>
          </a:p>
          <a:p>
            <a:r>
              <a:rPr lang="en-US" dirty="0" smtClean="0"/>
              <a:t>Direction of the MAPHP</a:t>
            </a:r>
            <a:endParaRPr lang="en-US" dirty="0" smtClean="0"/>
          </a:p>
          <a:p>
            <a:endParaRPr lang="en-US" dirty="0"/>
          </a:p>
        </p:txBody>
      </p:sp>
      <p:sp>
        <p:nvSpPr>
          <p:cNvPr id="5" name="Slide Number Placeholder 4"/>
          <p:cNvSpPr>
            <a:spLocks noGrp="1"/>
          </p:cNvSpPr>
          <p:nvPr>
            <p:ph type="sldNum" sz="quarter" idx="12"/>
          </p:nvPr>
        </p:nvSpPr>
        <p:spPr/>
        <p:txBody>
          <a:bodyPr/>
          <a:lstStyle/>
          <a:p>
            <a:fld id="{1D33BB7C-427A-41F4-97C8-46847CE529D8}" type="slidenum">
              <a:rPr lang="en-US" smtClean="0"/>
              <a:pPr/>
              <a:t>45</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371600"/>
            <a:ext cx="5105358" cy="481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8229600" y="533400"/>
            <a:ext cx="380958" cy="1371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172200" y="4038600"/>
            <a:ext cx="2247879" cy="1524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172200" y="3581400"/>
            <a:ext cx="5334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38900" y="3581400"/>
            <a:ext cx="13335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046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Fly – The Initial Segment</a:t>
            </a:r>
            <a:endParaRPr lang="en-US" dirty="0"/>
          </a:p>
        </p:txBody>
      </p:sp>
      <p:sp>
        <p:nvSpPr>
          <p:cNvPr id="4" name="Content Placeholder 3"/>
          <p:cNvSpPr>
            <a:spLocks noGrp="1"/>
          </p:cNvSpPr>
          <p:nvPr>
            <p:ph sz="half" idx="2"/>
          </p:nvPr>
        </p:nvSpPr>
        <p:spPr/>
        <p:txBody>
          <a:bodyPr>
            <a:noAutofit/>
          </a:bodyPr>
          <a:lstStyle/>
          <a:p>
            <a:pPr algn="just"/>
            <a:r>
              <a:rPr lang="en-US" sz="1400" dirty="0" smtClean="0"/>
              <a:t>GPS loaded and activated – Note you can review the approach in the GPS (Garmin press FPL key)</a:t>
            </a:r>
          </a:p>
          <a:p>
            <a:pPr lvl="1" algn="just"/>
            <a:r>
              <a:rPr lang="en-US" sz="1000" dirty="0" smtClean="0"/>
              <a:t>If approach is not </a:t>
            </a:r>
            <a:r>
              <a:rPr lang="en-US" sz="1000" u="sng" dirty="0" smtClean="0"/>
              <a:t>activated</a:t>
            </a:r>
            <a:r>
              <a:rPr lang="en-US" sz="1000" dirty="0" smtClean="0"/>
              <a:t> before 2 nm of MAWP, approach mode will not become active timely </a:t>
            </a:r>
          </a:p>
          <a:p>
            <a:pPr algn="just"/>
            <a:r>
              <a:rPr lang="en-US" sz="1400" dirty="0" smtClean="0"/>
              <a:t>Radios tuned to Approach / Tower</a:t>
            </a:r>
          </a:p>
          <a:p>
            <a:pPr algn="just"/>
            <a:r>
              <a:rPr lang="en-US" sz="1400" dirty="0" smtClean="0"/>
              <a:t>Confirm CDI is set for GPS (</a:t>
            </a:r>
            <a:r>
              <a:rPr lang="en-US" sz="1400" dirty="0" smtClean="0">
                <a:solidFill>
                  <a:srgbClr val="FF0000"/>
                </a:solidFill>
              </a:rPr>
              <a:t>not VLOC</a:t>
            </a:r>
            <a:r>
              <a:rPr lang="en-US" sz="1400" dirty="0" smtClean="0"/>
              <a:t>)!</a:t>
            </a:r>
          </a:p>
          <a:p>
            <a:pPr algn="just"/>
            <a:r>
              <a:rPr lang="en-US" sz="1400" dirty="0" smtClean="0"/>
              <a:t>Reduce </a:t>
            </a:r>
            <a:r>
              <a:rPr lang="en-US" sz="1400" dirty="0"/>
              <a:t>power to </a:t>
            </a:r>
            <a:r>
              <a:rPr lang="en-US" sz="1400" dirty="0" smtClean="0"/>
              <a:t>approach setting</a:t>
            </a:r>
          </a:p>
          <a:p>
            <a:pPr algn="just"/>
            <a:r>
              <a:rPr lang="en-US" sz="1400" dirty="0" smtClean="0"/>
              <a:t>Cross over IAF at 2,000 feet –  segment should turn magenta </a:t>
            </a:r>
          </a:p>
          <a:p>
            <a:pPr algn="just"/>
            <a:r>
              <a:rPr lang="en-US" sz="1400" dirty="0" smtClean="0"/>
              <a:t>Turn to track towards IF either (80 / 260 degrees)</a:t>
            </a:r>
          </a:p>
          <a:p>
            <a:pPr algn="just"/>
            <a:r>
              <a:rPr lang="en-US" sz="1400" dirty="0" smtClean="0"/>
              <a:t>Be sure to turn the OBS ring with each directional change to match the course as a reminder, although it won’t impact the CDI indication</a:t>
            </a:r>
          </a:p>
          <a:p>
            <a:pPr algn="just"/>
            <a:r>
              <a:rPr lang="en-US" sz="1400" dirty="0" smtClean="0"/>
              <a:t>Before IF begin turn inbound on 170° based on turn anticipation</a:t>
            </a:r>
          </a:p>
          <a:p>
            <a:pPr algn="just"/>
            <a:r>
              <a:rPr lang="en-US" sz="1400" dirty="0" smtClean="0"/>
              <a:t>Intermediate segment should become active - magenta</a:t>
            </a:r>
            <a:endParaRPr lang="en-US" dirty="0"/>
          </a:p>
        </p:txBody>
      </p:sp>
      <p:pic>
        <p:nvPicPr>
          <p:cNvPr id="57346" name="Picture 2"/>
          <p:cNvPicPr>
            <a:picLocks noChangeAspect="1" noChangeArrowheads="1"/>
          </p:cNvPicPr>
          <p:nvPr/>
        </p:nvPicPr>
        <p:blipFill>
          <a:blip r:embed="rId3" cstate="print"/>
          <a:srcRect/>
          <a:stretch>
            <a:fillRect/>
          </a:stretch>
        </p:blipFill>
        <p:spPr bwMode="auto">
          <a:xfrm>
            <a:off x="762000" y="1223416"/>
            <a:ext cx="3429000" cy="525834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8271F01-A814-4076-9E2C-17B05667E46F}"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the Approach</a:t>
            </a:r>
            <a:endParaRPr lang="en-US" dirty="0"/>
          </a:p>
        </p:txBody>
      </p:sp>
      <p:sp>
        <p:nvSpPr>
          <p:cNvPr id="4" name="Content Placeholder 3"/>
          <p:cNvSpPr>
            <a:spLocks noGrp="1"/>
          </p:cNvSpPr>
          <p:nvPr>
            <p:ph sz="half" idx="2"/>
          </p:nvPr>
        </p:nvSpPr>
        <p:spPr/>
        <p:txBody>
          <a:bodyPr>
            <a:normAutofit fontScale="70000" lnSpcReduction="20000"/>
          </a:bodyPr>
          <a:lstStyle/>
          <a:p>
            <a:pPr algn="just"/>
            <a:r>
              <a:rPr lang="en-US" dirty="0" smtClean="0"/>
              <a:t>Intermediate Segment</a:t>
            </a:r>
          </a:p>
          <a:p>
            <a:pPr lvl="1" algn="just"/>
            <a:r>
              <a:rPr lang="en-US" dirty="0" smtClean="0"/>
              <a:t>Intermediate segment positions the aircraft for the final descent to the airport</a:t>
            </a:r>
          </a:p>
          <a:p>
            <a:pPr lvl="1" algn="just"/>
            <a:r>
              <a:rPr lang="en-US" dirty="0" smtClean="0"/>
              <a:t>normally aligned within 30° of the final approach course</a:t>
            </a:r>
          </a:p>
          <a:p>
            <a:pPr lvl="1" algn="just"/>
            <a:r>
              <a:rPr lang="en-US" dirty="0" smtClean="0"/>
              <a:t>Segment begins when </a:t>
            </a:r>
          </a:p>
          <a:p>
            <a:pPr lvl="2" algn="just"/>
            <a:r>
              <a:rPr lang="en-US" dirty="0" smtClean="0"/>
              <a:t>you are proceeding inbound to the </a:t>
            </a:r>
            <a:r>
              <a:rPr lang="en-US" dirty="0" smtClean="0"/>
              <a:t>FAF</a:t>
            </a:r>
            <a:endParaRPr lang="en-US" dirty="0" smtClean="0"/>
          </a:p>
          <a:p>
            <a:pPr lvl="2" algn="just"/>
            <a:r>
              <a:rPr lang="en-US" dirty="0" smtClean="0"/>
              <a:t>are properly aligned with the final approach course</a:t>
            </a:r>
          </a:p>
          <a:p>
            <a:pPr lvl="1" algn="just"/>
            <a:r>
              <a:rPr lang="en-US" dirty="0" smtClean="0"/>
              <a:t>May not be charted on some non TAA approaches </a:t>
            </a:r>
            <a:r>
              <a:rPr lang="en-US" dirty="0" smtClean="0"/>
              <a:t> </a:t>
            </a:r>
            <a:endParaRPr lang="en-US" dirty="0" smtClean="0"/>
          </a:p>
          <a:p>
            <a:pPr lvl="2" algn="just"/>
            <a:r>
              <a:rPr lang="en-US" dirty="0" smtClean="0"/>
              <a:t>Approach with a procedure turn is the most common example of an uncharted IF</a:t>
            </a:r>
          </a:p>
          <a:p>
            <a:pPr lvl="3" algn="just"/>
            <a:r>
              <a:rPr lang="en-US" dirty="0" smtClean="0"/>
              <a:t>intermediate segment begins when you intercept the inbound course after completing the procedure turn</a:t>
            </a:r>
          </a:p>
          <a:p>
            <a:pPr lvl="1" algn="just"/>
            <a:r>
              <a:rPr lang="en-US" dirty="0" smtClean="0"/>
              <a:t>Ends at final approach fix</a:t>
            </a:r>
          </a:p>
          <a:p>
            <a:pPr algn="just"/>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04800" y="1600200"/>
            <a:ext cx="4223070" cy="3876675"/>
          </a:xfrm>
          <a:prstGeom prst="rect">
            <a:avLst/>
          </a:prstGeom>
          <a:noFill/>
          <a:ln w="9525">
            <a:noFill/>
            <a:miter lim="800000"/>
            <a:headEnd/>
            <a:tailEnd/>
          </a:ln>
        </p:spPr>
      </p:pic>
      <p:cxnSp>
        <p:nvCxnSpPr>
          <p:cNvPr id="7" name="Straight Arrow Connector 6"/>
          <p:cNvCxnSpPr/>
          <p:nvPr/>
        </p:nvCxnSpPr>
        <p:spPr>
          <a:xfrm rot="10800000" flipV="1">
            <a:off x="2514600" y="1752600"/>
            <a:ext cx="22860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8271F01-A814-4076-9E2C-17B05667E46F}"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Fly – The Intermediate Segment</a:t>
            </a:r>
            <a:endParaRPr lang="en-US" dirty="0"/>
          </a:p>
        </p:txBody>
      </p:sp>
      <p:sp>
        <p:nvSpPr>
          <p:cNvPr id="4" name="Content Placeholder 3"/>
          <p:cNvSpPr>
            <a:spLocks noGrp="1"/>
          </p:cNvSpPr>
          <p:nvPr>
            <p:ph sz="half" idx="2"/>
          </p:nvPr>
        </p:nvSpPr>
        <p:spPr/>
        <p:txBody>
          <a:bodyPr>
            <a:noAutofit/>
          </a:bodyPr>
          <a:lstStyle/>
          <a:p>
            <a:pPr algn="just"/>
            <a:r>
              <a:rPr lang="en-US" sz="1700" dirty="0" smtClean="0"/>
              <a:t>Inbound on 170°</a:t>
            </a:r>
          </a:p>
          <a:p>
            <a:pPr algn="just"/>
            <a:r>
              <a:rPr lang="en-US" sz="1700" dirty="0" smtClean="0"/>
              <a:t>Verify power settings for the approach and drop first notch of flaps</a:t>
            </a:r>
          </a:p>
          <a:p>
            <a:pPr algn="just"/>
            <a:r>
              <a:rPr lang="en-US" sz="1700" dirty="0" smtClean="0"/>
              <a:t>Remain at 2000 feet</a:t>
            </a:r>
          </a:p>
          <a:p>
            <a:pPr algn="just"/>
            <a:r>
              <a:rPr lang="en-US" sz="1700" dirty="0" smtClean="0"/>
              <a:t>Glide Slope needle should start to come </a:t>
            </a:r>
            <a:r>
              <a:rPr lang="en-US" sz="1700" u="sng" dirty="0" smtClean="0">
                <a:solidFill>
                  <a:srgbClr val="FF0000"/>
                </a:solidFill>
              </a:rPr>
              <a:t>down from the top</a:t>
            </a:r>
            <a:r>
              <a:rPr lang="en-US" sz="1700" dirty="0" smtClean="0"/>
              <a:t> of the CDI/HSI</a:t>
            </a:r>
          </a:p>
          <a:p>
            <a:pPr algn="just"/>
            <a:r>
              <a:rPr lang="en-US" sz="1700" dirty="0" smtClean="0"/>
              <a:t>When the glide slope needle reaches the middle of the CDI/HSI, drop the gear (some wait to FAF)</a:t>
            </a:r>
          </a:p>
          <a:p>
            <a:pPr algn="just"/>
            <a:r>
              <a:rPr lang="en-US" sz="1600" dirty="0" smtClean="0"/>
              <a:t>Likely to be told to switch to local / tower frequency</a:t>
            </a:r>
          </a:p>
          <a:p>
            <a:pPr algn="just"/>
            <a:r>
              <a:rPr lang="en-US" sz="1600" dirty="0" smtClean="0"/>
              <a:t>Complete landing checklist (try to complete as much as possible before intermediate segment)</a:t>
            </a:r>
          </a:p>
          <a:p>
            <a:pPr algn="just"/>
            <a:r>
              <a:rPr lang="en-US" sz="1600" dirty="0" smtClean="0"/>
              <a:t>You are now at the final segment!</a:t>
            </a:r>
          </a:p>
        </p:txBody>
      </p:sp>
      <p:pic>
        <p:nvPicPr>
          <p:cNvPr id="6" name="Picture 2"/>
          <p:cNvPicPr>
            <a:picLocks noChangeAspect="1" noChangeArrowheads="1"/>
          </p:cNvPicPr>
          <p:nvPr/>
        </p:nvPicPr>
        <p:blipFill>
          <a:blip r:embed="rId3" cstate="print"/>
          <a:srcRect/>
          <a:stretch>
            <a:fillRect/>
          </a:stretch>
        </p:blipFill>
        <p:spPr bwMode="auto">
          <a:xfrm>
            <a:off x="762000" y="1223416"/>
            <a:ext cx="3429000" cy="525834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8271F01-A814-4076-9E2C-17B05667E46F}"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Fly – The Intermediate Segment</a:t>
            </a:r>
          </a:p>
        </p:txBody>
      </p:sp>
      <p:sp>
        <p:nvSpPr>
          <p:cNvPr id="6" name="Content Placeholder 5"/>
          <p:cNvSpPr>
            <a:spLocks noGrp="1"/>
          </p:cNvSpPr>
          <p:nvPr>
            <p:ph idx="1"/>
          </p:nvPr>
        </p:nvSpPr>
        <p:spPr/>
        <p:txBody>
          <a:bodyPr/>
          <a:lstStyle/>
          <a:p>
            <a:pPr algn="just"/>
            <a:r>
              <a:rPr lang="en-US" dirty="0" smtClean="0"/>
              <a:t>If you are vectored onto the intermediate segment </a:t>
            </a:r>
          </a:p>
          <a:p>
            <a:pPr lvl="1" algn="just"/>
            <a:r>
              <a:rPr lang="en-US" dirty="0" smtClean="0"/>
              <a:t>Execute “fly this Leg” or “vectors to final” to assure approach is executed</a:t>
            </a:r>
            <a:endParaRPr lang="en-US" dirty="0"/>
          </a:p>
        </p:txBody>
      </p:sp>
      <p:sp>
        <p:nvSpPr>
          <p:cNvPr id="5" name="Slide Number Placeholder 4"/>
          <p:cNvSpPr>
            <a:spLocks noGrp="1"/>
          </p:cNvSpPr>
          <p:nvPr>
            <p:ph type="sldNum" sz="quarter" idx="12"/>
          </p:nvPr>
        </p:nvSpPr>
        <p:spPr/>
        <p:txBody>
          <a:bodyPr/>
          <a:lstStyle/>
          <a:p>
            <a:fld id="{48271F01-A814-4076-9E2C-17B05667E46F}" type="slidenum">
              <a:rPr lang="en-US" smtClean="0"/>
              <a:pPr/>
              <a:t>49</a:t>
            </a:fld>
            <a:endParaRPr lang="en-US" dirty="0"/>
          </a:p>
        </p:txBody>
      </p:sp>
    </p:spTree>
    <p:extLst>
      <p:ext uri="{BB962C8B-B14F-4D97-AF65-F5344CB8AC3E}">
        <p14:creationId xmlns:p14="http://schemas.microsoft.com/office/powerpoint/2010/main" val="381394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aa.gov/air_traffic/publications/atpubs/atbarc/03-5_files/image004.gif"/>
          <p:cNvPicPr>
            <a:picLocks noChangeAspect="1" noChangeArrowheads="1"/>
          </p:cNvPicPr>
          <p:nvPr/>
        </p:nvPicPr>
        <p:blipFill>
          <a:blip r:embed="rId3" cstate="print"/>
          <a:srcRect/>
          <a:stretch>
            <a:fillRect/>
          </a:stretch>
        </p:blipFill>
        <p:spPr bwMode="auto">
          <a:xfrm>
            <a:off x="6265098" y="762000"/>
            <a:ext cx="2562940" cy="1219200"/>
          </a:xfrm>
          <a:prstGeom prst="rect">
            <a:avLst/>
          </a:prstGeom>
          <a:noFill/>
        </p:spPr>
      </p:pic>
      <p:sp>
        <p:nvSpPr>
          <p:cNvPr id="2" name="Title 1"/>
          <p:cNvSpPr>
            <a:spLocks noGrp="1"/>
          </p:cNvSpPr>
          <p:nvPr>
            <p:ph type="title"/>
          </p:nvPr>
        </p:nvSpPr>
        <p:spPr/>
        <p:txBody>
          <a:bodyPr>
            <a:normAutofit/>
          </a:bodyPr>
          <a:lstStyle/>
          <a:p>
            <a:r>
              <a:rPr lang="en-US" dirty="0" smtClean="0"/>
              <a:t>GPS Terminology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Waypoints</a:t>
            </a:r>
          </a:p>
          <a:p>
            <a:pPr lvl="1" algn="just"/>
            <a:r>
              <a:rPr lang="en-US" dirty="0" smtClean="0"/>
              <a:t>GPS approaches make use of both fly-over and fly-by waypoints</a:t>
            </a:r>
          </a:p>
          <a:p>
            <a:pPr lvl="2" algn="just"/>
            <a:r>
              <a:rPr lang="en-US" dirty="0" smtClean="0"/>
              <a:t>Fly-by waypoints are used when an aircraft should begin a turn prior to reaching the waypoint separating the two route segments. This is known as turn anticipation</a:t>
            </a:r>
          </a:p>
          <a:p>
            <a:pPr lvl="3" algn="just"/>
            <a:r>
              <a:rPr lang="en-US" dirty="0" smtClean="0"/>
              <a:t> Approach waypoints, except for the missed approach waypoint and the missed approach holding waypoint (MAHWP), are normally fly-by waypoints </a:t>
            </a:r>
          </a:p>
          <a:p>
            <a:pPr lvl="2" algn="just"/>
            <a:r>
              <a:rPr lang="en-US" dirty="0" smtClean="0"/>
              <a:t>Fly-over waypoints are used when the aircraft must fly over the point prior to starting a turn </a:t>
            </a:r>
          </a:p>
          <a:p>
            <a:pPr lvl="1" algn="just"/>
            <a:r>
              <a:rPr lang="en-US" dirty="0" smtClean="0"/>
              <a:t>Approach charts depict fly-over waypoints as a circled waypoint symbol</a:t>
            </a:r>
          </a:p>
          <a:p>
            <a:pPr lvl="1" algn="just"/>
            <a:r>
              <a:rPr lang="en-US" dirty="0" smtClean="0"/>
              <a:t>You should understand the bank angle and rate of turn that your GPS uses and whether your GPS considers wind and airspeed for turn anticipation. Over/under banking can prove troublesome on approaches</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the Approach</a:t>
            </a:r>
            <a:endParaRPr lang="en-US" dirty="0"/>
          </a:p>
        </p:txBody>
      </p:sp>
      <p:sp>
        <p:nvSpPr>
          <p:cNvPr id="4" name="Content Placeholder 3"/>
          <p:cNvSpPr>
            <a:spLocks noGrp="1"/>
          </p:cNvSpPr>
          <p:nvPr>
            <p:ph sz="half" idx="2"/>
          </p:nvPr>
        </p:nvSpPr>
        <p:spPr/>
        <p:txBody>
          <a:bodyPr>
            <a:normAutofit/>
          </a:bodyPr>
          <a:lstStyle/>
          <a:p>
            <a:r>
              <a:rPr lang="en-US" dirty="0" smtClean="0"/>
              <a:t>Final Approach Segment</a:t>
            </a:r>
          </a:p>
          <a:p>
            <a:pPr lvl="1" algn="just"/>
            <a:r>
              <a:rPr lang="en-US" dirty="0" smtClean="0"/>
              <a:t>Final approach segment begins at the final approach fix shown on the chart </a:t>
            </a:r>
          </a:p>
          <a:p>
            <a:pPr lvl="1" algn="just"/>
            <a:r>
              <a:rPr lang="en-US" dirty="0" smtClean="0"/>
              <a:t>Ends at MAWP</a:t>
            </a:r>
          </a:p>
        </p:txBody>
      </p:sp>
      <p:pic>
        <p:nvPicPr>
          <p:cNvPr id="5" name="Picture 2"/>
          <p:cNvPicPr>
            <a:picLocks noChangeAspect="1" noChangeArrowheads="1"/>
          </p:cNvPicPr>
          <p:nvPr/>
        </p:nvPicPr>
        <p:blipFill>
          <a:blip r:embed="rId3" cstate="print"/>
          <a:srcRect/>
          <a:stretch>
            <a:fillRect/>
          </a:stretch>
        </p:blipFill>
        <p:spPr bwMode="auto">
          <a:xfrm>
            <a:off x="304800" y="1905000"/>
            <a:ext cx="4223070" cy="3876675"/>
          </a:xfrm>
          <a:prstGeom prst="rect">
            <a:avLst/>
          </a:prstGeom>
          <a:noFill/>
          <a:ln w="9525">
            <a:noFill/>
            <a:miter lim="800000"/>
            <a:headEnd/>
            <a:tailEnd/>
          </a:ln>
        </p:spPr>
      </p:pic>
      <p:cxnSp>
        <p:nvCxnSpPr>
          <p:cNvPr id="7" name="Straight Arrow Connector 6"/>
          <p:cNvCxnSpPr/>
          <p:nvPr/>
        </p:nvCxnSpPr>
        <p:spPr>
          <a:xfrm flipH="1">
            <a:off x="2438400" y="2362200"/>
            <a:ext cx="2743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8271F01-A814-4076-9E2C-17B05667E46F}" type="slidenum">
              <a:rPr lang="en-US" smtClean="0"/>
              <a:pPr/>
              <a:t>50</a:t>
            </a:fld>
            <a:endParaRPr lang="en-US" dirty="0"/>
          </a:p>
        </p:txBody>
      </p:sp>
      <p:cxnSp>
        <p:nvCxnSpPr>
          <p:cNvPr id="8" name="Straight Arrow Connector 7"/>
          <p:cNvCxnSpPr/>
          <p:nvPr/>
        </p:nvCxnSpPr>
        <p:spPr>
          <a:xfrm flipH="1">
            <a:off x="2438400" y="3843337"/>
            <a:ext cx="2743200" cy="88106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pPr algn="just"/>
            <a:r>
              <a:rPr lang="en-US" sz="1600" dirty="0" smtClean="0"/>
              <a:t>Confirm gear down</a:t>
            </a:r>
          </a:p>
          <a:p>
            <a:pPr algn="just"/>
            <a:r>
              <a:rPr lang="en-US" sz="1600" dirty="0" smtClean="0"/>
              <a:t>Second notch flaps – Check in white arc</a:t>
            </a:r>
          </a:p>
          <a:p>
            <a:pPr algn="just"/>
            <a:r>
              <a:rPr lang="en-US" sz="1600" dirty="0" smtClean="0"/>
              <a:t>Final speed reduction</a:t>
            </a:r>
          </a:p>
          <a:p>
            <a:pPr algn="just"/>
            <a:r>
              <a:rPr lang="en-US" sz="1600" dirty="0" smtClean="0"/>
              <a:t>Glance out the window to look for the runway environment</a:t>
            </a:r>
          </a:p>
          <a:p>
            <a:pPr algn="just"/>
            <a:r>
              <a:rPr lang="en-US" sz="1600" dirty="0" smtClean="0"/>
              <a:t>You reach the MAWP (Should be at DA 398’ </a:t>
            </a:r>
            <a:r>
              <a:rPr lang="en-US" sz="1200" dirty="0" smtClean="0"/>
              <a:t>(DA is MSL – DH is AGL) MAP not DA is guide to missed approach</a:t>
            </a:r>
            <a:r>
              <a:rPr lang="en-US" sz="1600" dirty="0" smtClean="0"/>
              <a:t>) with LPV or LNAV/VNAV – MDA with LNAV</a:t>
            </a:r>
            <a:endParaRPr lang="en-US" sz="1600" dirty="0" smtClean="0"/>
          </a:p>
          <a:p>
            <a:pPr lvl="1" algn="just"/>
            <a:r>
              <a:rPr lang="en-US" sz="1600" dirty="0" smtClean="0"/>
              <a:t>If you now have an identifiable segment of the approach environment unmistakably visible and identifiable you may continue the approach </a:t>
            </a:r>
            <a:r>
              <a:rPr lang="en-US" sz="1600" dirty="0"/>
              <a:t>if (FAR </a:t>
            </a:r>
            <a:r>
              <a:rPr lang="en-US" sz="1600" dirty="0" smtClean="0"/>
              <a:t>91.175</a:t>
            </a:r>
            <a:r>
              <a:rPr lang="en-US" sz="1600" dirty="0" smtClean="0"/>
              <a:t>):</a:t>
            </a:r>
            <a:endParaRPr lang="en-US" sz="1600" dirty="0" smtClean="0"/>
          </a:p>
          <a:p>
            <a:pPr lvl="2" algn="just"/>
            <a:r>
              <a:rPr lang="en-US" sz="1200" dirty="0" smtClean="0"/>
              <a:t>Visibility is above the minimums for approach category</a:t>
            </a:r>
          </a:p>
          <a:p>
            <a:pPr lvl="2" algn="just"/>
            <a:r>
              <a:rPr lang="en-US" sz="1200" dirty="0" smtClean="0"/>
              <a:t>You are in a position to make a normal descent to the intended runway using normal </a:t>
            </a:r>
            <a:r>
              <a:rPr lang="en-US" sz="1200" dirty="0" smtClean="0"/>
              <a:t>maneuvers</a:t>
            </a:r>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762000" y="1223416"/>
            <a:ext cx="3429000" cy="525834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8271F01-A814-4076-9E2C-17B05667E46F}"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Fly – The Final Segment</a:t>
            </a:r>
            <a:endParaRPr lang="en-US" dirty="0"/>
          </a:p>
        </p:txBody>
      </p:sp>
      <p:sp>
        <p:nvSpPr>
          <p:cNvPr id="4" name="Content Placeholder 3"/>
          <p:cNvSpPr>
            <a:spLocks noGrp="1"/>
          </p:cNvSpPr>
          <p:nvPr>
            <p:ph sz="half" idx="2"/>
          </p:nvPr>
        </p:nvSpPr>
        <p:spPr/>
        <p:txBody>
          <a:bodyPr>
            <a:noAutofit/>
          </a:bodyPr>
          <a:lstStyle/>
          <a:p>
            <a:pPr lvl="1" algn="just"/>
            <a:r>
              <a:rPr lang="en-US" sz="1600" dirty="0" smtClean="0"/>
              <a:t>If not, commence missed approach turn  - do not turn out early (e.g. if full needle deflection)</a:t>
            </a:r>
          </a:p>
          <a:p>
            <a:pPr lvl="1" algn="just"/>
            <a:r>
              <a:rPr lang="en-US" sz="1600" dirty="0" smtClean="0"/>
              <a:t>Don’t level off and look for the runway environment</a:t>
            </a:r>
          </a:p>
          <a:p>
            <a:pPr algn="just"/>
            <a:r>
              <a:rPr lang="en-US" sz="1600" dirty="0" smtClean="0"/>
              <a:t>Drop full flaps and land</a:t>
            </a:r>
          </a:p>
          <a:p>
            <a:pPr algn="just"/>
            <a:r>
              <a:rPr lang="en-US" sz="1600" dirty="0" smtClean="0"/>
              <a:t>If using circling approach level off at 720’ and continue to MAWP</a:t>
            </a:r>
          </a:p>
          <a:p>
            <a:pPr lvl="1" algn="just"/>
            <a:r>
              <a:rPr lang="en-US" sz="1600" dirty="0" smtClean="0"/>
              <a:t>At MAWP:</a:t>
            </a:r>
          </a:p>
          <a:p>
            <a:pPr lvl="2" algn="just"/>
            <a:r>
              <a:rPr lang="en-US" sz="1600" dirty="0" smtClean="0"/>
              <a:t>Runway environment in sight</a:t>
            </a:r>
          </a:p>
          <a:p>
            <a:pPr lvl="2" algn="just"/>
            <a:r>
              <a:rPr lang="en-US" sz="1600" dirty="0" smtClean="0"/>
              <a:t>Visibility above minimums</a:t>
            </a:r>
          </a:p>
          <a:p>
            <a:pPr lvl="2" algn="just"/>
            <a:r>
              <a:rPr lang="en-US" sz="1600" dirty="0" smtClean="0"/>
              <a:t>Able to make a normal descent to intended runway</a:t>
            </a:r>
          </a:p>
        </p:txBody>
      </p:sp>
      <p:pic>
        <p:nvPicPr>
          <p:cNvPr id="6" name="Picture 2"/>
          <p:cNvPicPr>
            <a:picLocks noChangeAspect="1" noChangeArrowheads="1"/>
          </p:cNvPicPr>
          <p:nvPr/>
        </p:nvPicPr>
        <p:blipFill>
          <a:blip r:embed="rId3" cstate="print"/>
          <a:srcRect/>
          <a:stretch>
            <a:fillRect/>
          </a:stretch>
        </p:blipFill>
        <p:spPr bwMode="auto">
          <a:xfrm>
            <a:off x="762000" y="1223416"/>
            <a:ext cx="3429000" cy="525834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8271F01-A814-4076-9E2C-17B05667E46F}"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Approach</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Generally more complicated than a stand alone approach</a:t>
            </a:r>
          </a:p>
          <a:p>
            <a:pPr algn="just"/>
            <a:r>
              <a:rPr lang="en-US" dirty="0" smtClean="0"/>
              <a:t>GPS provides course guidance for each segment up to the MAWP</a:t>
            </a:r>
          </a:p>
          <a:p>
            <a:pPr algn="just"/>
            <a:r>
              <a:rPr lang="en-US" dirty="0" smtClean="0"/>
              <a:t>Procedure turns are generally stored as a leg of the approach – However, some GPS’ require the pilot to enter the susp / obs mode.  GPS may give you a message to start procedure turn</a:t>
            </a:r>
          </a:p>
          <a:p>
            <a:pPr lvl="1" algn="just"/>
            <a:r>
              <a:rPr lang="en-US" dirty="0" smtClean="0"/>
              <a:t>Often no guidance is provided within the procedure turn – guidance only for entry and exit points</a:t>
            </a:r>
          </a:p>
          <a:p>
            <a:pPr algn="just"/>
            <a:r>
              <a:rPr lang="en-US" dirty="0" smtClean="0"/>
              <a:t>Select and load the approach as with stand-alone approaches – then activate when ready</a:t>
            </a:r>
          </a:p>
          <a:p>
            <a:pPr algn="just"/>
            <a:r>
              <a:rPr lang="en-US" dirty="0" smtClean="0"/>
              <a:t>Be sure you know where you are in the approach as the same waypoint can appear more than once</a:t>
            </a:r>
          </a:p>
          <a:p>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Overlay Approach Segments</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990600" y="1981200"/>
            <a:ext cx="7324725" cy="4193026"/>
          </a:xfrm>
          <a:prstGeom prst="rect">
            <a:avLst/>
          </a:prstGeom>
          <a:noFill/>
          <a:ln w="9525">
            <a:noFill/>
            <a:miter lim="800000"/>
            <a:headEnd/>
            <a:tailEnd/>
          </a:ln>
        </p:spPr>
      </p:pic>
      <p:cxnSp>
        <p:nvCxnSpPr>
          <p:cNvPr id="11" name="Straight Arrow Connector 10"/>
          <p:cNvCxnSpPr/>
          <p:nvPr/>
        </p:nvCxnSpPr>
        <p:spPr>
          <a:xfrm rot="10800000">
            <a:off x="3276600" y="55626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6248400"/>
            <a:ext cx="2133600" cy="276999"/>
          </a:xfrm>
          <a:prstGeom prst="rect">
            <a:avLst/>
          </a:prstGeom>
          <a:noFill/>
        </p:spPr>
        <p:txBody>
          <a:bodyPr wrap="square" rtlCol="0">
            <a:spAutoFit/>
          </a:bodyPr>
          <a:lstStyle/>
          <a:p>
            <a:r>
              <a:rPr lang="en-US" sz="1200" dirty="0" smtClean="0"/>
              <a:t>Decision height on glideslope</a:t>
            </a:r>
            <a:endParaRPr lang="en-US" sz="1200" dirty="0"/>
          </a:p>
        </p:txBody>
      </p:sp>
      <p:cxnSp>
        <p:nvCxnSpPr>
          <p:cNvPr id="15" name="Straight Arrow Connector 14"/>
          <p:cNvCxnSpPr/>
          <p:nvPr/>
        </p:nvCxnSpPr>
        <p:spPr>
          <a:xfrm rot="5400000">
            <a:off x="2133600" y="2514600"/>
            <a:ext cx="457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2209800"/>
            <a:ext cx="1143000" cy="461665"/>
          </a:xfrm>
          <a:prstGeom prst="rect">
            <a:avLst/>
          </a:prstGeom>
          <a:noFill/>
        </p:spPr>
        <p:txBody>
          <a:bodyPr wrap="square" rtlCol="0">
            <a:spAutoFit/>
          </a:bodyPr>
          <a:lstStyle/>
          <a:p>
            <a:r>
              <a:rPr lang="en-US" sz="1200" dirty="0" smtClean="0"/>
              <a:t>Outer marker or other fix</a:t>
            </a:r>
            <a:endParaRPr lang="en-US" sz="1200" dirty="0"/>
          </a:p>
        </p:txBody>
      </p:sp>
      <p:sp>
        <p:nvSpPr>
          <p:cNvPr id="3" name="Slide Number Placeholder 2"/>
          <p:cNvSpPr>
            <a:spLocks noGrp="1"/>
          </p:cNvSpPr>
          <p:nvPr>
            <p:ph type="sldNum" sz="quarter" idx="12"/>
          </p:nvPr>
        </p:nvSpPr>
        <p:spPr/>
        <p:txBody>
          <a:bodyPr/>
          <a:lstStyle/>
          <a:p>
            <a:fld id="{48271F01-A814-4076-9E2C-17B05667E46F}"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Overlay Approach Differences from Underlying Approach</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If no pronounceable 5 letter name is assigned to a waypoint or fix, it is given a database alphanumeric identifier – these points are in the database, but may not appear on the chart</a:t>
            </a:r>
          </a:p>
          <a:p>
            <a:pPr algn="just"/>
            <a:r>
              <a:rPr lang="en-US" dirty="0" smtClean="0"/>
              <a:t>Procedures without a FAF (e.g., VOR or NDB on airport) will have a FAWP added to the database at least 4 nm prior to the MAWP to allow the GPS receiver to transition to approach mode</a:t>
            </a:r>
          </a:p>
          <a:p>
            <a:pPr algn="just"/>
            <a:r>
              <a:rPr lang="en-US" dirty="0" smtClean="0"/>
              <a:t>May also have an added database point when the MAWP and the MAHWP are the same</a:t>
            </a:r>
          </a:p>
          <a:p>
            <a:pPr algn="just"/>
            <a:r>
              <a:rPr lang="en-US" dirty="0" smtClean="0"/>
              <a:t>DME arcs and radial approaches may also have additional non-charted waypoints</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Overlay Approach Differences from Underlying Approach</a:t>
            </a:r>
            <a:endParaRPr lang="en-US" dirty="0"/>
          </a:p>
        </p:txBody>
      </p:sp>
      <p:sp>
        <p:nvSpPr>
          <p:cNvPr id="3" name="Content Placeholder 2"/>
          <p:cNvSpPr>
            <a:spLocks noGrp="1"/>
          </p:cNvSpPr>
          <p:nvPr>
            <p:ph idx="1"/>
          </p:nvPr>
        </p:nvSpPr>
        <p:spPr/>
        <p:txBody>
          <a:bodyPr>
            <a:normAutofit/>
          </a:bodyPr>
          <a:lstStyle/>
          <a:p>
            <a:pPr algn="just"/>
            <a:r>
              <a:rPr lang="en-US" dirty="0" smtClean="0"/>
              <a:t>A DME identified fix will not be in the waypoint sequence on the GPS receiver unless a name is assigned</a:t>
            </a:r>
          </a:p>
          <a:p>
            <a:pPr algn="just"/>
            <a:r>
              <a:rPr lang="en-US" dirty="0" smtClean="0"/>
              <a:t>When a name is assigned to a DME fix, the along track distance may be zero rather than the DME listed on the approach plate – Be alert for this discrepancy</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Descent Point</a:t>
            </a:r>
          </a:p>
        </p:txBody>
      </p:sp>
      <p:sp>
        <p:nvSpPr>
          <p:cNvPr id="3" name="Content Placeholder 2"/>
          <p:cNvSpPr>
            <a:spLocks noGrp="1"/>
          </p:cNvSpPr>
          <p:nvPr>
            <p:ph idx="1"/>
          </p:nvPr>
        </p:nvSpPr>
        <p:spPr>
          <a:xfrm>
            <a:off x="457200" y="1600200"/>
            <a:ext cx="4495800" cy="4525963"/>
          </a:xfrm>
        </p:spPr>
        <p:txBody>
          <a:bodyPr>
            <a:normAutofit fontScale="55000" lnSpcReduction="20000"/>
          </a:bodyPr>
          <a:lstStyle/>
          <a:p>
            <a:r>
              <a:rPr lang="en-US" dirty="0"/>
              <a:t>If a visual descent point (VDP) is published, it will not be included in the DB </a:t>
            </a:r>
            <a:r>
              <a:rPr lang="en-US" dirty="0" smtClean="0"/>
              <a:t>waypoints</a:t>
            </a:r>
          </a:p>
          <a:p>
            <a:r>
              <a:rPr lang="en-US" dirty="0"/>
              <a:t>Visual Descent Points (VDPs) are points </a:t>
            </a:r>
            <a:r>
              <a:rPr lang="en-US" dirty="0" smtClean="0"/>
              <a:t>from which a normal </a:t>
            </a:r>
            <a:r>
              <a:rPr lang="en-US" dirty="0"/>
              <a:t>descent from the MDA to the runway touchdown point may be commenced if required visuals are present.  See §91.175(c)(3)</a:t>
            </a:r>
          </a:p>
          <a:p>
            <a:r>
              <a:rPr lang="en-US" dirty="0"/>
              <a:t>The VDP will normally be identified by </a:t>
            </a:r>
            <a:r>
              <a:rPr lang="en-US" dirty="0" smtClean="0"/>
              <a:t>along-track </a:t>
            </a:r>
            <a:r>
              <a:rPr lang="en-US" dirty="0"/>
              <a:t>distance to the next waypoint for RNAV procedures</a:t>
            </a:r>
          </a:p>
          <a:p>
            <a:r>
              <a:rPr lang="en-US" dirty="0"/>
              <a:t>VDP is identified on the profile view of the approach chart by a “V”</a:t>
            </a:r>
          </a:p>
          <a:p>
            <a:r>
              <a:rPr lang="en-US" dirty="0"/>
              <a:t>No special technique is required to fly a procedure with a VDP – just don’t descend below the MDA prior to reaching the VDP and acquiring the necessary visual reference</a:t>
            </a:r>
            <a:r>
              <a:rPr lang="en-US" dirty="0" smtClean="0"/>
              <a:t>.</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57</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6375" y="3048000"/>
            <a:ext cx="371367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71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52600"/>
            <a:ext cx="3429000" cy="135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Visual Descent Point</a:t>
            </a:r>
            <a:endParaRPr lang="en-US" dirty="0"/>
          </a:p>
        </p:txBody>
      </p:sp>
      <p:sp>
        <p:nvSpPr>
          <p:cNvPr id="3" name="Content Placeholder 2"/>
          <p:cNvSpPr>
            <a:spLocks noGrp="1"/>
          </p:cNvSpPr>
          <p:nvPr>
            <p:ph idx="1"/>
          </p:nvPr>
        </p:nvSpPr>
        <p:spPr>
          <a:xfrm>
            <a:off x="457200" y="1600201"/>
            <a:ext cx="4343400" cy="2286000"/>
          </a:xfrm>
        </p:spPr>
        <p:txBody>
          <a:bodyPr>
            <a:normAutofit fontScale="77500" lnSpcReduction="20000"/>
          </a:bodyPr>
          <a:lstStyle/>
          <a:p>
            <a:r>
              <a:rPr lang="en-US" dirty="0" smtClean="0"/>
              <a:t>If the visual segment area below the minimum altitude is clear of obstacles on a 34:1 slope (3 degree glide slope) there will be a gray shaded area extending from the VDP to the runway</a:t>
            </a:r>
          </a:p>
          <a:p>
            <a:endParaRPr lang="en-US" dirty="0"/>
          </a:p>
        </p:txBody>
      </p:sp>
      <p:sp>
        <p:nvSpPr>
          <p:cNvPr id="4" name="Slide Number Placeholder 3"/>
          <p:cNvSpPr>
            <a:spLocks noGrp="1"/>
          </p:cNvSpPr>
          <p:nvPr>
            <p:ph type="sldNum" sz="quarter" idx="12"/>
          </p:nvPr>
        </p:nvSpPr>
        <p:spPr>
          <a:xfrm>
            <a:off x="6580203" y="6400800"/>
            <a:ext cx="2133600" cy="365125"/>
          </a:xfrm>
        </p:spPr>
        <p:txBody>
          <a:bodyPr/>
          <a:lstStyle/>
          <a:p>
            <a:fld id="{B742F6A1-0747-4826-8362-FFE6F75B0B93}" type="slidenum">
              <a:rPr lang="en-US" smtClean="0"/>
              <a:t>58</a:t>
            </a:fld>
            <a:endParaRPr lang="en-US"/>
          </a:p>
        </p:txBody>
      </p:sp>
      <p:cxnSp>
        <p:nvCxnSpPr>
          <p:cNvPr id="6" name="Straight Arrow Connector 5"/>
          <p:cNvCxnSpPr/>
          <p:nvPr/>
        </p:nvCxnSpPr>
        <p:spPr>
          <a:xfrm flipV="1">
            <a:off x="2743200" y="2971800"/>
            <a:ext cx="2971800"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30" y="4267200"/>
            <a:ext cx="3888420" cy="15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397406" y="3711476"/>
            <a:ext cx="436559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the shaded arrow is not on the approach plate, however, you will still fly to the minimum descent altitude (MDA) and continue if the runway is in sight</a:t>
            </a:r>
          </a:p>
          <a:p>
            <a:pPr marL="285750" indent="-285750">
              <a:buFont typeface="Arial" panose="020B0604020202020204" pitchFamily="34" charset="0"/>
              <a:buChar char="•"/>
            </a:pPr>
            <a:r>
              <a:rPr lang="en-US" dirty="0" smtClean="0"/>
              <a:t>Without the shaded arrow on the approach plate, though, there is no assured clear slope, and no assurance that the path is clear of obstacles</a:t>
            </a:r>
            <a:endParaRPr lang="en-US" dirty="0"/>
          </a:p>
        </p:txBody>
      </p:sp>
      <p:cxnSp>
        <p:nvCxnSpPr>
          <p:cNvPr id="15" name="Straight Arrow Connector 14"/>
          <p:cNvCxnSpPr/>
          <p:nvPr/>
        </p:nvCxnSpPr>
        <p:spPr>
          <a:xfrm flipH="1">
            <a:off x="3276600" y="3886200"/>
            <a:ext cx="1219200" cy="1676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73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Alternates – NON WAAS GPS</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GPA approaches can be </a:t>
            </a:r>
            <a:r>
              <a:rPr lang="en-US" dirty="0"/>
              <a:t>planned at either your destination or alternate, but not at </a:t>
            </a:r>
            <a:r>
              <a:rPr lang="en-US" dirty="0" smtClean="0"/>
              <a:t>both</a:t>
            </a:r>
          </a:p>
          <a:p>
            <a:pPr lvl="1" algn="just"/>
            <a:r>
              <a:rPr lang="en-US" dirty="0" smtClean="0"/>
              <a:t>Upon arrival at alternate you can fly a GPS approach</a:t>
            </a:r>
          </a:p>
          <a:p>
            <a:pPr algn="just"/>
            <a:r>
              <a:rPr lang="en-US" dirty="0" smtClean="0"/>
              <a:t>If the non-GPS approaches require DME or ADF, the aircraft must be equipped with DME or ADF avionics as appropriate – Can’t rely on GPS distances</a:t>
            </a:r>
          </a:p>
          <a:p>
            <a:pPr algn="just">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304800" y="1295400"/>
            <a:ext cx="8458200" cy="4830763"/>
          </a:xfrm>
        </p:spPr>
        <p:txBody>
          <a:bodyPr>
            <a:noAutofit/>
          </a:bodyPr>
          <a:lstStyle/>
          <a:p>
            <a:pPr algn="just"/>
            <a:r>
              <a:rPr lang="en-US" sz="1900" dirty="0" smtClean="0"/>
              <a:t>GPS is based on the concept of ranging and triangulation from a minimum of four satellites above the mask angle (lowest usable signal angle above the horizon)</a:t>
            </a:r>
          </a:p>
          <a:p>
            <a:pPr lvl="1" algn="just"/>
            <a:r>
              <a:rPr lang="en-US" sz="1800" dirty="0" smtClean="0"/>
              <a:t>Each satellite transmits a specific course/acquisition (CA) code containing  the:</a:t>
            </a:r>
          </a:p>
          <a:p>
            <a:pPr lvl="2" algn="just"/>
            <a:r>
              <a:rPr lang="en-US" sz="1800" dirty="0" smtClean="0"/>
              <a:t>Satellite's ephemeris (exact position in space)</a:t>
            </a:r>
          </a:p>
          <a:p>
            <a:pPr lvl="2" algn="just"/>
            <a:r>
              <a:rPr lang="en-US" sz="1800" dirty="0" smtClean="0"/>
              <a:t>GPS system time</a:t>
            </a:r>
          </a:p>
          <a:p>
            <a:pPr lvl="2" algn="just"/>
            <a:r>
              <a:rPr lang="en-US" sz="1800" dirty="0" smtClean="0"/>
              <a:t>Health and accuracy of the data </a:t>
            </a:r>
          </a:p>
          <a:p>
            <a:pPr lvl="1" algn="just"/>
            <a:r>
              <a:rPr lang="en-US" sz="1800" dirty="0" smtClean="0"/>
              <a:t>Accuracy +/- 50’ horizontally, 10’ with WAAS</a:t>
            </a:r>
          </a:p>
          <a:p>
            <a:pPr lvl="1" algn="just"/>
            <a:r>
              <a:rPr lang="en-US" sz="1800" dirty="0" smtClean="0"/>
              <a:t>Do not use non-WASS GPS altitude information – error can be up to 500 meters (1600’)</a:t>
            </a:r>
          </a:p>
          <a:p>
            <a:pPr algn="just"/>
            <a:r>
              <a:rPr lang="en-US" sz="1900" dirty="0" smtClean="0"/>
              <a:t>Pseudo-range (distance from the satellite determined by time measurement) is computed by your GPS receiver/processor</a:t>
            </a:r>
          </a:p>
          <a:p>
            <a:pPr lvl="1" algn="just"/>
            <a:r>
              <a:rPr lang="en-US" sz="1800" dirty="0" smtClean="0"/>
              <a:t>Using pseudo-range and position information from at least four satellites, the GPS receiver computes, by triangulation, a three-dimensional aircraft position (latitude, longitude, altitude) and time solution</a:t>
            </a:r>
          </a:p>
          <a:p>
            <a:pPr algn="just"/>
            <a:r>
              <a:rPr lang="en-US" sz="1900" dirty="0" smtClean="0"/>
              <a:t>Navigational values are computed by the GPS using the position/time solution described above and its built-in database</a:t>
            </a:r>
            <a:endParaRPr lang="en-US" sz="1900"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Alternates </a:t>
            </a:r>
            <a:r>
              <a:rPr lang="en-US" dirty="0" smtClean="0"/>
              <a:t>–WAAS </a:t>
            </a:r>
            <a:r>
              <a:rPr lang="en-US" dirty="0"/>
              <a:t>GPS</a:t>
            </a:r>
          </a:p>
        </p:txBody>
      </p:sp>
      <p:sp>
        <p:nvSpPr>
          <p:cNvPr id="3" name="Content Placeholder 2"/>
          <p:cNvSpPr>
            <a:spLocks noGrp="1"/>
          </p:cNvSpPr>
          <p:nvPr>
            <p:ph idx="1"/>
          </p:nvPr>
        </p:nvSpPr>
        <p:spPr/>
        <p:txBody>
          <a:bodyPr>
            <a:normAutofit fontScale="92500"/>
          </a:bodyPr>
          <a:lstStyle/>
          <a:p>
            <a:pPr algn="just"/>
            <a:r>
              <a:rPr lang="en-US" dirty="0" smtClean="0"/>
              <a:t>Aircraft with WAAS GPS can </a:t>
            </a:r>
            <a:r>
              <a:rPr lang="en-US" dirty="0"/>
              <a:t>plan </a:t>
            </a:r>
            <a:r>
              <a:rPr lang="en-US" dirty="0" smtClean="0"/>
              <a:t>GPS approaches </a:t>
            </a:r>
            <a:r>
              <a:rPr lang="en-US" dirty="0"/>
              <a:t>for both the destination and </a:t>
            </a:r>
            <a:r>
              <a:rPr lang="en-US" dirty="0" smtClean="0"/>
              <a:t>alternate</a:t>
            </a:r>
          </a:p>
          <a:p>
            <a:pPr lvl="1" algn="just"/>
            <a:r>
              <a:rPr lang="en-US" dirty="0" smtClean="0"/>
              <a:t>Must flight </a:t>
            </a:r>
            <a:r>
              <a:rPr lang="en-US" dirty="0"/>
              <a:t>plan for </a:t>
            </a:r>
            <a:r>
              <a:rPr lang="en-US" dirty="0" smtClean="0"/>
              <a:t>an LNAV </a:t>
            </a:r>
            <a:r>
              <a:rPr lang="en-US" dirty="0"/>
              <a:t>approach or a </a:t>
            </a:r>
            <a:r>
              <a:rPr lang="en-US" dirty="0" smtClean="0"/>
              <a:t>conventional procedure </a:t>
            </a:r>
            <a:r>
              <a:rPr lang="en-US" dirty="0"/>
              <a:t>that says “or GPS” </a:t>
            </a:r>
            <a:r>
              <a:rPr lang="en-US" dirty="0" smtClean="0"/>
              <a:t>in title</a:t>
            </a:r>
          </a:p>
          <a:p>
            <a:pPr lvl="1" algn="just"/>
            <a:r>
              <a:rPr lang="en-US" dirty="0" smtClean="0"/>
              <a:t>But can use approach with vertical guidance when you are landing at the alternate, if available</a:t>
            </a:r>
          </a:p>
          <a:p>
            <a:pPr algn="just"/>
            <a:r>
              <a:rPr lang="en-US" dirty="0" smtClean="0"/>
              <a:t>Standard </a:t>
            </a:r>
            <a:r>
              <a:rPr lang="en-US" dirty="0"/>
              <a:t>non-precision alternate or non-standard approach-specific minimums still apply</a:t>
            </a:r>
          </a:p>
        </p:txBody>
      </p:sp>
      <p:sp>
        <p:nvSpPr>
          <p:cNvPr id="4" name="Slide Number Placeholder 3"/>
          <p:cNvSpPr>
            <a:spLocks noGrp="1"/>
          </p:cNvSpPr>
          <p:nvPr>
            <p:ph type="sldNum" sz="quarter" idx="12"/>
          </p:nvPr>
        </p:nvSpPr>
        <p:spPr/>
        <p:txBody>
          <a:bodyPr/>
          <a:lstStyle/>
          <a:p>
            <a:fld id="{48271F01-A814-4076-9E2C-17B05667E46F}" type="slidenum">
              <a:rPr lang="en-US" smtClean="0"/>
              <a:pPr/>
              <a:t>60</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062" y="5410200"/>
            <a:ext cx="2822258" cy="122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39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go missed at MAWP if:</a:t>
            </a:r>
          </a:p>
          <a:p>
            <a:pPr lvl="1"/>
            <a:r>
              <a:rPr lang="en-US" dirty="0" smtClean="0"/>
              <a:t> you do not see the runway environment</a:t>
            </a:r>
          </a:p>
          <a:p>
            <a:pPr lvl="2"/>
            <a:r>
              <a:rPr lang="en-US" dirty="0" smtClean="0"/>
              <a:t>Approach lighting system – not below 100’ AGL until you see red side lights or red terminating bar</a:t>
            </a:r>
          </a:p>
          <a:p>
            <a:pPr lvl="2"/>
            <a:r>
              <a:rPr lang="en-US" dirty="0" smtClean="0"/>
              <a:t>Runway or runway markings or lights</a:t>
            </a:r>
          </a:p>
          <a:p>
            <a:pPr lvl="2"/>
            <a:r>
              <a:rPr lang="en-US" dirty="0" smtClean="0"/>
              <a:t>Threshold, threshold markings or lighting</a:t>
            </a:r>
          </a:p>
          <a:p>
            <a:pPr lvl="2"/>
            <a:r>
              <a:rPr lang="en-US" dirty="0" smtClean="0"/>
              <a:t>REILS</a:t>
            </a:r>
          </a:p>
          <a:p>
            <a:pPr lvl="2"/>
            <a:r>
              <a:rPr lang="en-US" dirty="0" smtClean="0"/>
              <a:t>VASI</a:t>
            </a:r>
          </a:p>
          <a:p>
            <a:pPr lvl="2"/>
            <a:r>
              <a:rPr lang="en-US" dirty="0" smtClean="0"/>
              <a:t>Touchdown zone or markings or lighting</a:t>
            </a:r>
          </a:p>
          <a:p>
            <a:pPr lvl="1"/>
            <a:r>
              <a:rPr lang="en-US" dirty="0" smtClean="0"/>
              <a:t>Have visibility minimums</a:t>
            </a:r>
          </a:p>
          <a:p>
            <a:pPr lvl="1"/>
            <a:r>
              <a:rPr lang="en-US" dirty="0" smtClean="0"/>
              <a:t>You are not in a position to make a normal descent to the runway</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Point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After crossing the MAWP </a:t>
            </a:r>
            <a:r>
              <a:rPr lang="en-US" dirty="0"/>
              <a:t>some WAAS receivers automatically </a:t>
            </a:r>
            <a:r>
              <a:rPr lang="en-US" dirty="0" smtClean="0"/>
              <a:t>transition to </a:t>
            </a:r>
            <a:r>
              <a:rPr lang="en-US" dirty="0"/>
              <a:t>the missed approach procedure, while </a:t>
            </a:r>
            <a:r>
              <a:rPr lang="en-US" dirty="0" smtClean="0"/>
              <a:t>non-WAAS units </a:t>
            </a:r>
            <a:r>
              <a:rPr lang="en-US" dirty="0" smtClean="0"/>
              <a:t>will </a:t>
            </a:r>
            <a:r>
              <a:rPr lang="en-US" dirty="0" smtClean="0"/>
              <a:t>give you a Susp message indicating that waypoint </a:t>
            </a:r>
            <a:r>
              <a:rPr lang="en-US" dirty="0" smtClean="0"/>
              <a:t>sequencing </a:t>
            </a:r>
            <a:r>
              <a:rPr lang="en-US" dirty="0" smtClean="0"/>
              <a:t>has been </a:t>
            </a:r>
            <a:r>
              <a:rPr lang="en-US" dirty="0" smtClean="0"/>
              <a:t>suspended and pilot input is required (e.g., push </a:t>
            </a:r>
            <a:r>
              <a:rPr lang="en-US" dirty="0" err="1" smtClean="0"/>
              <a:t>Susp</a:t>
            </a:r>
            <a:r>
              <a:rPr lang="en-US" dirty="0" smtClean="0"/>
              <a:t> button)</a:t>
            </a:r>
            <a:endParaRPr lang="en-US" dirty="0" smtClean="0"/>
          </a:p>
          <a:p>
            <a:r>
              <a:rPr lang="en-US" dirty="0" smtClean="0"/>
              <a:t>A from indication will appear on the CDI</a:t>
            </a:r>
          </a:p>
          <a:p>
            <a:pPr algn="just"/>
            <a:r>
              <a:rPr lang="en-US" dirty="0" smtClean="0"/>
              <a:t>Until </a:t>
            </a:r>
            <a:r>
              <a:rPr lang="en-US" dirty="0" smtClean="0"/>
              <a:t>the missed approach function is activated, the GPS will display an extension of the inbound final approach course and the distance will increase from the MAWP until it is manually sequenced after crossing the MAWP</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Missed Approach </a:t>
            </a:r>
            <a:r>
              <a:rPr lang="en-US" dirty="0" smtClean="0"/>
              <a:t>Actions</a:t>
            </a:r>
            <a:br>
              <a:rPr lang="en-US" dirty="0" smtClean="0"/>
            </a:br>
            <a:r>
              <a:rPr lang="en-US" dirty="0" smtClean="0"/>
              <a:t>Non-WAAS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a:t>
            </a:r>
            <a:r>
              <a:rPr lang="en-US" dirty="0" smtClean="0"/>
              <a:t>non-WAAS GPS </a:t>
            </a:r>
            <a:r>
              <a:rPr lang="en-US" dirty="0" smtClean="0"/>
              <a:t>missed approach requires pilot action to sequence the receiver past the MAWP to the missed approach portion of the procedure </a:t>
            </a:r>
          </a:p>
          <a:p>
            <a:pPr algn="just"/>
            <a:r>
              <a:rPr lang="en-US" dirty="0" smtClean="0"/>
              <a:t>Pilot must:</a:t>
            </a:r>
          </a:p>
          <a:p>
            <a:pPr lvl="1" algn="just"/>
            <a:r>
              <a:rPr lang="en-US" dirty="0" smtClean="0"/>
              <a:t> </a:t>
            </a:r>
            <a:r>
              <a:rPr lang="en-US" dirty="0" smtClean="0"/>
              <a:t>Be </a:t>
            </a:r>
            <a:r>
              <a:rPr lang="en-US" dirty="0" smtClean="0"/>
              <a:t>thoroughly familiar with the activation procedure </a:t>
            </a:r>
          </a:p>
          <a:p>
            <a:pPr lvl="1" algn="just"/>
            <a:r>
              <a:rPr lang="en-US" dirty="0"/>
              <a:t>I</a:t>
            </a:r>
            <a:r>
              <a:rPr lang="en-US" dirty="0" smtClean="0"/>
              <a:t>nitiate </a:t>
            </a:r>
            <a:r>
              <a:rPr lang="en-US" dirty="0" smtClean="0"/>
              <a:t>appropriate action </a:t>
            </a:r>
            <a:r>
              <a:rPr lang="en-US" b="1" u="sng" dirty="0" smtClean="0"/>
              <a:t>after</a:t>
            </a:r>
            <a:r>
              <a:rPr lang="en-US" dirty="0" smtClean="0"/>
              <a:t> the MAWP</a:t>
            </a:r>
          </a:p>
          <a:p>
            <a:pPr lvl="2" algn="just"/>
            <a:r>
              <a:rPr lang="en-US" dirty="0" smtClean="0"/>
              <a:t> Activating the missed approach prior to the MAWP </a:t>
            </a:r>
          </a:p>
          <a:p>
            <a:pPr lvl="3" algn="just"/>
            <a:r>
              <a:rPr lang="en-US" dirty="0"/>
              <a:t>W</a:t>
            </a:r>
            <a:r>
              <a:rPr lang="en-US" dirty="0" smtClean="0"/>
              <a:t>ill </a:t>
            </a:r>
            <a:r>
              <a:rPr lang="en-US" dirty="0" smtClean="0"/>
              <a:t>cause CDI sensitivity to immediately change to terminal (± 1 NM) sensitivity </a:t>
            </a:r>
          </a:p>
          <a:p>
            <a:pPr lvl="3" algn="just"/>
            <a:r>
              <a:rPr lang="en-US" dirty="0"/>
              <a:t>W</a:t>
            </a:r>
            <a:r>
              <a:rPr lang="en-US" dirty="0" smtClean="0"/>
              <a:t>ill </a:t>
            </a:r>
            <a:r>
              <a:rPr lang="en-US" dirty="0" smtClean="0"/>
              <a:t>cause the GPS to continue to navigate to the MAWP </a:t>
            </a:r>
            <a:r>
              <a:rPr lang="en-US" dirty="0" smtClean="0"/>
              <a:t>– may not be the published course </a:t>
            </a:r>
            <a:endParaRPr lang="en-US" dirty="0" smtClean="0"/>
          </a:p>
          <a:p>
            <a:pPr lvl="3" algn="just"/>
            <a:r>
              <a:rPr lang="en-US" dirty="0" smtClean="0"/>
              <a:t>The receiver will not sequence past the MAWP </a:t>
            </a:r>
          </a:p>
          <a:p>
            <a:pPr lvl="3" algn="just"/>
            <a:r>
              <a:rPr lang="en-US" dirty="0" smtClean="0"/>
              <a:t>Turns should not begin prior to the MAWP</a:t>
            </a:r>
          </a:p>
        </p:txBody>
      </p:sp>
      <p:sp>
        <p:nvSpPr>
          <p:cNvPr id="4" name="Slide Number Placeholder 3"/>
          <p:cNvSpPr>
            <a:spLocks noGrp="1"/>
          </p:cNvSpPr>
          <p:nvPr>
            <p:ph type="sldNum" sz="quarter" idx="12"/>
          </p:nvPr>
        </p:nvSpPr>
        <p:spPr/>
        <p:txBody>
          <a:bodyPr/>
          <a:lstStyle/>
          <a:p>
            <a:fld id="{48271F01-A814-4076-9E2C-17B05667E46F}"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If the receiver does not sequence into the approach mode or a RAIM failure/status annunciation occurs prior to the FAWP, the pilot should not descend to Minimum Descent Altitude (MDA), but should proceed to the missed approach waypoint </a:t>
            </a:r>
            <a:endParaRPr lang="en-US" dirty="0" smtClean="0"/>
          </a:p>
          <a:p>
            <a:pPr lvl="1" algn="just"/>
            <a:r>
              <a:rPr lang="en-US" dirty="0"/>
              <a:t>Non-WAAS IFR GPS receivers </a:t>
            </a:r>
            <a:r>
              <a:rPr lang="en-US" dirty="0" smtClean="0"/>
              <a:t>conduct a </a:t>
            </a:r>
            <a:r>
              <a:rPr lang="en-US" dirty="0"/>
              <a:t>RAIM check at least two </a:t>
            </a:r>
            <a:r>
              <a:rPr lang="en-US" dirty="0" smtClean="0"/>
              <a:t>miles before </a:t>
            </a:r>
            <a:r>
              <a:rPr lang="en-US" dirty="0"/>
              <a:t>reaching the final </a:t>
            </a:r>
            <a:r>
              <a:rPr lang="en-US" dirty="0" smtClean="0"/>
              <a:t>approach waypoint</a:t>
            </a:r>
            <a:endParaRPr lang="en-US" dirty="0" smtClean="0"/>
          </a:p>
          <a:p>
            <a:pPr algn="just"/>
            <a:r>
              <a:rPr lang="en-US" dirty="0" smtClean="0"/>
              <a:t>GPS receiver will not automatically sequence past the MAP to the missed-approach segment without user intervention</a:t>
            </a:r>
          </a:p>
          <a:p>
            <a:pPr algn="just"/>
            <a:r>
              <a:rPr lang="en-US" dirty="0" smtClean="0"/>
              <a:t>Take the GPS out of the OBS mode and putting it back into sequencing mode – in some cases you will have to manually alter the flight plan to go to the next waypoint</a:t>
            </a:r>
          </a:p>
          <a:p>
            <a:pPr algn="just"/>
            <a:r>
              <a:rPr lang="en-US" dirty="0" smtClean="0"/>
              <a:t>Low, slow, and busy is not a good time to be giving all of your attention to the GPS.  Point yourself in the right direction, start climbing, clean it up, do anything else you need to do, and then worry about sequencing the GPS</a:t>
            </a:r>
          </a:p>
        </p:txBody>
      </p:sp>
      <p:sp>
        <p:nvSpPr>
          <p:cNvPr id="4" name="Slide Number Placeholder 3"/>
          <p:cNvSpPr>
            <a:spLocks noGrp="1"/>
          </p:cNvSpPr>
          <p:nvPr>
            <p:ph type="sldNum" sz="quarter" idx="12"/>
          </p:nvPr>
        </p:nvSpPr>
        <p:spPr/>
        <p:txBody>
          <a:bodyPr/>
          <a:lstStyle/>
          <a:p>
            <a:fld id="{48271F01-A814-4076-9E2C-17B05667E46F}"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Actions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Missed approach routings in which the first track is via a course rather than direct to the next waypoint require the pilot to set the course </a:t>
            </a:r>
            <a:r>
              <a:rPr lang="en-US" dirty="0" smtClean="0"/>
              <a:t>in non-WAAS receivers</a:t>
            </a:r>
            <a:endParaRPr lang="en-US" dirty="0" smtClean="0"/>
          </a:p>
          <a:p>
            <a:pPr algn="just"/>
            <a:r>
              <a:rPr lang="en-US" dirty="0" smtClean="0"/>
              <a:t>Being familiar with all of the inputs required is especially critical during this phase of flight</a:t>
            </a:r>
          </a:p>
          <a:p>
            <a:pPr algn="just"/>
            <a:r>
              <a:rPr lang="en-US" dirty="0" smtClean="0"/>
              <a:t>Overriding an automatically selected sensitivity during an approach will cancel the approach mode annunciation. The RAIM and CDI sensitivity will not ramp down, and the pilot should not descend to MDA, but fly to the MAWP and execute a missed approach</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GPS receiver must be set to terminal (± 1 NM) CDI sensitivity  (should be automatic)</a:t>
            </a:r>
          </a:p>
          <a:p>
            <a:pPr algn="just"/>
            <a:r>
              <a:rPr lang="en-US" dirty="0" smtClean="0"/>
              <a:t>The navigation routes must be contained in the data base in order to fly published IFR charted departures and DP's </a:t>
            </a:r>
          </a:p>
          <a:p>
            <a:pPr algn="just"/>
            <a:r>
              <a:rPr lang="en-US" dirty="0" smtClean="0"/>
              <a:t>Terminal RAIM, however, may not be available unless the waypoints are part of the active flight plan rather than proceeding direct to the first destination </a:t>
            </a:r>
          </a:p>
          <a:p>
            <a:pPr algn="just"/>
            <a:r>
              <a:rPr lang="en-US" dirty="0" smtClean="0"/>
              <a:t>Certain segments of a DP may require manual intervention, especially when radar vectored to a course or required to intercept a specific course to a waypoint </a:t>
            </a:r>
          </a:p>
          <a:p>
            <a:pPr algn="just"/>
            <a:r>
              <a:rPr lang="en-US" dirty="0" smtClean="0"/>
              <a:t>The data base may not contain all of the transitions or departures from all runways </a:t>
            </a:r>
          </a:p>
          <a:p>
            <a:pPr algn="just"/>
            <a:r>
              <a:rPr lang="en-US" dirty="0" smtClean="0"/>
              <a:t>Some GPS receivers do not contain DP's in the data base </a:t>
            </a:r>
          </a:p>
        </p:txBody>
      </p:sp>
      <p:sp>
        <p:nvSpPr>
          <p:cNvPr id="4" name="Slide Number Placeholder 3"/>
          <p:cNvSpPr>
            <a:spLocks noGrp="1"/>
          </p:cNvSpPr>
          <p:nvPr>
            <p:ph type="sldNum" sz="quarter" idx="12"/>
          </p:nvPr>
        </p:nvSpPr>
        <p:spPr/>
        <p:txBody>
          <a:bodyPr/>
          <a:lstStyle/>
          <a:p>
            <a:fld id="{48271F01-A814-4076-9E2C-17B05667E46F}"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Failure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If GPS avionics become inoperative, the pilot should advise ATC and amend the equipment suffix </a:t>
            </a:r>
          </a:p>
          <a:p>
            <a:pPr algn="just"/>
            <a:r>
              <a:rPr lang="en-US" dirty="0" smtClean="0"/>
              <a:t>WAAS receivers do not “fail down” to lower levels of service once the approach has been activated </a:t>
            </a:r>
          </a:p>
          <a:p>
            <a:pPr lvl="1" algn="just"/>
            <a:r>
              <a:rPr lang="en-US" dirty="0" smtClean="0"/>
              <a:t>If WAAS fails during </a:t>
            </a:r>
            <a:r>
              <a:rPr lang="en-US" dirty="0"/>
              <a:t>the approach, </a:t>
            </a:r>
            <a:r>
              <a:rPr lang="en-US" dirty="0" smtClean="0"/>
              <a:t>the vertical flag will appear</a:t>
            </a:r>
          </a:p>
          <a:p>
            <a:pPr lvl="2" algn="just"/>
            <a:r>
              <a:rPr lang="en-US" dirty="0" smtClean="0"/>
              <a:t>May use </a:t>
            </a:r>
            <a:r>
              <a:rPr lang="en-US" dirty="0"/>
              <a:t>higher LNAV minima, </a:t>
            </a:r>
            <a:r>
              <a:rPr lang="en-US" dirty="0" smtClean="0"/>
              <a:t>in the same way you use localizer with a </a:t>
            </a:r>
            <a:r>
              <a:rPr lang="en-US" dirty="0"/>
              <a:t>glide slope failure on an </a:t>
            </a:r>
            <a:r>
              <a:rPr lang="en-US" dirty="0" smtClean="0"/>
              <a:t>ILS</a:t>
            </a:r>
            <a:endParaRPr lang="en-US" dirty="0" smtClean="0"/>
          </a:p>
          <a:p>
            <a:pPr lvl="1" algn="just"/>
            <a:r>
              <a:rPr lang="en-US" dirty="0" smtClean="0"/>
              <a:t> If the lateral integrity limit is exceeded, a missed approach must be executed since there is no way to reset the lateral alarm limit</a:t>
            </a:r>
          </a:p>
          <a:p>
            <a:pPr algn="just"/>
            <a:endParaRPr lang="en-US" dirty="0" smtClean="0"/>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RAIM</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If, at any point during the approach, you lose RAIM then you can not descend to the MDA for the approach </a:t>
            </a:r>
          </a:p>
          <a:p>
            <a:pPr algn="just"/>
            <a:r>
              <a:rPr lang="en-US" dirty="0" smtClean="0"/>
              <a:t>If you already have started down, you should execute a missed approach immediately. (overfly the MAWP to guarantee clearance with obstacles, but begin your climb immediately)</a:t>
            </a:r>
          </a:p>
          <a:p>
            <a:pPr algn="just"/>
            <a:r>
              <a:rPr lang="en-US" dirty="0" smtClean="0"/>
              <a:t>Once the approach has begun the GPS receiver will go up to five minutes without the necessary satellites before giving an annunciation, to give itself the opportunity to reestablish communication – hence, if a warning pops up, you could already be considerably off course</a:t>
            </a:r>
          </a:p>
        </p:txBody>
      </p:sp>
      <p:sp>
        <p:nvSpPr>
          <p:cNvPr id="4" name="Slide Number Placeholder 3"/>
          <p:cNvSpPr>
            <a:spLocks noGrp="1"/>
          </p:cNvSpPr>
          <p:nvPr>
            <p:ph type="sldNum" sz="quarter" idx="12"/>
          </p:nvPr>
        </p:nvSpPr>
        <p:spPr/>
        <p:txBody>
          <a:bodyPr/>
          <a:lstStyle/>
          <a:p>
            <a:fld id="{48271F01-A814-4076-9E2C-17B05667E46F}"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Equipment Requirements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Aircraft using </a:t>
            </a:r>
            <a:r>
              <a:rPr lang="en-US" dirty="0" smtClean="0"/>
              <a:t>non-WAAS GPS </a:t>
            </a:r>
            <a:r>
              <a:rPr lang="en-US" dirty="0" smtClean="0"/>
              <a:t>navigation equipment under IFR must be equipped with non-GPS alternate navigation equipment appropriate to the </a:t>
            </a:r>
            <a:r>
              <a:rPr lang="en-US" dirty="0" smtClean="0"/>
              <a:t>flight</a:t>
            </a:r>
          </a:p>
          <a:p>
            <a:pPr lvl="1" algn="just"/>
            <a:r>
              <a:rPr lang="en-US" dirty="0" smtClean="0"/>
              <a:t>WAAS equipped aircraft need not </a:t>
            </a:r>
            <a:r>
              <a:rPr lang="en-US" dirty="0"/>
              <a:t>have alternate navigation equipment </a:t>
            </a:r>
            <a:endParaRPr lang="en-US" dirty="0" smtClean="0"/>
          </a:p>
          <a:p>
            <a:pPr algn="just"/>
            <a:r>
              <a:rPr lang="en-US" dirty="0" smtClean="0"/>
              <a:t>Active monitoring of alternative navigation equipment is not required if the GPS receiver uses RAIM for integrity monitoring </a:t>
            </a:r>
          </a:p>
          <a:p>
            <a:pPr algn="just"/>
            <a:r>
              <a:rPr lang="en-US" dirty="0" smtClean="0"/>
              <a:t>Active monitoring of an alternate means of navigation is required when the RAIM capability of the GPS equipment is lost</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Errors</a:t>
            </a:r>
            <a:endParaRPr lang="en-US" dirty="0"/>
          </a:p>
        </p:txBody>
      </p:sp>
      <p:sp>
        <p:nvSpPr>
          <p:cNvPr id="3" name="Content Placeholder 2"/>
          <p:cNvSpPr>
            <a:spLocks noGrp="1"/>
          </p:cNvSpPr>
          <p:nvPr>
            <p:ph idx="1"/>
          </p:nvPr>
        </p:nvSpPr>
        <p:spPr/>
        <p:txBody>
          <a:bodyPr/>
          <a:lstStyle/>
          <a:p>
            <a:pPr algn="just"/>
            <a:r>
              <a:rPr lang="en-US" dirty="0" smtClean="0"/>
              <a:t>Loss of signals due to antenna position or higher terrain</a:t>
            </a:r>
          </a:p>
          <a:p>
            <a:pPr algn="just"/>
            <a:r>
              <a:rPr lang="en-US" dirty="0" smtClean="0"/>
              <a:t>Signal interference / jamming</a:t>
            </a:r>
          </a:p>
          <a:p>
            <a:pPr lvl="1" algn="just"/>
            <a:r>
              <a:rPr lang="en-US" dirty="0" smtClean="0"/>
              <a:t>Harmonic interference from UHF transmission</a:t>
            </a:r>
          </a:p>
          <a:p>
            <a:pPr lvl="1" algn="just"/>
            <a:r>
              <a:rPr lang="en-US" dirty="0" smtClean="0"/>
              <a:t>Multipath – reflected signals</a:t>
            </a:r>
          </a:p>
          <a:p>
            <a:pPr lvl="1" algn="just"/>
            <a:r>
              <a:rPr lang="en-US" dirty="0" smtClean="0"/>
              <a:t>Satellite transmission errors</a:t>
            </a:r>
          </a:p>
          <a:p>
            <a:pPr lvl="1" algn="just"/>
            <a:r>
              <a:rPr lang="en-US" dirty="0" smtClean="0"/>
              <a:t>Selective availability (DoD can turn GPS service off)</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RAIM</a:t>
            </a:r>
            <a:endParaRPr lang="en-US" dirty="0"/>
          </a:p>
        </p:txBody>
      </p:sp>
      <p:sp>
        <p:nvSpPr>
          <p:cNvPr id="3" name="Content Placeholder 2"/>
          <p:cNvSpPr>
            <a:spLocks noGrp="1"/>
          </p:cNvSpPr>
          <p:nvPr>
            <p:ph idx="1"/>
          </p:nvPr>
        </p:nvSpPr>
        <p:spPr/>
        <p:txBody>
          <a:bodyPr/>
          <a:lstStyle/>
          <a:p>
            <a:pPr algn="just"/>
            <a:r>
              <a:rPr lang="en-US" dirty="0" smtClean="0"/>
              <a:t>Procedures must be established </a:t>
            </a:r>
            <a:r>
              <a:rPr lang="en-US" dirty="0" smtClean="0"/>
              <a:t>if the loss </a:t>
            </a:r>
            <a:r>
              <a:rPr lang="en-US" dirty="0" smtClean="0"/>
              <a:t>of RAIM capability is </a:t>
            </a:r>
            <a:r>
              <a:rPr lang="en-US" u="sng" dirty="0" smtClean="0"/>
              <a:t>predicted to occur</a:t>
            </a:r>
            <a:r>
              <a:rPr lang="en-US" dirty="0" smtClean="0"/>
              <a:t>. In situations where this is encountered, the flight must rely on other approved equipment, delay departure, or cancel the flight</a:t>
            </a:r>
            <a:endParaRPr lang="en-US" dirty="0"/>
          </a:p>
        </p:txBody>
      </p:sp>
      <p:sp>
        <p:nvSpPr>
          <p:cNvPr id="4" name="Slide Number Placeholder 3"/>
          <p:cNvSpPr>
            <a:spLocks noGrp="1"/>
          </p:cNvSpPr>
          <p:nvPr>
            <p:ph type="sldNum" sz="quarter" idx="12"/>
          </p:nvPr>
        </p:nvSpPr>
        <p:spPr/>
        <p:txBody>
          <a:bodyPr/>
          <a:lstStyle/>
          <a:p>
            <a:fld id="{48271F01-A814-4076-9E2C-17B05667E46F}"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Detection and Exclusion</a:t>
            </a:r>
            <a:endParaRPr lang="en-US" dirty="0"/>
          </a:p>
        </p:txBody>
      </p:sp>
      <p:sp>
        <p:nvSpPr>
          <p:cNvPr id="3" name="Content Placeholder 2"/>
          <p:cNvSpPr>
            <a:spLocks noGrp="1"/>
          </p:cNvSpPr>
          <p:nvPr>
            <p:ph idx="1"/>
          </p:nvPr>
        </p:nvSpPr>
        <p:spPr/>
        <p:txBody>
          <a:bodyPr/>
          <a:lstStyle/>
          <a:p>
            <a:r>
              <a:rPr lang="en-US" dirty="0"/>
              <a:t>Fault </a:t>
            </a:r>
            <a:r>
              <a:rPr lang="en-US" dirty="0" smtClean="0"/>
              <a:t>Detection and Exclusion (FDE) is the RAIM equivalent for </a:t>
            </a:r>
            <a:r>
              <a:rPr lang="en-US" dirty="0"/>
              <a:t>WAAS units </a:t>
            </a:r>
            <a:endParaRPr lang="en-US" dirty="0" smtClean="0"/>
          </a:p>
          <a:p>
            <a:r>
              <a:rPr lang="en-US" dirty="0" smtClean="0"/>
              <a:t>FDE </a:t>
            </a:r>
            <a:r>
              <a:rPr lang="en-US" dirty="0"/>
              <a:t>prediction is </a:t>
            </a:r>
            <a:r>
              <a:rPr lang="en-US" dirty="0" smtClean="0"/>
              <a:t>only required for:</a:t>
            </a:r>
          </a:p>
          <a:p>
            <a:pPr lvl="1"/>
            <a:r>
              <a:rPr lang="en-US" dirty="0" smtClean="0"/>
              <a:t>Oceanic </a:t>
            </a:r>
            <a:r>
              <a:rPr lang="en-US" dirty="0"/>
              <a:t>or </a:t>
            </a:r>
            <a:endParaRPr lang="en-US" dirty="0" smtClean="0"/>
          </a:p>
          <a:p>
            <a:pPr lvl="1"/>
            <a:r>
              <a:rPr lang="en-US" dirty="0" smtClean="0"/>
              <a:t>remote operation where </a:t>
            </a:r>
            <a:r>
              <a:rPr lang="en-US" dirty="0"/>
              <a:t>GPS will be the </a:t>
            </a:r>
            <a:r>
              <a:rPr lang="en-US" dirty="0" smtClean="0"/>
              <a:t>primary source </a:t>
            </a:r>
            <a:r>
              <a:rPr lang="en-US" dirty="0"/>
              <a:t>of navigation</a:t>
            </a:r>
          </a:p>
        </p:txBody>
      </p:sp>
      <p:sp>
        <p:nvSpPr>
          <p:cNvPr id="4" name="Slide Number Placeholder 3"/>
          <p:cNvSpPr>
            <a:spLocks noGrp="1"/>
          </p:cNvSpPr>
          <p:nvPr>
            <p:ph type="sldNum" sz="quarter" idx="12"/>
          </p:nvPr>
        </p:nvSpPr>
        <p:spPr/>
        <p:txBody>
          <a:bodyPr/>
          <a:lstStyle/>
          <a:p>
            <a:fld id="{48271F01-A814-4076-9E2C-17B05667E46F}" type="slidenum">
              <a:rPr lang="en-US" smtClean="0"/>
              <a:pPr/>
              <a:t>71</a:t>
            </a:fld>
            <a:endParaRPr lang="en-US" dirty="0"/>
          </a:p>
        </p:txBody>
      </p:sp>
    </p:spTree>
    <p:extLst>
      <p:ext uri="{BB962C8B-B14F-4D97-AF65-F5344CB8AC3E}">
        <p14:creationId xmlns:p14="http://schemas.microsoft.com/office/powerpoint/2010/main" val="27665407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descr="http://www.gaychristian101.com/images/DesperateQuestions.jpg"/>
          <p:cNvPicPr>
            <a:picLocks noChangeAspect="1" noChangeArrowheads="1"/>
          </p:cNvPicPr>
          <p:nvPr/>
        </p:nvPicPr>
        <p:blipFill>
          <a:blip r:embed="rId3" cstate="print"/>
          <a:srcRect/>
          <a:stretch>
            <a:fillRect/>
          </a:stretch>
        </p:blipFill>
        <p:spPr bwMode="auto">
          <a:xfrm>
            <a:off x="1752600" y="1219200"/>
            <a:ext cx="5562600" cy="5162095"/>
          </a:xfrm>
          <a:prstGeom prst="rect">
            <a:avLst/>
          </a:prstGeom>
          <a:noFill/>
        </p:spPr>
      </p:pic>
      <p:sp>
        <p:nvSpPr>
          <p:cNvPr id="3" name="Slide Number Placeholder 2"/>
          <p:cNvSpPr>
            <a:spLocks noGrp="1"/>
          </p:cNvSpPr>
          <p:nvPr>
            <p:ph type="sldNum" sz="quarter" idx="12"/>
          </p:nvPr>
        </p:nvSpPr>
        <p:spPr/>
        <p:txBody>
          <a:bodyPr/>
          <a:lstStyle/>
          <a:p>
            <a:fld id="{48271F01-A814-4076-9E2C-17B05667E46F}"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73</a:t>
            </a:fld>
            <a:endParaRPr lang="en-US"/>
          </a:p>
        </p:txBody>
      </p:sp>
    </p:spTree>
    <p:extLst>
      <p:ext uri="{BB962C8B-B14F-4D97-AF65-F5344CB8AC3E}">
        <p14:creationId xmlns:p14="http://schemas.microsoft.com/office/powerpoint/2010/main" val="266518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Sensitivity</a:t>
            </a:r>
            <a:endParaRPr lang="en-US" dirty="0"/>
          </a:p>
        </p:txBody>
      </p:sp>
      <p:sp>
        <p:nvSpPr>
          <p:cNvPr id="3" name="Content Placeholder 2"/>
          <p:cNvSpPr>
            <a:spLocks noGrp="1"/>
          </p:cNvSpPr>
          <p:nvPr>
            <p:ph idx="1"/>
          </p:nvPr>
        </p:nvSpPr>
        <p:spPr>
          <a:xfrm>
            <a:off x="457200" y="4343400"/>
            <a:ext cx="8229600" cy="1782763"/>
          </a:xfrm>
        </p:spPr>
        <p:txBody>
          <a:bodyPr/>
          <a:lstStyle/>
          <a:p>
            <a:pPr algn="just"/>
            <a:r>
              <a:rPr lang="en-US" dirty="0" smtClean="0"/>
              <a:t>GPS is different than other avionics – Sensitivity must be sequenced by the GPS for enroute, terminal and approach segments</a:t>
            </a:r>
            <a:endParaRPr lang="en-US" dirty="0"/>
          </a:p>
        </p:txBody>
      </p:sp>
      <p:pic>
        <p:nvPicPr>
          <p:cNvPr id="21507" name="Picture 3"/>
          <p:cNvPicPr>
            <a:picLocks noChangeAspect="1" noChangeArrowheads="1"/>
          </p:cNvPicPr>
          <p:nvPr/>
        </p:nvPicPr>
        <p:blipFill>
          <a:blip r:embed="rId3" cstate="print"/>
          <a:srcRect/>
          <a:stretch>
            <a:fillRect/>
          </a:stretch>
        </p:blipFill>
        <p:spPr bwMode="auto">
          <a:xfrm rot="5400000">
            <a:off x="3135819" y="621219"/>
            <a:ext cx="3024762"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8271F01-A814-4076-9E2C-17B05667E46F}"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Variable CDI Sensitivity</a:t>
            </a:r>
            <a:endParaRPr lang="en-US" dirty="0"/>
          </a:p>
        </p:txBody>
      </p:sp>
      <p:sp>
        <p:nvSpPr>
          <p:cNvPr id="3" name="Content Placeholder 2"/>
          <p:cNvSpPr>
            <a:spLocks noGrp="1"/>
          </p:cNvSpPr>
          <p:nvPr>
            <p:ph idx="1"/>
          </p:nvPr>
        </p:nvSpPr>
        <p:spPr>
          <a:xfrm>
            <a:off x="457200" y="1600200"/>
            <a:ext cx="4953000" cy="4525963"/>
          </a:xfrm>
        </p:spPr>
        <p:txBody>
          <a:bodyPr>
            <a:noAutofit/>
          </a:bodyPr>
          <a:lstStyle/>
          <a:p>
            <a:pPr algn="just"/>
            <a:r>
              <a:rPr lang="en-US" sz="2000" dirty="0" smtClean="0"/>
              <a:t>Enroute – 5 nm (&gt;30 nm from destination)</a:t>
            </a:r>
          </a:p>
          <a:p>
            <a:pPr algn="just"/>
            <a:r>
              <a:rPr lang="en-US" sz="2000" dirty="0" smtClean="0"/>
              <a:t>Terminal – 1.0 nm (.2nm dot) (from 30 nm to 2 nm from destination)</a:t>
            </a:r>
          </a:p>
          <a:p>
            <a:pPr algn="just"/>
            <a:r>
              <a:rPr lang="en-US" sz="2000" dirty="0" smtClean="0"/>
              <a:t>Approach - .3 nm (360’ per dot)(&lt;2nm)</a:t>
            </a:r>
          </a:p>
          <a:p>
            <a:pPr algn="just"/>
            <a:r>
              <a:rPr lang="en-US" sz="2000" dirty="0" smtClean="0"/>
              <a:t>CDI progressively steps up sensitivity – can be deceptive as to off course distance</a:t>
            </a:r>
          </a:p>
          <a:p>
            <a:pPr algn="just"/>
            <a:r>
              <a:rPr lang="en-US" sz="2000" dirty="0" smtClean="0"/>
              <a:t>Approach mode should be armed before the airplane is within 2 miles of the final approach fix</a:t>
            </a:r>
          </a:p>
          <a:p>
            <a:pPr algn="just"/>
            <a:r>
              <a:rPr lang="en-US" sz="2000" dirty="0" smtClean="0"/>
              <a:t>Arming the approach mode activates sequencing of CDI sensitivity - this change in CDI sensitivity is why you must "load" and "activate" an approach rather than flying “direct to” each of the approach fixes</a:t>
            </a:r>
          </a:p>
        </p:txBody>
      </p:sp>
      <p:pic>
        <p:nvPicPr>
          <p:cNvPr id="2050" name="Picture 2" descr="GPS CDI Scale"/>
          <p:cNvPicPr>
            <a:picLocks noChangeAspect="1" noChangeArrowheads="1"/>
          </p:cNvPicPr>
          <p:nvPr/>
        </p:nvPicPr>
        <p:blipFill>
          <a:blip r:embed="rId3" cstate="print"/>
          <a:srcRect/>
          <a:stretch>
            <a:fillRect/>
          </a:stretch>
        </p:blipFill>
        <p:spPr bwMode="auto">
          <a:xfrm>
            <a:off x="5638801" y="1292993"/>
            <a:ext cx="3276600" cy="5422133"/>
          </a:xfrm>
          <a:prstGeom prst="rect">
            <a:avLst/>
          </a:prstGeom>
          <a:noFill/>
        </p:spPr>
      </p:pic>
      <p:sp>
        <p:nvSpPr>
          <p:cNvPr id="4" name="Slide Number Placeholder 3"/>
          <p:cNvSpPr>
            <a:spLocks noGrp="1"/>
          </p:cNvSpPr>
          <p:nvPr>
            <p:ph type="sldNum" sz="quarter" idx="12"/>
          </p:nvPr>
        </p:nvSpPr>
        <p:spPr/>
        <p:txBody>
          <a:bodyPr/>
          <a:lstStyle/>
          <a:p>
            <a:fld id="{48271F01-A814-4076-9E2C-17B05667E46F}"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5837</Words>
  <Application>Microsoft Office PowerPoint</Application>
  <PresentationFormat>On-screen Show (4:3)</PresentationFormat>
  <Paragraphs>552</Paragraphs>
  <Slides>73</Slides>
  <Notes>60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GPS Approaches</vt:lpstr>
      <vt:lpstr>GPS Terminology</vt:lpstr>
      <vt:lpstr>GPS Terminology</vt:lpstr>
      <vt:lpstr>GPS Terminology</vt:lpstr>
      <vt:lpstr>GPS Terminology</vt:lpstr>
      <vt:lpstr>How it Works</vt:lpstr>
      <vt:lpstr>Potential Errors</vt:lpstr>
      <vt:lpstr>Approach Sensitivity</vt:lpstr>
      <vt:lpstr>GPS Variable CDI Sensitivity</vt:lpstr>
      <vt:lpstr>General GPS Approach Categories</vt:lpstr>
      <vt:lpstr>Approach Categories</vt:lpstr>
      <vt:lpstr>Using GPS for DME or Overlay Approaches</vt:lpstr>
      <vt:lpstr>Using GPS for DME or Overlay Approaches</vt:lpstr>
      <vt:lpstr>Types of Approaches LNAV / VNAV / LPV</vt:lpstr>
      <vt:lpstr>Types of Approaches</vt:lpstr>
      <vt:lpstr>Types of Approaches LPV / LNAV - The Extremes</vt:lpstr>
      <vt:lpstr>Types of Approaches LP</vt:lpstr>
      <vt:lpstr>Types of Approaches LNAV/VNAV</vt:lpstr>
      <vt:lpstr>Types of Approaches LNAV/VNAV</vt:lpstr>
      <vt:lpstr>Types of Approaches LNAV+V - lateral navigation with advisory descent guidance</vt:lpstr>
      <vt:lpstr>Vertical Guidance Types</vt:lpstr>
      <vt:lpstr>Stand Alone Approach Basic “T” Design of Terminal Arrival Area (TAA)</vt:lpstr>
      <vt:lpstr>Stand Alone Basic “T” Design of Terminal Arrival Area (TAA)</vt:lpstr>
      <vt:lpstr>Stand Alone Approach Improved MAP’s</vt:lpstr>
      <vt:lpstr>GPS A, etc.</vt:lpstr>
      <vt:lpstr>Loading the STAR to  Get to the Approach</vt:lpstr>
      <vt:lpstr>Which Transition?</vt:lpstr>
      <vt:lpstr>Stand Alone Basic “T” Design of Terminal Arrival Area (TAA)</vt:lpstr>
      <vt:lpstr>Stand Alone Basic “T” Design of Terminal Arrival Area (TAA)</vt:lpstr>
      <vt:lpstr>Stand Alone Basic “T” Design of Terminal Arrival Area (TAA)</vt:lpstr>
      <vt:lpstr>GPS CDI</vt:lpstr>
      <vt:lpstr>Before the Initial Segment</vt:lpstr>
      <vt:lpstr>Before the Initial Segment</vt:lpstr>
      <vt:lpstr>NOTAMS</vt:lpstr>
      <vt:lpstr>NOTAMS</vt:lpstr>
      <vt:lpstr>Vectors-to-Final</vt:lpstr>
      <vt:lpstr>ATC Vectors A Better Option</vt:lpstr>
      <vt:lpstr>Vectors to Final</vt:lpstr>
      <vt:lpstr>Vectors – No Do It Yourself Approaches</vt:lpstr>
      <vt:lpstr>Initial Segment</vt:lpstr>
      <vt:lpstr>Initial Segment - Briefing</vt:lpstr>
      <vt:lpstr>WAAS Warning</vt:lpstr>
      <vt:lpstr>Initial Segment - Briefing</vt:lpstr>
      <vt:lpstr>Initial Segment - Briefing</vt:lpstr>
      <vt:lpstr>Missed Approach Briefing</vt:lpstr>
      <vt:lpstr>Let’s Fly – The Initial Segment</vt:lpstr>
      <vt:lpstr>Flying the Approach</vt:lpstr>
      <vt:lpstr>Let’s Fly – The Intermediate Segment</vt:lpstr>
      <vt:lpstr>Let’s Fly – The Intermediate Segment</vt:lpstr>
      <vt:lpstr>Flying the Approach</vt:lpstr>
      <vt:lpstr>Let’s Fly – The Final Segment</vt:lpstr>
      <vt:lpstr>Let’s Fly – The Final Segment</vt:lpstr>
      <vt:lpstr>Overlay Approach</vt:lpstr>
      <vt:lpstr>Overlay Approach Segments</vt:lpstr>
      <vt:lpstr>Overlay Approach Differences from Underlying Approach</vt:lpstr>
      <vt:lpstr>Overlay Approach Differences from Underlying Approach</vt:lpstr>
      <vt:lpstr>Visual Descent Point</vt:lpstr>
      <vt:lpstr>Visual Descent Point</vt:lpstr>
      <vt:lpstr>Alternates – NON WAAS GPS</vt:lpstr>
      <vt:lpstr>Alternates –WAAS GPS</vt:lpstr>
      <vt:lpstr>Missed Approach</vt:lpstr>
      <vt:lpstr>Missed Approach Point</vt:lpstr>
      <vt:lpstr>Missed Approach Actions Non-WAAS</vt:lpstr>
      <vt:lpstr>Missed Approach</vt:lpstr>
      <vt:lpstr>Missed Approach Actions</vt:lpstr>
      <vt:lpstr>SID</vt:lpstr>
      <vt:lpstr>Equipment Failure</vt:lpstr>
      <vt:lpstr>RAIM</vt:lpstr>
      <vt:lpstr>Alternate Equipment Requirements</vt:lpstr>
      <vt:lpstr>RAIM</vt:lpstr>
      <vt:lpstr>Fault Detection and Exclusion</vt:lpstr>
      <vt:lpstr>QUESTIONS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Approaches</dc:title>
  <dc:creator>Bob</dc:creator>
  <cp:lastModifiedBy>Bob</cp:lastModifiedBy>
  <cp:revision>36</cp:revision>
  <dcterms:modified xsi:type="dcterms:W3CDTF">2015-03-17T02:05:50Z</dcterms:modified>
</cp:coreProperties>
</file>