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C87AA-2DC3-453A-84B7-1EFA80753719}" type="datetimeFigureOut">
              <a:rPr lang="en-US" smtClean="0"/>
              <a:t>3/17/2015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9CB5B-F59E-476A-9DD3-E4757175F3E2}" type="slidenum">
              <a:rPr lang="en-US" smtClean="0"/>
              <a:t>‹#›</a:t>
            </a:fld>
            <a:endParaRPr lang="en-US"/>
          </a:p>
        </p:txBody>
      </p:sp>
    </p:spTree>
    <p:extLst>
      <p:ext uri="{BB962C8B-B14F-4D97-AF65-F5344CB8AC3E}">
        <p14:creationId xmlns:p14="http://schemas.microsoft.com/office/powerpoint/2010/main" val="142218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10</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843F0A-3F76-4713-B695-6E255543FBEE}" type="datetime1">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17047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DDDFB-8F0E-438B-A98A-D13890B3586E}" type="datetime1">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41047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60FC0-57B0-4473-81A7-3969A5A4AD4C}" type="datetime1">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13904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FA1D0-9DDD-4DB9-B9D4-8BC967C20867}" type="datetime1">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323214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9763-3BF1-4C9D-BA6F-1EA6E5219177}" type="datetime1">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147649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D77454-9A41-4A16-9411-F9C424566C40}" type="datetime1">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4761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B74AA1-4875-48BF-8680-AC8F51F968B0}" type="datetime1">
              <a:rPr lang="en-US" smtClean="0"/>
              <a:t>3/17/2015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6946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117E4-0246-499F-B458-6C2567690CA7}" type="datetime1">
              <a:rPr lang="en-US" smtClean="0"/>
              <a:t>3/17/2015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383096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6FCC-EFBD-48A8-9316-8BCB2228BDE4}" type="datetime1">
              <a:rPr lang="en-US" smtClean="0"/>
              <a:t>3/17/2015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291892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776EC-482A-4023-9692-345DF94E98E0}" type="datetime1">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373988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418B3-1C88-4B28-A3BD-AC3F70492515}" type="datetime1">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0CA8-C33A-45F2-8DC4-F89D500E48AF}" type="slidenum">
              <a:rPr lang="en-US" smtClean="0"/>
              <a:t>‹#›</a:t>
            </a:fld>
            <a:endParaRPr lang="en-US"/>
          </a:p>
        </p:txBody>
      </p:sp>
    </p:spTree>
    <p:extLst>
      <p:ext uri="{BB962C8B-B14F-4D97-AF65-F5344CB8AC3E}">
        <p14:creationId xmlns:p14="http://schemas.microsoft.com/office/powerpoint/2010/main" val="93869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81467-7230-47FF-AFC2-D503536B0E98}" type="datetime1">
              <a:rPr lang="en-US" smtClean="0"/>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F0CA8-C33A-45F2-8DC4-F89D500E48AF}" type="slidenum">
              <a:rPr lang="en-US" smtClean="0"/>
              <a:t>‹#›</a:t>
            </a:fld>
            <a:endParaRPr lang="en-US"/>
          </a:p>
        </p:txBody>
      </p:sp>
    </p:spTree>
    <p:extLst>
      <p:ext uri="{BB962C8B-B14F-4D97-AF65-F5344CB8AC3E}">
        <p14:creationId xmlns:p14="http://schemas.microsoft.com/office/powerpoint/2010/main" val="200190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aa.gov/air_traffic/flight_info/aeronav/digital_products/aero_gui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faa.gov/air_traffic/flight_info/aeronav/digital_products/ifr/assets/img/Low_Index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6752599" cy="4406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24468" y="5294076"/>
            <a:ext cx="698396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Enroute IFR Low Charts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65CF0CA8-C33A-45F2-8DC4-F89D500E48AF}" type="slidenum">
              <a:rPr lang="en-US" smtClean="0"/>
              <a:t>1</a:t>
            </a:fld>
            <a:endParaRPr lang="en-US"/>
          </a:p>
        </p:txBody>
      </p:sp>
    </p:spTree>
    <p:extLst>
      <p:ext uri="{BB962C8B-B14F-4D97-AF65-F5344CB8AC3E}">
        <p14:creationId xmlns:p14="http://schemas.microsoft.com/office/powerpoint/2010/main" val="409479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Instrument flight can be dangerous.  </a:t>
            </a:r>
            <a:r>
              <a:rPr lang="en-US" dirty="0" smtClean="0">
                <a:solidFill>
                  <a:srgbClr val="C00000"/>
                </a:solidFill>
              </a:rPr>
              <a:t>Do not rely solely on this presentation – PROFESSIONAL INSTRUCTION IS REQUIRED</a:t>
            </a:r>
          </a:p>
          <a:p>
            <a:pPr algn="just"/>
            <a:r>
              <a:rPr lang="en-US" dirty="0" smtClean="0"/>
              <a:t>The foregoing material should not be relied upon for flight. </a:t>
            </a:r>
          </a:p>
          <a:p>
            <a:pPr algn="just"/>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10</a:t>
            </a:fld>
            <a:endParaRPr lang="en-US"/>
          </a:p>
        </p:txBody>
      </p:sp>
    </p:spTree>
    <p:extLst>
      <p:ext uri="{BB962C8B-B14F-4D97-AF65-F5344CB8AC3E}">
        <p14:creationId xmlns:p14="http://schemas.microsoft.com/office/powerpoint/2010/main" val="946002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00200"/>
            <a:ext cx="3429000" cy="4525963"/>
          </a:xfrm>
        </p:spPr>
        <p:txBody>
          <a:bodyPr>
            <a:normAutofit fontScale="85000" lnSpcReduction="10000"/>
          </a:bodyPr>
          <a:lstStyle/>
          <a:p>
            <a:r>
              <a:rPr lang="en-US" dirty="0" smtClean="0"/>
              <a:t>IFR Charts</a:t>
            </a:r>
          </a:p>
          <a:p>
            <a:pPr lvl="1"/>
            <a:r>
              <a:rPr lang="en-US" dirty="0" smtClean="0"/>
              <a:t>IFR Low</a:t>
            </a:r>
          </a:p>
          <a:p>
            <a:pPr lvl="1"/>
            <a:r>
              <a:rPr lang="en-US" dirty="0" smtClean="0"/>
              <a:t>IFR High (above 18,000)</a:t>
            </a:r>
          </a:p>
          <a:p>
            <a:r>
              <a:rPr lang="en-US" dirty="0" smtClean="0"/>
              <a:t>Multiple charts cover the country</a:t>
            </a:r>
          </a:p>
          <a:p>
            <a:r>
              <a:rPr lang="en-US" dirty="0" smtClean="0"/>
              <a:t>Not all cover the same amount of area and are oriented in different directions</a:t>
            </a:r>
            <a:endParaRPr lang="en-US" dirty="0"/>
          </a:p>
        </p:txBody>
      </p:sp>
      <p:sp>
        <p:nvSpPr>
          <p:cNvPr id="4" name="Slide Number Placeholder 3"/>
          <p:cNvSpPr>
            <a:spLocks noGrp="1"/>
          </p:cNvSpPr>
          <p:nvPr>
            <p:ph type="sldNum" sz="quarter" idx="12"/>
          </p:nvPr>
        </p:nvSpPr>
        <p:spPr/>
        <p:txBody>
          <a:bodyPr/>
          <a:lstStyle/>
          <a:p>
            <a:fld id="{65CF0CA8-C33A-45F2-8DC4-F89D500E48AF}" type="slidenum">
              <a:rPr lang="en-US" smtClean="0"/>
              <a:t>2</a:t>
            </a:fld>
            <a:endParaRPr lang="en-US"/>
          </a:p>
        </p:txBody>
      </p:sp>
      <p:pic>
        <p:nvPicPr>
          <p:cNvPr id="5" name="Picture 2" descr="https://www.faa.gov/air_traffic/flight_info/aeronav/digital_products/ifr/assets/img/Low_Index_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286000"/>
            <a:ext cx="4417069" cy="288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4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 Low Chart</a:t>
            </a:r>
            <a:endParaRPr lang="en-US" dirty="0"/>
          </a:p>
        </p:txBody>
      </p:sp>
      <p:sp>
        <p:nvSpPr>
          <p:cNvPr id="4" name="Slide Number Placeholder 3"/>
          <p:cNvSpPr>
            <a:spLocks noGrp="1"/>
          </p:cNvSpPr>
          <p:nvPr>
            <p:ph type="sldNum" sz="quarter" idx="12"/>
          </p:nvPr>
        </p:nvSpPr>
        <p:spPr/>
        <p:txBody>
          <a:bodyPr/>
          <a:lstStyle/>
          <a:p>
            <a:fld id="{65CF0CA8-C33A-45F2-8DC4-F89D500E48AF}" type="slidenum">
              <a:rPr lang="en-US" smtClean="0"/>
              <a:t>3</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49196" cy="295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0" y="4343400"/>
            <a:ext cx="978153" cy="369332"/>
          </a:xfrm>
          <a:prstGeom prst="rect">
            <a:avLst/>
          </a:prstGeom>
          <a:noFill/>
        </p:spPr>
        <p:txBody>
          <a:bodyPr wrap="none" rtlCol="0">
            <a:spAutoFit/>
          </a:bodyPr>
          <a:lstStyle/>
          <a:p>
            <a:r>
              <a:rPr lang="en-US" dirty="0" smtClean="0"/>
              <a:t>Houston</a:t>
            </a:r>
            <a:endParaRPr lang="en-US" dirty="0"/>
          </a:p>
        </p:txBody>
      </p:sp>
      <p:cxnSp>
        <p:nvCxnSpPr>
          <p:cNvPr id="7" name="Straight Arrow Connector 6"/>
          <p:cNvCxnSpPr/>
          <p:nvPr/>
        </p:nvCxnSpPr>
        <p:spPr>
          <a:xfrm flipV="1">
            <a:off x="6172200" y="3657600"/>
            <a:ext cx="381000" cy="8704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494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Information</a:t>
            </a:r>
            <a:endParaRPr lang="en-US" dirty="0"/>
          </a:p>
        </p:txBody>
      </p:sp>
      <p:sp>
        <p:nvSpPr>
          <p:cNvPr id="3" name="Content Placeholder 2"/>
          <p:cNvSpPr>
            <a:spLocks noGrp="1"/>
          </p:cNvSpPr>
          <p:nvPr>
            <p:ph idx="1"/>
          </p:nvPr>
        </p:nvSpPr>
        <p:spPr>
          <a:xfrm>
            <a:off x="457200" y="1600200"/>
            <a:ext cx="3555507" cy="4525963"/>
          </a:xfrm>
        </p:spPr>
        <p:txBody>
          <a:bodyPr>
            <a:normAutofit fontScale="92500" lnSpcReduction="10000"/>
          </a:bodyPr>
          <a:lstStyle/>
          <a:p>
            <a:r>
              <a:rPr lang="en-US" dirty="0" smtClean="0"/>
              <a:t>Airport data is shown in a uniform manner</a:t>
            </a:r>
          </a:p>
          <a:p>
            <a:r>
              <a:rPr lang="en-US" dirty="0" smtClean="0"/>
              <a:t>Green - Instrument approach</a:t>
            </a:r>
          </a:p>
          <a:p>
            <a:r>
              <a:rPr lang="en-US" dirty="0" smtClean="0"/>
              <a:t>Brown – No instrument approach</a:t>
            </a:r>
          </a:p>
          <a:p>
            <a:r>
              <a:rPr lang="en-US" dirty="0" smtClean="0"/>
              <a:t>Blue – Military airport</a:t>
            </a:r>
            <a:endParaRPr lang="en-US" dirty="0"/>
          </a:p>
        </p:txBody>
      </p:sp>
      <p:sp>
        <p:nvSpPr>
          <p:cNvPr id="4" name="Slide Number Placeholder 3"/>
          <p:cNvSpPr>
            <a:spLocks noGrp="1"/>
          </p:cNvSpPr>
          <p:nvPr>
            <p:ph type="sldNum" sz="quarter" idx="12"/>
          </p:nvPr>
        </p:nvSpPr>
        <p:spPr/>
        <p:txBody>
          <a:bodyPr/>
          <a:lstStyle/>
          <a:p>
            <a:fld id="{65CF0CA8-C33A-45F2-8DC4-F89D500E48AF}" type="slidenum">
              <a:rPr lang="en-US" smtClean="0"/>
              <a:t>4</a:t>
            </a:fld>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55949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771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 Low Chart Symbols</a:t>
            </a:r>
            <a:endParaRPr lang="en-US" dirty="0"/>
          </a:p>
        </p:txBody>
      </p:sp>
      <p:sp>
        <p:nvSpPr>
          <p:cNvPr id="3" name="Content Placeholder 2"/>
          <p:cNvSpPr>
            <a:spLocks noGrp="1"/>
          </p:cNvSpPr>
          <p:nvPr>
            <p:ph idx="1"/>
          </p:nvPr>
        </p:nvSpPr>
        <p:spPr/>
        <p:txBody>
          <a:bodyPr/>
          <a:lstStyle/>
          <a:p>
            <a:r>
              <a:rPr lang="en-US" dirty="0" smtClean="0"/>
              <a:t>See FAA Aeronautical Chart User's Guide - </a:t>
            </a:r>
            <a:r>
              <a:rPr lang="en-US" dirty="0" smtClean="0">
                <a:hlinkClick r:id="rId2"/>
              </a:rPr>
              <a:t>https://www.faa.gov/air_traffic/flight_info/aeronav/digital_products/aero_guide/</a:t>
            </a:r>
            <a:endParaRPr lang="en-US" dirty="0" smtClean="0"/>
          </a:p>
          <a:p>
            <a:r>
              <a:rPr lang="en-US" dirty="0" smtClean="0"/>
              <a:t>See front flap of chart</a:t>
            </a:r>
            <a:endParaRPr lang="en-US" dirty="0"/>
          </a:p>
        </p:txBody>
      </p:sp>
      <p:sp>
        <p:nvSpPr>
          <p:cNvPr id="4" name="Slide Number Placeholder 3"/>
          <p:cNvSpPr>
            <a:spLocks noGrp="1"/>
          </p:cNvSpPr>
          <p:nvPr>
            <p:ph type="sldNum" sz="quarter" idx="12"/>
          </p:nvPr>
        </p:nvSpPr>
        <p:spPr/>
        <p:txBody>
          <a:bodyPr/>
          <a:lstStyle/>
          <a:p>
            <a:fld id="{65CF0CA8-C33A-45F2-8DC4-F89D500E48AF}" type="slidenum">
              <a:rPr lang="en-US" smtClean="0"/>
              <a:t>5</a:t>
            </a:fld>
            <a:endParaRPr lang="en-US"/>
          </a:p>
        </p:txBody>
      </p:sp>
    </p:spTree>
    <p:extLst>
      <p:ext uri="{BB962C8B-B14F-4D97-AF65-F5344CB8AC3E}">
        <p14:creationId xmlns:p14="http://schemas.microsoft.com/office/powerpoint/2010/main" val="101178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 Low Chart Symbols</a:t>
            </a:r>
            <a:endParaRPr lang="en-US" dirty="0"/>
          </a:p>
        </p:txBody>
      </p:sp>
      <p:sp>
        <p:nvSpPr>
          <p:cNvPr id="4" name="Slide Number Placeholder 3"/>
          <p:cNvSpPr>
            <a:spLocks noGrp="1"/>
          </p:cNvSpPr>
          <p:nvPr>
            <p:ph type="sldNum" sz="quarter" idx="12"/>
          </p:nvPr>
        </p:nvSpPr>
        <p:spPr/>
        <p:txBody>
          <a:bodyPr/>
          <a:lstStyle/>
          <a:p>
            <a:fld id="{65CF0CA8-C33A-45F2-8DC4-F89D500E48AF}" type="slidenum">
              <a:rPr lang="en-US" smtClean="0"/>
              <a:t>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219200"/>
            <a:ext cx="3134557" cy="536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49433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944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 Low Chart Data Page</a:t>
            </a:r>
            <a:endParaRPr lang="en-US" dirty="0"/>
          </a:p>
        </p:txBody>
      </p:sp>
      <p:sp>
        <p:nvSpPr>
          <p:cNvPr id="3" name="Content Placeholder 2"/>
          <p:cNvSpPr>
            <a:spLocks noGrp="1"/>
          </p:cNvSpPr>
          <p:nvPr>
            <p:ph idx="1"/>
          </p:nvPr>
        </p:nvSpPr>
        <p:spPr/>
        <p:txBody>
          <a:bodyPr/>
          <a:lstStyle/>
          <a:p>
            <a:r>
              <a:rPr lang="en-US" dirty="0" smtClean="0"/>
              <a:t>Military training routes – ID and altitude</a:t>
            </a:r>
          </a:p>
          <a:p>
            <a:r>
              <a:rPr lang="en-US" dirty="0" smtClean="0"/>
              <a:t>Special use airspace</a:t>
            </a:r>
          </a:p>
          <a:p>
            <a:r>
              <a:rPr lang="en-US" dirty="0" smtClean="0"/>
              <a:t>MOAS</a:t>
            </a:r>
          </a:p>
          <a:p>
            <a:r>
              <a:rPr lang="en-US" dirty="0" smtClean="0"/>
              <a:t>Airport grid locations</a:t>
            </a:r>
            <a:endParaRPr lang="en-US" dirty="0"/>
          </a:p>
        </p:txBody>
      </p:sp>
      <p:sp>
        <p:nvSpPr>
          <p:cNvPr id="4" name="Slide Number Placeholder 3"/>
          <p:cNvSpPr>
            <a:spLocks noGrp="1"/>
          </p:cNvSpPr>
          <p:nvPr>
            <p:ph type="sldNum" sz="quarter" idx="12"/>
          </p:nvPr>
        </p:nvSpPr>
        <p:spPr/>
        <p:txBody>
          <a:bodyPr/>
          <a:lstStyle/>
          <a:p>
            <a:fld id="{65CF0CA8-C33A-45F2-8DC4-F89D500E48AF}" type="slidenum">
              <a:rPr lang="en-US" smtClean="0"/>
              <a:t>7</a:t>
            </a:fld>
            <a:endParaRPr lang="en-US"/>
          </a:p>
        </p:txBody>
      </p:sp>
    </p:spTree>
    <p:extLst>
      <p:ext uri="{BB962C8B-B14F-4D97-AF65-F5344CB8AC3E}">
        <p14:creationId xmlns:p14="http://schemas.microsoft.com/office/powerpoint/2010/main" val="152127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 Low Chart</a:t>
            </a:r>
            <a:endParaRPr lang="en-US" dirty="0"/>
          </a:p>
        </p:txBody>
      </p:sp>
      <p:sp>
        <p:nvSpPr>
          <p:cNvPr id="4" name="Slide Number Placeholder 3"/>
          <p:cNvSpPr>
            <a:spLocks noGrp="1"/>
          </p:cNvSpPr>
          <p:nvPr>
            <p:ph type="sldNum" sz="quarter" idx="12"/>
          </p:nvPr>
        </p:nvSpPr>
        <p:spPr/>
        <p:txBody>
          <a:bodyPr/>
          <a:lstStyle/>
          <a:p>
            <a:fld id="{65CF0CA8-C33A-45F2-8DC4-F89D500E48AF}" type="slidenum">
              <a:rPr lang="en-US" smtClean="0"/>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6" y="1676400"/>
            <a:ext cx="8210550" cy="4981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H="1">
            <a:off x="6248400" y="1143000"/>
            <a:ext cx="8382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86600" y="990600"/>
            <a:ext cx="1117807" cy="369332"/>
          </a:xfrm>
          <a:prstGeom prst="rect">
            <a:avLst/>
          </a:prstGeom>
          <a:noFill/>
        </p:spPr>
        <p:txBody>
          <a:bodyPr wrap="none" rtlCol="0">
            <a:spAutoFit/>
          </a:bodyPr>
          <a:lstStyle/>
          <a:p>
            <a:r>
              <a:rPr lang="en-US" dirty="0" smtClean="0"/>
              <a:t>GPS route</a:t>
            </a:r>
            <a:endParaRPr lang="en-US" dirty="0"/>
          </a:p>
        </p:txBody>
      </p:sp>
      <p:sp>
        <p:nvSpPr>
          <p:cNvPr id="8" name="TextBox 7"/>
          <p:cNvSpPr txBox="1"/>
          <p:nvPr/>
        </p:nvSpPr>
        <p:spPr>
          <a:xfrm>
            <a:off x="7315200" y="685800"/>
            <a:ext cx="1520929" cy="369332"/>
          </a:xfrm>
          <a:prstGeom prst="rect">
            <a:avLst/>
          </a:prstGeom>
          <a:noFill/>
        </p:spPr>
        <p:txBody>
          <a:bodyPr wrap="none" rtlCol="0">
            <a:spAutoFit/>
          </a:bodyPr>
          <a:lstStyle/>
          <a:p>
            <a:r>
              <a:rPr lang="en-US" dirty="0" smtClean="0"/>
              <a:t>Sector Min Alt</a:t>
            </a:r>
            <a:endParaRPr lang="en-US" dirty="0"/>
          </a:p>
        </p:txBody>
      </p:sp>
      <p:cxnSp>
        <p:nvCxnSpPr>
          <p:cNvPr id="10" name="Straight Arrow Connector 9"/>
          <p:cNvCxnSpPr/>
          <p:nvPr/>
        </p:nvCxnSpPr>
        <p:spPr>
          <a:xfrm flipH="1">
            <a:off x="7239000" y="990600"/>
            <a:ext cx="1433836" cy="990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1143000"/>
            <a:ext cx="1306320" cy="369332"/>
          </a:xfrm>
          <a:prstGeom prst="rect">
            <a:avLst/>
          </a:prstGeom>
          <a:noFill/>
        </p:spPr>
        <p:txBody>
          <a:bodyPr wrap="none" rtlCol="0">
            <a:spAutoFit/>
          </a:bodyPr>
          <a:lstStyle/>
          <a:p>
            <a:r>
              <a:rPr lang="en-US" dirty="0" smtClean="0"/>
              <a:t>Victor route</a:t>
            </a:r>
            <a:endParaRPr lang="en-US" dirty="0"/>
          </a:p>
        </p:txBody>
      </p:sp>
      <p:cxnSp>
        <p:nvCxnSpPr>
          <p:cNvPr id="13" name="Straight Arrow Connector 12"/>
          <p:cNvCxnSpPr/>
          <p:nvPr/>
        </p:nvCxnSpPr>
        <p:spPr>
          <a:xfrm>
            <a:off x="1524000" y="1359932"/>
            <a:ext cx="1066800" cy="15356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3000" y="762000"/>
            <a:ext cx="624595" cy="369332"/>
          </a:xfrm>
          <a:prstGeom prst="rect">
            <a:avLst/>
          </a:prstGeom>
          <a:noFill/>
        </p:spPr>
        <p:txBody>
          <a:bodyPr wrap="none" rtlCol="0">
            <a:spAutoFit/>
          </a:bodyPr>
          <a:lstStyle/>
          <a:p>
            <a:r>
              <a:rPr lang="en-US" dirty="0" smtClean="0"/>
              <a:t>MEA</a:t>
            </a:r>
            <a:endParaRPr lang="en-US" dirty="0"/>
          </a:p>
        </p:txBody>
      </p:sp>
      <p:cxnSp>
        <p:nvCxnSpPr>
          <p:cNvPr id="16" name="Straight Arrow Connector 15"/>
          <p:cNvCxnSpPr/>
          <p:nvPr/>
        </p:nvCxnSpPr>
        <p:spPr>
          <a:xfrm>
            <a:off x="1687320" y="1055132"/>
            <a:ext cx="1055880" cy="16880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22312" y="4419600"/>
            <a:ext cx="901048" cy="923330"/>
          </a:xfrm>
          <a:prstGeom prst="rect">
            <a:avLst/>
          </a:prstGeom>
          <a:noFill/>
        </p:spPr>
        <p:txBody>
          <a:bodyPr wrap="square" rtlCol="0">
            <a:spAutoFit/>
          </a:bodyPr>
          <a:lstStyle/>
          <a:p>
            <a:r>
              <a:rPr lang="en-US" dirty="0" smtClean="0"/>
              <a:t>No </a:t>
            </a:r>
            <a:r>
              <a:rPr lang="en-US" dirty="0" err="1" smtClean="0"/>
              <a:t>Appch</a:t>
            </a:r>
            <a:r>
              <a:rPr lang="en-US" dirty="0" smtClean="0"/>
              <a:t> airport</a:t>
            </a:r>
            <a:endParaRPr lang="en-US" dirty="0"/>
          </a:p>
        </p:txBody>
      </p:sp>
      <p:cxnSp>
        <p:nvCxnSpPr>
          <p:cNvPr id="19" name="Straight Arrow Connector 18"/>
          <p:cNvCxnSpPr/>
          <p:nvPr/>
        </p:nvCxnSpPr>
        <p:spPr>
          <a:xfrm flipH="1" flipV="1">
            <a:off x="7696200" y="4724400"/>
            <a:ext cx="685800" cy="1568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 y="5410200"/>
            <a:ext cx="833883" cy="646331"/>
          </a:xfrm>
          <a:prstGeom prst="rect">
            <a:avLst/>
          </a:prstGeom>
          <a:solidFill>
            <a:schemeClr val="bg1"/>
          </a:solidFill>
        </p:spPr>
        <p:txBody>
          <a:bodyPr wrap="none" rtlCol="0">
            <a:spAutoFit/>
          </a:bodyPr>
          <a:lstStyle/>
          <a:p>
            <a:r>
              <a:rPr lang="en-US" dirty="0" err="1" smtClean="0"/>
              <a:t>Appch</a:t>
            </a:r>
            <a:r>
              <a:rPr lang="en-US" dirty="0" smtClean="0"/>
              <a:t> </a:t>
            </a:r>
          </a:p>
          <a:p>
            <a:r>
              <a:rPr lang="en-US" dirty="0" smtClean="0"/>
              <a:t>Apt</a:t>
            </a:r>
            <a:endParaRPr lang="en-US" dirty="0"/>
          </a:p>
        </p:txBody>
      </p:sp>
      <p:cxnSp>
        <p:nvCxnSpPr>
          <p:cNvPr id="22" name="Straight Arrow Connector 21"/>
          <p:cNvCxnSpPr/>
          <p:nvPr/>
        </p:nvCxnSpPr>
        <p:spPr>
          <a:xfrm>
            <a:off x="762000" y="5638800"/>
            <a:ext cx="25146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 y="4802832"/>
            <a:ext cx="694421" cy="646331"/>
          </a:xfrm>
          <a:prstGeom prst="rect">
            <a:avLst/>
          </a:prstGeom>
          <a:solidFill>
            <a:schemeClr val="bg1"/>
          </a:solidFill>
        </p:spPr>
        <p:txBody>
          <a:bodyPr wrap="none" rtlCol="0">
            <a:spAutoFit/>
          </a:bodyPr>
          <a:lstStyle/>
          <a:p>
            <a:r>
              <a:rPr lang="en-US" dirty="0" smtClean="0"/>
              <a:t>CNTR</a:t>
            </a:r>
          </a:p>
          <a:p>
            <a:r>
              <a:rPr lang="en-US" dirty="0" err="1" smtClean="0"/>
              <a:t>Freq</a:t>
            </a:r>
            <a:endParaRPr lang="en-US" dirty="0"/>
          </a:p>
        </p:txBody>
      </p:sp>
      <p:cxnSp>
        <p:nvCxnSpPr>
          <p:cNvPr id="26" name="Straight Arrow Connector 25"/>
          <p:cNvCxnSpPr/>
          <p:nvPr/>
        </p:nvCxnSpPr>
        <p:spPr>
          <a:xfrm>
            <a:off x="609600" y="5029200"/>
            <a:ext cx="42456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600" y="6477000"/>
            <a:ext cx="1004186" cy="369332"/>
          </a:xfrm>
          <a:prstGeom prst="rect">
            <a:avLst/>
          </a:prstGeom>
          <a:noFill/>
        </p:spPr>
        <p:txBody>
          <a:bodyPr wrap="none" rtlCol="0">
            <a:spAutoFit/>
          </a:bodyPr>
          <a:lstStyle/>
          <a:p>
            <a:r>
              <a:rPr lang="en-US" dirty="0" smtClean="0"/>
              <a:t>VOR info</a:t>
            </a:r>
            <a:endParaRPr lang="en-US" dirty="0"/>
          </a:p>
        </p:txBody>
      </p:sp>
      <p:cxnSp>
        <p:nvCxnSpPr>
          <p:cNvPr id="29" name="Straight Arrow Connector 28"/>
          <p:cNvCxnSpPr/>
          <p:nvPr/>
        </p:nvCxnSpPr>
        <p:spPr>
          <a:xfrm flipV="1">
            <a:off x="910083" y="6400800"/>
            <a:ext cx="124077" cy="2571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57400" y="6477000"/>
            <a:ext cx="1304588" cy="369332"/>
          </a:xfrm>
          <a:prstGeom prst="rect">
            <a:avLst/>
          </a:prstGeom>
          <a:noFill/>
        </p:spPr>
        <p:txBody>
          <a:bodyPr wrap="none" rtlCol="0">
            <a:spAutoFit/>
          </a:bodyPr>
          <a:lstStyle/>
          <a:p>
            <a:r>
              <a:rPr lang="en-US" dirty="0" smtClean="0"/>
              <a:t>Intersection</a:t>
            </a:r>
            <a:endParaRPr lang="en-US" dirty="0"/>
          </a:p>
        </p:txBody>
      </p:sp>
      <p:cxnSp>
        <p:nvCxnSpPr>
          <p:cNvPr id="6144" name="Straight Arrow Connector 6143"/>
          <p:cNvCxnSpPr/>
          <p:nvPr/>
        </p:nvCxnSpPr>
        <p:spPr>
          <a:xfrm flipV="1">
            <a:off x="3200400" y="6324600"/>
            <a:ext cx="609600" cy="3333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45" name="TextBox 6144"/>
          <p:cNvSpPr txBox="1"/>
          <p:nvPr/>
        </p:nvSpPr>
        <p:spPr>
          <a:xfrm>
            <a:off x="4800600" y="1178595"/>
            <a:ext cx="1818639" cy="369332"/>
          </a:xfrm>
          <a:prstGeom prst="rect">
            <a:avLst/>
          </a:prstGeom>
          <a:noFill/>
        </p:spPr>
        <p:txBody>
          <a:bodyPr wrap="none" rtlCol="0">
            <a:spAutoFit/>
          </a:bodyPr>
          <a:lstStyle/>
          <a:p>
            <a:r>
              <a:rPr lang="en-US" dirty="0" err="1" smtClean="0"/>
              <a:t>Navaid</a:t>
            </a:r>
            <a:r>
              <a:rPr lang="en-US" dirty="0" smtClean="0"/>
              <a:t> DME total</a:t>
            </a:r>
            <a:endParaRPr lang="en-US" dirty="0"/>
          </a:p>
        </p:txBody>
      </p:sp>
      <p:cxnSp>
        <p:nvCxnSpPr>
          <p:cNvPr id="6148" name="Straight Arrow Connector 6147"/>
          <p:cNvCxnSpPr>
            <a:stCxn id="6145" idx="2"/>
          </p:cNvCxnSpPr>
          <p:nvPr/>
        </p:nvCxnSpPr>
        <p:spPr>
          <a:xfrm>
            <a:off x="5709920" y="1547927"/>
            <a:ext cx="157480" cy="157627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49" name="TextBox 6148"/>
          <p:cNvSpPr txBox="1"/>
          <p:nvPr/>
        </p:nvSpPr>
        <p:spPr>
          <a:xfrm>
            <a:off x="3048000" y="1295400"/>
            <a:ext cx="1516249" cy="369332"/>
          </a:xfrm>
          <a:prstGeom prst="rect">
            <a:avLst/>
          </a:prstGeom>
          <a:noFill/>
        </p:spPr>
        <p:txBody>
          <a:bodyPr wrap="none" rtlCol="0">
            <a:spAutoFit/>
          </a:bodyPr>
          <a:lstStyle/>
          <a:p>
            <a:r>
              <a:rPr lang="en-US" dirty="0" smtClean="0"/>
              <a:t>Segment DME</a:t>
            </a:r>
            <a:endParaRPr lang="en-US" dirty="0"/>
          </a:p>
        </p:txBody>
      </p:sp>
      <p:cxnSp>
        <p:nvCxnSpPr>
          <p:cNvPr id="6151" name="Straight Arrow Connector 6150"/>
          <p:cNvCxnSpPr/>
          <p:nvPr/>
        </p:nvCxnSpPr>
        <p:spPr>
          <a:xfrm>
            <a:off x="4419600" y="1547927"/>
            <a:ext cx="1290319" cy="157627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52" name="TextBox 6151"/>
          <p:cNvSpPr txBox="1"/>
          <p:nvPr/>
        </p:nvSpPr>
        <p:spPr>
          <a:xfrm>
            <a:off x="2438400" y="1371600"/>
            <a:ext cx="601447" cy="369332"/>
          </a:xfrm>
          <a:prstGeom prst="rect">
            <a:avLst/>
          </a:prstGeom>
          <a:noFill/>
        </p:spPr>
        <p:txBody>
          <a:bodyPr wrap="none" rtlCol="0">
            <a:spAutoFit/>
          </a:bodyPr>
          <a:lstStyle/>
          <a:p>
            <a:r>
              <a:rPr lang="en-US" dirty="0" smtClean="0"/>
              <a:t>NDB</a:t>
            </a:r>
            <a:endParaRPr lang="en-US" dirty="0"/>
          </a:p>
        </p:txBody>
      </p:sp>
      <p:cxnSp>
        <p:nvCxnSpPr>
          <p:cNvPr id="6154" name="Straight Arrow Connector 6153"/>
          <p:cNvCxnSpPr/>
          <p:nvPr/>
        </p:nvCxnSpPr>
        <p:spPr>
          <a:xfrm>
            <a:off x="2971800" y="1664732"/>
            <a:ext cx="1828800" cy="23738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55" name="TextBox 6154"/>
          <p:cNvSpPr txBox="1"/>
          <p:nvPr/>
        </p:nvSpPr>
        <p:spPr>
          <a:xfrm>
            <a:off x="8001000" y="3124200"/>
            <a:ext cx="1119217" cy="646331"/>
          </a:xfrm>
          <a:prstGeom prst="rect">
            <a:avLst/>
          </a:prstGeom>
          <a:solidFill>
            <a:schemeClr val="bg1"/>
          </a:solidFill>
        </p:spPr>
        <p:txBody>
          <a:bodyPr wrap="none" rtlCol="0">
            <a:spAutoFit/>
          </a:bodyPr>
          <a:lstStyle/>
          <a:p>
            <a:r>
              <a:rPr lang="en-US" dirty="0" smtClean="0"/>
              <a:t>Cum DME</a:t>
            </a:r>
          </a:p>
          <a:p>
            <a:r>
              <a:rPr lang="en-US" dirty="0" smtClean="0"/>
              <a:t>Total</a:t>
            </a:r>
            <a:endParaRPr lang="en-US" dirty="0"/>
          </a:p>
        </p:txBody>
      </p:sp>
      <p:cxnSp>
        <p:nvCxnSpPr>
          <p:cNvPr id="6157" name="Straight Arrow Connector 6156"/>
          <p:cNvCxnSpPr/>
          <p:nvPr/>
        </p:nvCxnSpPr>
        <p:spPr>
          <a:xfrm flipH="1">
            <a:off x="7696200" y="3352800"/>
            <a:ext cx="379464" cy="685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58" name="TextBox 6157"/>
          <p:cNvSpPr txBox="1"/>
          <p:nvPr/>
        </p:nvSpPr>
        <p:spPr>
          <a:xfrm>
            <a:off x="76200" y="3810000"/>
            <a:ext cx="685893" cy="923330"/>
          </a:xfrm>
          <a:prstGeom prst="rect">
            <a:avLst/>
          </a:prstGeom>
          <a:solidFill>
            <a:schemeClr val="bg1"/>
          </a:solidFill>
        </p:spPr>
        <p:txBody>
          <a:bodyPr wrap="none" rtlCol="0">
            <a:spAutoFit/>
          </a:bodyPr>
          <a:lstStyle/>
          <a:p>
            <a:r>
              <a:rPr lang="en-US" dirty="0" smtClean="0"/>
              <a:t>Min</a:t>
            </a:r>
          </a:p>
          <a:p>
            <a:r>
              <a:rPr lang="en-US" dirty="0" smtClean="0"/>
              <a:t>Cross</a:t>
            </a:r>
          </a:p>
          <a:p>
            <a:r>
              <a:rPr lang="en-US" dirty="0" smtClean="0"/>
              <a:t>Alt</a:t>
            </a:r>
            <a:endParaRPr lang="en-US" dirty="0"/>
          </a:p>
        </p:txBody>
      </p:sp>
      <p:cxnSp>
        <p:nvCxnSpPr>
          <p:cNvPr id="6160" name="Straight Arrow Connector 6159"/>
          <p:cNvCxnSpPr>
            <a:stCxn id="6158" idx="3"/>
          </p:cNvCxnSpPr>
          <p:nvPr/>
        </p:nvCxnSpPr>
        <p:spPr>
          <a:xfrm>
            <a:off x="762093" y="4271665"/>
            <a:ext cx="1453167" cy="3003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61" name="TextBox 6160"/>
          <p:cNvSpPr txBox="1"/>
          <p:nvPr/>
        </p:nvSpPr>
        <p:spPr>
          <a:xfrm>
            <a:off x="2057400" y="1066800"/>
            <a:ext cx="581313" cy="369332"/>
          </a:xfrm>
          <a:prstGeom prst="rect">
            <a:avLst/>
          </a:prstGeom>
          <a:noFill/>
        </p:spPr>
        <p:txBody>
          <a:bodyPr wrap="none" rtlCol="0">
            <a:spAutoFit/>
          </a:bodyPr>
          <a:lstStyle/>
          <a:p>
            <a:r>
              <a:rPr lang="en-US" dirty="0" smtClean="0"/>
              <a:t>RCO</a:t>
            </a:r>
            <a:endParaRPr lang="en-US" dirty="0"/>
          </a:p>
        </p:txBody>
      </p:sp>
      <p:cxnSp>
        <p:nvCxnSpPr>
          <p:cNvPr id="6163" name="Straight Arrow Connector 6162"/>
          <p:cNvCxnSpPr/>
          <p:nvPr/>
        </p:nvCxnSpPr>
        <p:spPr>
          <a:xfrm>
            <a:off x="2215260" y="1295400"/>
            <a:ext cx="1594740" cy="3124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64" name="TextBox 6163"/>
          <p:cNvSpPr txBox="1"/>
          <p:nvPr/>
        </p:nvSpPr>
        <p:spPr>
          <a:xfrm>
            <a:off x="8001000" y="5562600"/>
            <a:ext cx="991746" cy="369332"/>
          </a:xfrm>
          <a:prstGeom prst="rect">
            <a:avLst/>
          </a:prstGeom>
          <a:solidFill>
            <a:schemeClr val="bg1"/>
          </a:solidFill>
        </p:spPr>
        <p:txBody>
          <a:bodyPr wrap="none" rtlCol="0">
            <a:spAutoFit/>
          </a:bodyPr>
          <a:lstStyle/>
          <a:p>
            <a:r>
              <a:rPr lang="en-US" dirty="0" smtClean="0"/>
              <a:t>Route ID</a:t>
            </a:r>
            <a:endParaRPr lang="en-US" dirty="0"/>
          </a:p>
        </p:txBody>
      </p:sp>
      <p:cxnSp>
        <p:nvCxnSpPr>
          <p:cNvPr id="6166" name="Straight Arrow Connector 6165"/>
          <p:cNvCxnSpPr>
            <a:stCxn id="6164" idx="1"/>
          </p:cNvCxnSpPr>
          <p:nvPr/>
        </p:nvCxnSpPr>
        <p:spPr>
          <a:xfrm flipH="1" flipV="1">
            <a:off x="7696200" y="5342930"/>
            <a:ext cx="304800" cy="40433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67" name="TextBox 6166"/>
          <p:cNvSpPr txBox="1"/>
          <p:nvPr/>
        </p:nvSpPr>
        <p:spPr>
          <a:xfrm>
            <a:off x="6619239" y="533400"/>
            <a:ext cx="820225" cy="369332"/>
          </a:xfrm>
          <a:prstGeom prst="rect">
            <a:avLst/>
          </a:prstGeom>
          <a:noFill/>
        </p:spPr>
        <p:txBody>
          <a:bodyPr wrap="none" rtlCol="0">
            <a:spAutoFit/>
          </a:bodyPr>
          <a:lstStyle/>
          <a:p>
            <a:r>
              <a:rPr lang="en-US" dirty="0" smtClean="0"/>
              <a:t>HIWAS</a:t>
            </a:r>
            <a:endParaRPr lang="en-US" dirty="0"/>
          </a:p>
        </p:txBody>
      </p:sp>
      <p:cxnSp>
        <p:nvCxnSpPr>
          <p:cNvPr id="6169" name="Straight Arrow Connector 6168"/>
          <p:cNvCxnSpPr/>
          <p:nvPr/>
        </p:nvCxnSpPr>
        <p:spPr>
          <a:xfrm flipH="1">
            <a:off x="5181600" y="762000"/>
            <a:ext cx="1600200" cy="2685365"/>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170" name="TextBox 6169"/>
          <p:cNvSpPr txBox="1"/>
          <p:nvPr/>
        </p:nvSpPr>
        <p:spPr>
          <a:xfrm>
            <a:off x="5257800" y="6477000"/>
            <a:ext cx="998478" cy="369332"/>
          </a:xfrm>
          <a:prstGeom prst="rect">
            <a:avLst/>
          </a:prstGeom>
          <a:solidFill>
            <a:schemeClr val="bg1"/>
          </a:solidFill>
        </p:spPr>
        <p:txBody>
          <a:bodyPr wrap="none" rtlCol="0">
            <a:spAutoFit/>
          </a:bodyPr>
          <a:lstStyle/>
          <a:p>
            <a:r>
              <a:rPr lang="en-US" dirty="0" smtClean="0"/>
              <a:t>No voice</a:t>
            </a:r>
            <a:endParaRPr lang="en-US" dirty="0"/>
          </a:p>
        </p:txBody>
      </p:sp>
      <p:cxnSp>
        <p:nvCxnSpPr>
          <p:cNvPr id="6172" name="Straight Arrow Connector 6171"/>
          <p:cNvCxnSpPr/>
          <p:nvPr/>
        </p:nvCxnSpPr>
        <p:spPr>
          <a:xfrm flipH="1" flipV="1">
            <a:off x="4648200" y="6400800"/>
            <a:ext cx="7620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73" name="TextBox 6172"/>
          <p:cNvSpPr txBox="1"/>
          <p:nvPr/>
        </p:nvSpPr>
        <p:spPr>
          <a:xfrm>
            <a:off x="152400" y="2286000"/>
            <a:ext cx="829073" cy="369332"/>
          </a:xfrm>
          <a:prstGeom prst="rect">
            <a:avLst/>
          </a:prstGeom>
          <a:solidFill>
            <a:schemeClr val="bg1"/>
          </a:solidFill>
        </p:spPr>
        <p:txBody>
          <a:bodyPr wrap="none" rtlCol="0">
            <a:spAutoFit/>
          </a:bodyPr>
          <a:lstStyle/>
          <a:p>
            <a:r>
              <a:rPr lang="en-US" dirty="0" smtClean="0"/>
              <a:t>Class B</a:t>
            </a:r>
            <a:endParaRPr lang="en-US" dirty="0"/>
          </a:p>
        </p:txBody>
      </p:sp>
      <p:cxnSp>
        <p:nvCxnSpPr>
          <p:cNvPr id="6175" name="Straight Arrow Connector 6174"/>
          <p:cNvCxnSpPr/>
          <p:nvPr/>
        </p:nvCxnSpPr>
        <p:spPr>
          <a:xfrm>
            <a:off x="821880" y="2470666"/>
            <a:ext cx="1917243" cy="8059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77" name="TextBox 6176"/>
          <p:cNvSpPr txBox="1"/>
          <p:nvPr/>
        </p:nvSpPr>
        <p:spPr>
          <a:xfrm>
            <a:off x="152400" y="1676400"/>
            <a:ext cx="970137" cy="646331"/>
          </a:xfrm>
          <a:prstGeom prst="rect">
            <a:avLst/>
          </a:prstGeom>
          <a:solidFill>
            <a:schemeClr val="bg1"/>
          </a:solidFill>
        </p:spPr>
        <p:txBody>
          <a:bodyPr wrap="none" rtlCol="0">
            <a:spAutoFit/>
          </a:bodyPr>
          <a:lstStyle/>
          <a:p>
            <a:r>
              <a:rPr lang="en-US" dirty="0" smtClean="0"/>
              <a:t>Mode C </a:t>
            </a:r>
          </a:p>
          <a:p>
            <a:r>
              <a:rPr lang="en-US" dirty="0" smtClean="0"/>
              <a:t>Veil</a:t>
            </a:r>
            <a:endParaRPr lang="en-US" dirty="0"/>
          </a:p>
        </p:txBody>
      </p:sp>
      <p:cxnSp>
        <p:nvCxnSpPr>
          <p:cNvPr id="6179" name="Straight Arrow Connector 6178"/>
          <p:cNvCxnSpPr/>
          <p:nvPr/>
        </p:nvCxnSpPr>
        <p:spPr>
          <a:xfrm>
            <a:off x="910083" y="1981200"/>
            <a:ext cx="2137917" cy="6096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181" name="TextBox 6180"/>
          <p:cNvSpPr txBox="1"/>
          <p:nvPr/>
        </p:nvSpPr>
        <p:spPr>
          <a:xfrm>
            <a:off x="7086600" y="6248400"/>
            <a:ext cx="1558440" cy="369332"/>
          </a:xfrm>
          <a:prstGeom prst="rect">
            <a:avLst/>
          </a:prstGeom>
          <a:solidFill>
            <a:schemeClr val="bg1"/>
          </a:solidFill>
        </p:spPr>
        <p:txBody>
          <a:bodyPr wrap="none" rtlCol="0">
            <a:spAutoFit/>
          </a:bodyPr>
          <a:lstStyle/>
          <a:p>
            <a:r>
              <a:rPr lang="en-US" dirty="0" smtClean="0"/>
              <a:t>Heading (mag)</a:t>
            </a:r>
            <a:endParaRPr lang="en-US" dirty="0"/>
          </a:p>
        </p:txBody>
      </p:sp>
      <p:cxnSp>
        <p:nvCxnSpPr>
          <p:cNvPr id="6183" name="Straight Arrow Connector 6182"/>
          <p:cNvCxnSpPr/>
          <p:nvPr/>
        </p:nvCxnSpPr>
        <p:spPr>
          <a:xfrm flipH="1" flipV="1">
            <a:off x="5064759" y="5449163"/>
            <a:ext cx="2174241" cy="98390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84" name="TextBox 6183"/>
          <p:cNvSpPr txBox="1"/>
          <p:nvPr/>
        </p:nvSpPr>
        <p:spPr>
          <a:xfrm>
            <a:off x="8153400" y="1295400"/>
            <a:ext cx="905504" cy="369332"/>
          </a:xfrm>
          <a:prstGeom prst="rect">
            <a:avLst/>
          </a:prstGeom>
          <a:noFill/>
        </p:spPr>
        <p:txBody>
          <a:bodyPr wrap="none" rtlCol="0">
            <a:spAutoFit/>
          </a:bodyPr>
          <a:lstStyle/>
          <a:p>
            <a:r>
              <a:rPr lang="en-US" dirty="0" smtClean="0"/>
              <a:t>Max Alt</a:t>
            </a:r>
            <a:endParaRPr lang="en-US" dirty="0"/>
          </a:p>
        </p:txBody>
      </p:sp>
      <p:cxnSp>
        <p:nvCxnSpPr>
          <p:cNvPr id="6189" name="Straight Arrow Connector 6188"/>
          <p:cNvCxnSpPr/>
          <p:nvPr/>
        </p:nvCxnSpPr>
        <p:spPr>
          <a:xfrm flipH="1">
            <a:off x="6525088" y="1512332"/>
            <a:ext cx="1780712" cy="69746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193" name="TextBox 6192"/>
          <p:cNvSpPr txBox="1"/>
          <p:nvPr/>
        </p:nvSpPr>
        <p:spPr>
          <a:xfrm>
            <a:off x="152400" y="2895600"/>
            <a:ext cx="1131977" cy="646331"/>
          </a:xfrm>
          <a:prstGeom prst="rect">
            <a:avLst/>
          </a:prstGeom>
          <a:solidFill>
            <a:schemeClr val="bg1"/>
          </a:solidFill>
        </p:spPr>
        <p:txBody>
          <a:bodyPr wrap="none" rtlCol="0">
            <a:spAutoFit/>
          </a:bodyPr>
          <a:lstStyle/>
          <a:p>
            <a:r>
              <a:rPr lang="en-US" dirty="0" err="1" smtClean="0"/>
              <a:t>Chng</a:t>
            </a:r>
            <a:r>
              <a:rPr lang="en-US" dirty="0" smtClean="0"/>
              <a:t> over</a:t>
            </a:r>
          </a:p>
          <a:p>
            <a:r>
              <a:rPr lang="en-US" dirty="0" smtClean="0"/>
              <a:t>Point</a:t>
            </a:r>
            <a:endParaRPr lang="en-US" dirty="0"/>
          </a:p>
        </p:txBody>
      </p:sp>
      <p:cxnSp>
        <p:nvCxnSpPr>
          <p:cNvPr id="6195" name="Straight Arrow Connector 6194"/>
          <p:cNvCxnSpPr/>
          <p:nvPr/>
        </p:nvCxnSpPr>
        <p:spPr>
          <a:xfrm>
            <a:off x="1143000" y="3124200"/>
            <a:ext cx="1209583" cy="1483311"/>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197" name="TextBox 6196"/>
          <p:cNvSpPr txBox="1"/>
          <p:nvPr/>
        </p:nvSpPr>
        <p:spPr>
          <a:xfrm>
            <a:off x="8496873" y="2104682"/>
            <a:ext cx="637162" cy="646331"/>
          </a:xfrm>
          <a:prstGeom prst="rect">
            <a:avLst/>
          </a:prstGeom>
          <a:solidFill>
            <a:schemeClr val="bg1"/>
          </a:solidFill>
        </p:spPr>
        <p:txBody>
          <a:bodyPr wrap="none" rtlCol="0">
            <a:spAutoFit/>
          </a:bodyPr>
          <a:lstStyle/>
          <a:p>
            <a:r>
              <a:rPr lang="en-US" dirty="0" err="1"/>
              <a:t>G</a:t>
            </a:r>
            <a:r>
              <a:rPr lang="en-US" dirty="0" err="1" smtClean="0"/>
              <a:t>ps</a:t>
            </a:r>
            <a:endParaRPr lang="en-US" dirty="0" smtClean="0"/>
          </a:p>
          <a:p>
            <a:r>
              <a:rPr lang="en-US" dirty="0" smtClean="0"/>
              <a:t>WPT</a:t>
            </a:r>
            <a:endParaRPr lang="en-US" dirty="0"/>
          </a:p>
        </p:txBody>
      </p:sp>
      <p:cxnSp>
        <p:nvCxnSpPr>
          <p:cNvPr id="6199" name="Straight Arrow Connector 6198"/>
          <p:cNvCxnSpPr/>
          <p:nvPr/>
        </p:nvCxnSpPr>
        <p:spPr>
          <a:xfrm flipH="1" flipV="1">
            <a:off x="8382000" y="1861066"/>
            <a:ext cx="224152" cy="47499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65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098" name="Picture 2" descr="http://www.learntofly.ca/wp-content/uploads/2011/09/Questions-and-Answers-Exam-Pr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94246"/>
            <a:ext cx="4800600" cy="55446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867A1B4-137A-477A-91A2-29B7A5B02536}" type="slidenum">
              <a:rPr lang="en-US" smtClean="0"/>
              <a:t>9</a:t>
            </a:fld>
            <a:endParaRPr lang="en-US"/>
          </a:p>
        </p:txBody>
      </p:sp>
      <p:sp>
        <p:nvSpPr>
          <p:cNvPr id="4" name="Oval Callout 3"/>
          <p:cNvSpPr/>
          <p:nvPr/>
        </p:nvSpPr>
        <p:spPr>
          <a:xfrm>
            <a:off x="1371600" y="838200"/>
            <a:ext cx="1600200" cy="1371600"/>
          </a:xfrm>
          <a:prstGeom prst="wedgeEllipseCallout">
            <a:avLst>
              <a:gd name="adj1" fmla="val 46296"/>
              <a:gd name="adj2" fmla="val 128519"/>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Best to get the</a:t>
            </a:r>
          </a:p>
          <a:p>
            <a:pPr algn="ctr"/>
            <a:r>
              <a:rPr lang="en-US" dirty="0" smtClean="0">
                <a:solidFill>
                  <a:srgbClr val="FF0000"/>
                </a:solidFill>
              </a:rPr>
              <a:t>Chart and study it</a:t>
            </a:r>
            <a:endParaRPr lang="en-US" dirty="0"/>
          </a:p>
        </p:txBody>
      </p:sp>
    </p:spTree>
    <p:extLst>
      <p:ext uri="{BB962C8B-B14F-4D97-AF65-F5344CB8AC3E}">
        <p14:creationId xmlns:p14="http://schemas.microsoft.com/office/powerpoint/2010/main" val="2834828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256</Words>
  <Application>Microsoft Office PowerPoint</Application>
  <PresentationFormat>On-screen Show (4:3)</PresentationFormat>
  <Paragraphs>73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IFR Low Chart</vt:lpstr>
      <vt:lpstr>Airport Information</vt:lpstr>
      <vt:lpstr>IFR Low Chart Symbols</vt:lpstr>
      <vt:lpstr>IFR Low Chart Symbols</vt:lpstr>
      <vt:lpstr>IFR Low Chart Data Page</vt:lpstr>
      <vt:lpstr>IFR Low Chart</vt:lpstr>
      <vt:lpstr>Questions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cp:lastModifiedBy>
  <cp:revision>14</cp:revision>
  <dcterms:created xsi:type="dcterms:W3CDTF">2015-03-18T03:20:09Z</dcterms:created>
  <dcterms:modified xsi:type="dcterms:W3CDTF">2015-03-18T04:25:45Z</dcterms:modified>
</cp:coreProperties>
</file>