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5" r:id="rId3"/>
    <p:sldId id="257" r:id="rId4"/>
    <p:sldId id="261" r:id="rId5"/>
    <p:sldId id="262" r:id="rId6"/>
    <p:sldId id="268" r:id="rId7"/>
    <p:sldId id="259" r:id="rId8"/>
    <p:sldId id="263" r:id="rId9"/>
    <p:sldId id="260" r:id="rId10"/>
    <p:sldId id="271" r:id="rId11"/>
    <p:sldId id="272" r:id="rId12"/>
    <p:sldId id="269" r:id="rId13"/>
    <p:sldId id="270" r:id="rId14"/>
    <p:sldId id="266" r:id="rId15"/>
    <p:sldId id="264" r:id="rId16"/>
    <p:sldId id="274" r:id="rId17"/>
    <p:sldId id="267"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359D89-7392-4459-B6AF-1E2009F6AD5C}" type="datetimeFigureOut">
              <a:rPr lang="en-US" smtClean="0"/>
              <a:t>7/7/2013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B245C7-C508-41DD-9A69-0A7FB3DC4D39}" type="slidenum">
              <a:rPr lang="en-US" smtClean="0"/>
              <a:t>‹#›</a:t>
            </a:fld>
            <a:endParaRPr lang="en-US"/>
          </a:p>
        </p:txBody>
      </p:sp>
    </p:spTree>
    <p:extLst>
      <p:ext uri="{BB962C8B-B14F-4D97-AF65-F5344CB8AC3E}">
        <p14:creationId xmlns:p14="http://schemas.microsoft.com/office/powerpoint/2010/main" val="3652564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B245C7-C508-41DD-9A69-0A7FB3DC4D39}" type="slidenum">
              <a:rPr lang="en-US" smtClean="0"/>
              <a:t>10</a:t>
            </a:fld>
            <a:endParaRPr lang="en-US"/>
          </a:p>
        </p:txBody>
      </p:sp>
    </p:spTree>
    <p:extLst>
      <p:ext uri="{BB962C8B-B14F-4D97-AF65-F5344CB8AC3E}">
        <p14:creationId xmlns:p14="http://schemas.microsoft.com/office/powerpoint/2010/main" val="1393882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F1319E-6FB9-4674-981B-0371023331C8}" type="slidenum">
              <a:rPr lang="en-US" smtClean="0"/>
              <a:t>18</a:t>
            </a:fld>
            <a:endParaRPr lang="en-US"/>
          </a:p>
        </p:txBody>
      </p:sp>
    </p:spTree>
    <p:extLst>
      <p:ext uri="{BB962C8B-B14F-4D97-AF65-F5344CB8AC3E}">
        <p14:creationId xmlns:p14="http://schemas.microsoft.com/office/powerpoint/2010/main" val="2006003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27F77A-89B5-4A0C-8199-132DA560F32E}" type="datetimeFigureOut">
              <a:rPr lang="en-US" smtClean="0"/>
              <a:t>7/7/2013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4EA72-1F13-409A-8130-FE0048BE9755}" type="slidenum">
              <a:rPr lang="en-US" smtClean="0"/>
              <a:t>‹#›</a:t>
            </a:fld>
            <a:endParaRPr lang="en-US"/>
          </a:p>
        </p:txBody>
      </p:sp>
    </p:spTree>
    <p:extLst>
      <p:ext uri="{BB962C8B-B14F-4D97-AF65-F5344CB8AC3E}">
        <p14:creationId xmlns:p14="http://schemas.microsoft.com/office/powerpoint/2010/main" val="3000490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27F77A-89B5-4A0C-8199-132DA560F32E}" type="datetimeFigureOut">
              <a:rPr lang="en-US" smtClean="0"/>
              <a:t>7/7/2013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4EA72-1F13-409A-8130-FE0048BE9755}" type="slidenum">
              <a:rPr lang="en-US" smtClean="0"/>
              <a:t>‹#›</a:t>
            </a:fld>
            <a:endParaRPr lang="en-US"/>
          </a:p>
        </p:txBody>
      </p:sp>
    </p:spTree>
    <p:extLst>
      <p:ext uri="{BB962C8B-B14F-4D97-AF65-F5344CB8AC3E}">
        <p14:creationId xmlns:p14="http://schemas.microsoft.com/office/powerpoint/2010/main" val="2363109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27F77A-89B5-4A0C-8199-132DA560F32E}" type="datetimeFigureOut">
              <a:rPr lang="en-US" smtClean="0"/>
              <a:t>7/7/2013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4EA72-1F13-409A-8130-FE0048BE9755}" type="slidenum">
              <a:rPr lang="en-US" smtClean="0"/>
              <a:t>‹#›</a:t>
            </a:fld>
            <a:endParaRPr lang="en-US"/>
          </a:p>
        </p:txBody>
      </p:sp>
    </p:spTree>
    <p:extLst>
      <p:ext uri="{BB962C8B-B14F-4D97-AF65-F5344CB8AC3E}">
        <p14:creationId xmlns:p14="http://schemas.microsoft.com/office/powerpoint/2010/main" val="1689014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27F77A-89B5-4A0C-8199-132DA560F32E}" type="datetimeFigureOut">
              <a:rPr lang="en-US" smtClean="0"/>
              <a:t>7/7/2013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4EA72-1F13-409A-8130-FE0048BE9755}" type="slidenum">
              <a:rPr lang="en-US" smtClean="0"/>
              <a:t>‹#›</a:t>
            </a:fld>
            <a:endParaRPr lang="en-US"/>
          </a:p>
        </p:txBody>
      </p:sp>
    </p:spTree>
    <p:extLst>
      <p:ext uri="{BB962C8B-B14F-4D97-AF65-F5344CB8AC3E}">
        <p14:creationId xmlns:p14="http://schemas.microsoft.com/office/powerpoint/2010/main" val="603050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27F77A-89B5-4A0C-8199-132DA560F32E}" type="datetimeFigureOut">
              <a:rPr lang="en-US" smtClean="0"/>
              <a:t>7/7/2013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4EA72-1F13-409A-8130-FE0048BE9755}" type="slidenum">
              <a:rPr lang="en-US" smtClean="0"/>
              <a:t>‹#›</a:t>
            </a:fld>
            <a:endParaRPr lang="en-US"/>
          </a:p>
        </p:txBody>
      </p:sp>
    </p:spTree>
    <p:extLst>
      <p:ext uri="{BB962C8B-B14F-4D97-AF65-F5344CB8AC3E}">
        <p14:creationId xmlns:p14="http://schemas.microsoft.com/office/powerpoint/2010/main" val="4116355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27F77A-89B5-4A0C-8199-132DA560F32E}" type="datetimeFigureOut">
              <a:rPr lang="en-US" smtClean="0"/>
              <a:t>7/7/2013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4EA72-1F13-409A-8130-FE0048BE9755}" type="slidenum">
              <a:rPr lang="en-US" smtClean="0"/>
              <a:t>‹#›</a:t>
            </a:fld>
            <a:endParaRPr lang="en-US"/>
          </a:p>
        </p:txBody>
      </p:sp>
    </p:spTree>
    <p:extLst>
      <p:ext uri="{BB962C8B-B14F-4D97-AF65-F5344CB8AC3E}">
        <p14:creationId xmlns:p14="http://schemas.microsoft.com/office/powerpoint/2010/main" val="2605790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27F77A-89B5-4A0C-8199-132DA560F32E}" type="datetimeFigureOut">
              <a:rPr lang="en-US" smtClean="0"/>
              <a:t>7/7/2013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4EA72-1F13-409A-8130-FE0048BE9755}" type="slidenum">
              <a:rPr lang="en-US" smtClean="0"/>
              <a:t>‹#›</a:t>
            </a:fld>
            <a:endParaRPr lang="en-US"/>
          </a:p>
        </p:txBody>
      </p:sp>
    </p:spTree>
    <p:extLst>
      <p:ext uri="{BB962C8B-B14F-4D97-AF65-F5344CB8AC3E}">
        <p14:creationId xmlns:p14="http://schemas.microsoft.com/office/powerpoint/2010/main" val="1931040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27F77A-89B5-4A0C-8199-132DA560F32E}" type="datetimeFigureOut">
              <a:rPr lang="en-US" smtClean="0"/>
              <a:t>7/7/2013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4EA72-1F13-409A-8130-FE0048BE9755}" type="slidenum">
              <a:rPr lang="en-US" smtClean="0"/>
              <a:t>‹#›</a:t>
            </a:fld>
            <a:endParaRPr lang="en-US"/>
          </a:p>
        </p:txBody>
      </p:sp>
    </p:spTree>
    <p:extLst>
      <p:ext uri="{BB962C8B-B14F-4D97-AF65-F5344CB8AC3E}">
        <p14:creationId xmlns:p14="http://schemas.microsoft.com/office/powerpoint/2010/main" val="127167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27F77A-89B5-4A0C-8199-132DA560F32E}" type="datetimeFigureOut">
              <a:rPr lang="en-US" smtClean="0"/>
              <a:t>7/7/2013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4EA72-1F13-409A-8130-FE0048BE9755}" type="slidenum">
              <a:rPr lang="en-US" smtClean="0"/>
              <a:t>‹#›</a:t>
            </a:fld>
            <a:endParaRPr lang="en-US"/>
          </a:p>
        </p:txBody>
      </p:sp>
    </p:spTree>
    <p:extLst>
      <p:ext uri="{BB962C8B-B14F-4D97-AF65-F5344CB8AC3E}">
        <p14:creationId xmlns:p14="http://schemas.microsoft.com/office/powerpoint/2010/main" val="4191975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27F77A-89B5-4A0C-8199-132DA560F32E}" type="datetimeFigureOut">
              <a:rPr lang="en-US" smtClean="0"/>
              <a:t>7/7/2013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4EA72-1F13-409A-8130-FE0048BE9755}" type="slidenum">
              <a:rPr lang="en-US" smtClean="0"/>
              <a:t>‹#›</a:t>
            </a:fld>
            <a:endParaRPr lang="en-US"/>
          </a:p>
        </p:txBody>
      </p:sp>
    </p:spTree>
    <p:extLst>
      <p:ext uri="{BB962C8B-B14F-4D97-AF65-F5344CB8AC3E}">
        <p14:creationId xmlns:p14="http://schemas.microsoft.com/office/powerpoint/2010/main" val="3212046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27F77A-89B5-4A0C-8199-132DA560F32E}" type="datetimeFigureOut">
              <a:rPr lang="en-US" smtClean="0"/>
              <a:t>7/7/2013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4EA72-1F13-409A-8130-FE0048BE9755}" type="slidenum">
              <a:rPr lang="en-US" smtClean="0"/>
              <a:t>‹#›</a:t>
            </a:fld>
            <a:endParaRPr lang="en-US"/>
          </a:p>
        </p:txBody>
      </p:sp>
    </p:spTree>
    <p:extLst>
      <p:ext uri="{BB962C8B-B14F-4D97-AF65-F5344CB8AC3E}">
        <p14:creationId xmlns:p14="http://schemas.microsoft.com/office/powerpoint/2010/main" val="1611868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27F77A-89B5-4A0C-8199-132DA560F32E}" type="datetimeFigureOut">
              <a:rPr lang="en-US" smtClean="0"/>
              <a:t>7/7/2013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54EA72-1F13-409A-8130-FE0048BE9755}" type="slidenum">
              <a:rPr lang="en-US" smtClean="0"/>
              <a:t>‹#›</a:t>
            </a:fld>
            <a:endParaRPr lang="en-US"/>
          </a:p>
        </p:txBody>
      </p:sp>
    </p:spTree>
    <p:extLst>
      <p:ext uri="{BB962C8B-B14F-4D97-AF65-F5344CB8AC3E}">
        <p14:creationId xmlns:p14="http://schemas.microsoft.com/office/powerpoint/2010/main" val="473560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ww.cfinotebook.net/graphics/operations/CirclingInstructions.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Circle to Land</a:t>
            </a:r>
            <a:endParaRPr lang="en-US" dirty="0"/>
          </a:p>
        </p:txBody>
      </p:sp>
      <p:pic>
        <p:nvPicPr>
          <p:cNvPr id="3074" name="Picture 2" descr="http://midishaw.com/wp-content/uploads/2009/09/TrafficCircleSign-300x3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505200"/>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6104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Revised Area of Protection</a:t>
            </a:r>
            <a:endParaRPr lang="en-US" dirty="0"/>
          </a:p>
        </p:txBody>
      </p:sp>
      <p:sp>
        <p:nvSpPr>
          <p:cNvPr id="3" name="Content Placeholder 2"/>
          <p:cNvSpPr>
            <a:spLocks noGrp="1"/>
          </p:cNvSpPr>
          <p:nvPr>
            <p:ph idx="1"/>
          </p:nvPr>
        </p:nvSpPr>
        <p:spPr>
          <a:xfrm>
            <a:off x="457200" y="1600200"/>
            <a:ext cx="8229600" cy="2209799"/>
          </a:xfrm>
        </p:spPr>
        <p:txBody>
          <a:bodyPr>
            <a:normAutofit fontScale="85000" lnSpcReduction="20000"/>
          </a:bodyPr>
          <a:lstStyle/>
          <a:p>
            <a:r>
              <a:rPr lang="en-US" dirty="0"/>
              <a:t>FAA </a:t>
            </a:r>
            <a:r>
              <a:rPr lang="en-US" dirty="0" smtClean="0"/>
              <a:t>expanded airspace for airport circle-to-land approaches</a:t>
            </a:r>
          </a:p>
          <a:p>
            <a:r>
              <a:rPr lang="en-US" dirty="0"/>
              <a:t>Aeronautical </a:t>
            </a:r>
            <a:r>
              <a:rPr lang="en-US" dirty="0" smtClean="0"/>
              <a:t>charts show approaches with the new circle-to-land </a:t>
            </a:r>
            <a:r>
              <a:rPr lang="en-US" dirty="0"/>
              <a:t>minima criteria with a "Inverse C" circle icon (white “C” surrounded by a black background</a:t>
            </a:r>
            <a:r>
              <a:rPr lang="en-US" dirty="0" smtClean="0"/>
              <a:t>). </a:t>
            </a:r>
            <a:r>
              <a:rPr lang="de-DE" dirty="0"/>
              <a:t>Jeppesen uses an "Inverse C" diamond icon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763435970"/>
              </p:ext>
            </p:extLst>
          </p:nvPr>
        </p:nvGraphicFramePr>
        <p:xfrm>
          <a:off x="304800" y="3886200"/>
          <a:ext cx="6629400" cy="2453640"/>
        </p:xfrm>
        <a:graphic>
          <a:graphicData uri="http://schemas.openxmlformats.org/drawingml/2006/table">
            <a:tbl>
              <a:tblPr/>
              <a:tblGrid>
                <a:gridCol w="1104900"/>
                <a:gridCol w="1104900"/>
                <a:gridCol w="1104900"/>
                <a:gridCol w="1104900"/>
                <a:gridCol w="1104900"/>
                <a:gridCol w="1104900"/>
              </a:tblGrid>
              <a:tr h="280215">
                <a:tc rowSpan="2">
                  <a:txBody>
                    <a:bodyPr/>
                    <a:lstStyle/>
                    <a:p>
                      <a:pPr algn="l"/>
                      <a:r>
                        <a:rPr lang="en-US" sz="1400" dirty="0">
                          <a:effectLst/>
                        </a:rPr>
                        <a:t>Circling MDA in feet MSL</a:t>
                      </a:r>
                    </a:p>
                  </a:txBody>
                  <a:tcPr anchor="ctr">
                    <a:lnL>
                      <a:noFill/>
                    </a:lnL>
                    <a:lnR>
                      <a:noFill/>
                    </a:lnR>
                    <a:lnT>
                      <a:noFill/>
                    </a:lnT>
                    <a:lnB>
                      <a:noFill/>
                    </a:lnB>
                    <a:solidFill>
                      <a:srgbClr val="E6E6E6"/>
                    </a:solidFill>
                  </a:tcPr>
                </a:tc>
                <a:tc gridSpan="5">
                  <a:txBody>
                    <a:bodyPr/>
                    <a:lstStyle/>
                    <a:p>
                      <a:pPr algn="l"/>
                      <a:r>
                        <a:rPr lang="en-US" sz="1400">
                          <a:effectLst/>
                        </a:rPr>
                        <a:t>Approach Category and Circling Radius (NM)</a:t>
                      </a:r>
                    </a:p>
                  </a:txBody>
                  <a:tcPr anchor="ctr">
                    <a:lnL>
                      <a:noFill/>
                    </a:lnL>
                    <a:lnR>
                      <a:noFill/>
                    </a:lnR>
                    <a:lnT>
                      <a:noFill/>
                    </a:lnT>
                    <a:lnB>
                      <a:noFill/>
                    </a:lnB>
                    <a:solidFill>
                      <a:srgbClr val="E6E6E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20323">
                <a:tc vMerge="1">
                  <a:txBody>
                    <a:bodyPr/>
                    <a:lstStyle/>
                    <a:p>
                      <a:endParaRPr lang="en-US"/>
                    </a:p>
                  </a:txBody>
                  <a:tcPr/>
                </a:tc>
                <a:tc>
                  <a:txBody>
                    <a:bodyPr/>
                    <a:lstStyle/>
                    <a:p>
                      <a:pPr algn="l"/>
                      <a:r>
                        <a:rPr lang="en-US" sz="1400">
                          <a:effectLst/>
                        </a:rPr>
                        <a:t>CAT A</a:t>
                      </a:r>
                    </a:p>
                  </a:txBody>
                  <a:tcPr anchor="ctr">
                    <a:lnL>
                      <a:noFill/>
                    </a:lnL>
                    <a:lnR>
                      <a:noFill/>
                    </a:lnR>
                    <a:lnT>
                      <a:noFill/>
                    </a:lnT>
                    <a:lnB>
                      <a:noFill/>
                    </a:lnB>
                    <a:solidFill>
                      <a:srgbClr val="E6E6E6"/>
                    </a:solidFill>
                  </a:tcPr>
                </a:tc>
                <a:tc>
                  <a:txBody>
                    <a:bodyPr/>
                    <a:lstStyle/>
                    <a:p>
                      <a:pPr algn="l"/>
                      <a:r>
                        <a:rPr lang="en-US" sz="1400" dirty="0">
                          <a:effectLst/>
                        </a:rPr>
                        <a:t>CAT B</a:t>
                      </a:r>
                    </a:p>
                  </a:txBody>
                  <a:tcPr anchor="ctr">
                    <a:lnL>
                      <a:noFill/>
                    </a:lnL>
                    <a:lnR>
                      <a:noFill/>
                    </a:lnR>
                    <a:lnT>
                      <a:noFill/>
                    </a:lnT>
                    <a:lnB>
                      <a:noFill/>
                    </a:lnB>
                    <a:solidFill>
                      <a:srgbClr val="E6E6E6"/>
                    </a:solidFill>
                  </a:tcPr>
                </a:tc>
                <a:tc>
                  <a:txBody>
                    <a:bodyPr/>
                    <a:lstStyle/>
                    <a:p>
                      <a:pPr algn="l"/>
                      <a:r>
                        <a:rPr lang="en-US" sz="1400" dirty="0">
                          <a:effectLst/>
                        </a:rPr>
                        <a:t>CAT C</a:t>
                      </a:r>
                    </a:p>
                  </a:txBody>
                  <a:tcPr anchor="ctr">
                    <a:lnL>
                      <a:noFill/>
                    </a:lnL>
                    <a:lnR>
                      <a:noFill/>
                    </a:lnR>
                    <a:lnT>
                      <a:noFill/>
                    </a:lnT>
                    <a:lnB>
                      <a:noFill/>
                    </a:lnB>
                    <a:solidFill>
                      <a:srgbClr val="E6E6E6"/>
                    </a:solidFill>
                  </a:tcPr>
                </a:tc>
                <a:tc>
                  <a:txBody>
                    <a:bodyPr/>
                    <a:lstStyle/>
                    <a:p>
                      <a:pPr algn="l"/>
                      <a:r>
                        <a:rPr lang="en-US" sz="1400">
                          <a:effectLst/>
                        </a:rPr>
                        <a:t>CAT D</a:t>
                      </a:r>
                    </a:p>
                  </a:txBody>
                  <a:tcPr anchor="ctr">
                    <a:lnL>
                      <a:noFill/>
                    </a:lnL>
                    <a:lnR>
                      <a:noFill/>
                    </a:lnR>
                    <a:lnT>
                      <a:noFill/>
                    </a:lnT>
                    <a:lnB>
                      <a:noFill/>
                    </a:lnB>
                    <a:solidFill>
                      <a:srgbClr val="E6E6E6"/>
                    </a:solidFill>
                  </a:tcPr>
                </a:tc>
                <a:tc>
                  <a:txBody>
                    <a:bodyPr/>
                    <a:lstStyle/>
                    <a:p>
                      <a:pPr algn="l"/>
                      <a:r>
                        <a:rPr lang="en-US" sz="1400">
                          <a:effectLst/>
                        </a:rPr>
                        <a:t>CAT E</a:t>
                      </a:r>
                    </a:p>
                  </a:txBody>
                  <a:tcPr anchor="ctr">
                    <a:lnL>
                      <a:noFill/>
                    </a:lnL>
                    <a:lnR>
                      <a:noFill/>
                    </a:lnR>
                    <a:lnT>
                      <a:noFill/>
                    </a:lnT>
                    <a:lnB>
                      <a:noFill/>
                    </a:lnB>
                    <a:solidFill>
                      <a:srgbClr val="E6E6E6"/>
                    </a:solidFill>
                  </a:tcPr>
                </a:tc>
              </a:tr>
              <a:tr h="239350">
                <a:tc>
                  <a:txBody>
                    <a:bodyPr/>
                    <a:lstStyle/>
                    <a:p>
                      <a:r>
                        <a:rPr lang="en-US" sz="1400" dirty="0">
                          <a:effectLst/>
                          <a:latin typeface="Arial"/>
                        </a:rPr>
                        <a:t>1000 or less</a:t>
                      </a:r>
                    </a:p>
                  </a:txBody>
                  <a:tcPr marL="28575" marR="28575" marT="19050" marB="19050" anchor="ctr">
                    <a:lnL>
                      <a:noFill/>
                    </a:lnL>
                    <a:lnR>
                      <a:noFill/>
                    </a:lnR>
                    <a:lnT>
                      <a:noFill/>
                    </a:lnT>
                    <a:lnB>
                      <a:noFill/>
                    </a:lnB>
                    <a:solidFill>
                      <a:srgbClr val="E6E6E6"/>
                    </a:solidFill>
                  </a:tcPr>
                </a:tc>
                <a:tc>
                  <a:txBody>
                    <a:bodyPr/>
                    <a:lstStyle/>
                    <a:p>
                      <a:r>
                        <a:rPr lang="en-US" sz="1400">
                          <a:effectLst/>
                          <a:latin typeface="Arial"/>
                        </a:rPr>
                        <a:t>1.3</a:t>
                      </a:r>
                    </a:p>
                  </a:txBody>
                  <a:tcPr marL="28575" marR="28575" marT="19050" marB="19050" anchor="ctr">
                    <a:lnL>
                      <a:noFill/>
                    </a:lnL>
                    <a:lnR>
                      <a:noFill/>
                    </a:lnR>
                    <a:lnT>
                      <a:noFill/>
                    </a:lnT>
                    <a:lnB>
                      <a:noFill/>
                    </a:lnB>
                    <a:solidFill>
                      <a:srgbClr val="E6E6E6"/>
                    </a:solidFill>
                  </a:tcPr>
                </a:tc>
                <a:tc>
                  <a:txBody>
                    <a:bodyPr/>
                    <a:lstStyle/>
                    <a:p>
                      <a:r>
                        <a:rPr lang="en-US" sz="1400" dirty="0">
                          <a:effectLst/>
                          <a:latin typeface="Arial"/>
                        </a:rPr>
                        <a:t>1.7</a:t>
                      </a:r>
                    </a:p>
                  </a:txBody>
                  <a:tcPr marL="28575" marR="28575" marT="19050" marB="19050" anchor="ctr">
                    <a:lnL>
                      <a:noFill/>
                    </a:lnL>
                    <a:lnR>
                      <a:noFill/>
                    </a:lnR>
                    <a:lnT>
                      <a:noFill/>
                    </a:lnT>
                    <a:lnB>
                      <a:noFill/>
                    </a:lnB>
                    <a:solidFill>
                      <a:srgbClr val="E6E6E6"/>
                    </a:solidFill>
                  </a:tcPr>
                </a:tc>
                <a:tc>
                  <a:txBody>
                    <a:bodyPr/>
                    <a:lstStyle/>
                    <a:p>
                      <a:r>
                        <a:rPr lang="en-US" sz="1400" dirty="0">
                          <a:effectLst/>
                          <a:latin typeface="Arial"/>
                        </a:rPr>
                        <a:t>2.7</a:t>
                      </a:r>
                    </a:p>
                  </a:txBody>
                  <a:tcPr marL="28575" marR="28575" marT="19050" marB="19050" anchor="ctr">
                    <a:lnL>
                      <a:noFill/>
                    </a:lnL>
                    <a:lnR>
                      <a:noFill/>
                    </a:lnR>
                    <a:lnT>
                      <a:noFill/>
                    </a:lnT>
                    <a:lnB>
                      <a:noFill/>
                    </a:lnB>
                    <a:solidFill>
                      <a:srgbClr val="E6E6E6"/>
                    </a:solidFill>
                  </a:tcPr>
                </a:tc>
                <a:tc>
                  <a:txBody>
                    <a:bodyPr/>
                    <a:lstStyle/>
                    <a:p>
                      <a:r>
                        <a:rPr lang="en-US" sz="1400">
                          <a:effectLst/>
                          <a:latin typeface="Arial"/>
                        </a:rPr>
                        <a:t>3.6</a:t>
                      </a:r>
                    </a:p>
                  </a:txBody>
                  <a:tcPr marL="28575" marR="28575" marT="19050" marB="19050" anchor="ctr">
                    <a:lnL>
                      <a:noFill/>
                    </a:lnL>
                    <a:lnR>
                      <a:noFill/>
                    </a:lnR>
                    <a:lnT>
                      <a:noFill/>
                    </a:lnT>
                    <a:lnB>
                      <a:noFill/>
                    </a:lnB>
                    <a:solidFill>
                      <a:srgbClr val="E6E6E6"/>
                    </a:solidFill>
                  </a:tcPr>
                </a:tc>
                <a:tc>
                  <a:txBody>
                    <a:bodyPr/>
                    <a:lstStyle/>
                    <a:p>
                      <a:r>
                        <a:rPr lang="en-US" sz="1400">
                          <a:effectLst/>
                          <a:latin typeface="Arial"/>
                        </a:rPr>
                        <a:t>4.5</a:t>
                      </a:r>
                    </a:p>
                  </a:txBody>
                  <a:tcPr marL="28575" marR="28575" marT="19050" marB="19050" anchor="ctr">
                    <a:lnL>
                      <a:noFill/>
                    </a:lnL>
                    <a:lnR>
                      <a:noFill/>
                    </a:lnR>
                    <a:lnT>
                      <a:noFill/>
                    </a:lnT>
                    <a:lnB>
                      <a:noFill/>
                    </a:lnB>
                    <a:solidFill>
                      <a:srgbClr val="E6E6E6"/>
                    </a:solidFill>
                  </a:tcPr>
                </a:tc>
              </a:tr>
              <a:tr h="239350">
                <a:tc>
                  <a:txBody>
                    <a:bodyPr/>
                    <a:lstStyle/>
                    <a:p>
                      <a:r>
                        <a:rPr lang="en-US" sz="1400" dirty="0">
                          <a:effectLst/>
                          <a:latin typeface="Arial"/>
                        </a:rPr>
                        <a:t>1001-3000</a:t>
                      </a:r>
                    </a:p>
                  </a:txBody>
                  <a:tcPr marL="28575" marR="28575" marT="19050" marB="19050" anchor="ctr">
                    <a:lnL>
                      <a:noFill/>
                    </a:lnL>
                    <a:lnR>
                      <a:noFill/>
                    </a:lnR>
                    <a:lnT>
                      <a:noFill/>
                    </a:lnT>
                    <a:lnB>
                      <a:noFill/>
                    </a:lnB>
                    <a:solidFill>
                      <a:srgbClr val="E6E6E6"/>
                    </a:solidFill>
                  </a:tcPr>
                </a:tc>
                <a:tc>
                  <a:txBody>
                    <a:bodyPr/>
                    <a:lstStyle/>
                    <a:p>
                      <a:r>
                        <a:rPr lang="en-US" sz="1400">
                          <a:effectLst/>
                          <a:latin typeface="Arial"/>
                        </a:rPr>
                        <a:t>1.3</a:t>
                      </a:r>
                    </a:p>
                  </a:txBody>
                  <a:tcPr marL="28575" marR="28575" marT="19050" marB="19050" anchor="ctr">
                    <a:lnL>
                      <a:noFill/>
                    </a:lnL>
                    <a:lnR>
                      <a:noFill/>
                    </a:lnR>
                    <a:lnT>
                      <a:noFill/>
                    </a:lnT>
                    <a:lnB>
                      <a:noFill/>
                    </a:lnB>
                    <a:solidFill>
                      <a:srgbClr val="E6E6E6"/>
                    </a:solidFill>
                  </a:tcPr>
                </a:tc>
                <a:tc>
                  <a:txBody>
                    <a:bodyPr/>
                    <a:lstStyle/>
                    <a:p>
                      <a:r>
                        <a:rPr lang="en-US" sz="1400">
                          <a:effectLst/>
                          <a:latin typeface="Arial"/>
                        </a:rPr>
                        <a:t>1.8</a:t>
                      </a:r>
                    </a:p>
                  </a:txBody>
                  <a:tcPr marL="28575" marR="28575" marT="19050" marB="19050" anchor="ctr">
                    <a:lnL>
                      <a:noFill/>
                    </a:lnL>
                    <a:lnR>
                      <a:noFill/>
                    </a:lnR>
                    <a:lnT>
                      <a:noFill/>
                    </a:lnT>
                    <a:lnB>
                      <a:noFill/>
                    </a:lnB>
                    <a:solidFill>
                      <a:srgbClr val="E6E6E6"/>
                    </a:solidFill>
                  </a:tcPr>
                </a:tc>
                <a:tc>
                  <a:txBody>
                    <a:bodyPr/>
                    <a:lstStyle/>
                    <a:p>
                      <a:r>
                        <a:rPr lang="en-US" sz="1400" dirty="0">
                          <a:effectLst/>
                          <a:latin typeface="Arial"/>
                        </a:rPr>
                        <a:t>2.8</a:t>
                      </a:r>
                    </a:p>
                  </a:txBody>
                  <a:tcPr marL="28575" marR="28575" marT="19050" marB="19050" anchor="ctr">
                    <a:lnL>
                      <a:noFill/>
                    </a:lnL>
                    <a:lnR>
                      <a:noFill/>
                    </a:lnR>
                    <a:lnT>
                      <a:noFill/>
                    </a:lnT>
                    <a:lnB>
                      <a:noFill/>
                    </a:lnB>
                    <a:solidFill>
                      <a:srgbClr val="E6E6E6"/>
                    </a:solidFill>
                  </a:tcPr>
                </a:tc>
                <a:tc>
                  <a:txBody>
                    <a:bodyPr/>
                    <a:lstStyle/>
                    <a:p>
                      <a:r>
                        <a:rPr lang="en-US" sz="1400">
                          <a:effectLst/>
                          <a:latin typeface="Arial"/>
                        </a:rPr>
                        <a:t>3.7</a:t>
                      </a:r>
                    </a:p>
                  </a:txBody>
                  <a:tcPr marL="28575" marR="28575" marT="19050" marB="19050" anchor="ctr">
                    <a:lnL>
                      <a:noFill/>
                    </a:lnL>
                    <a:lnR>
                      <a:noFill/>
                    </a:lnR>
                    <a:lnT>
                      <a:noFill/>
                    </a:lnT>
                    <a:lnB>
                      <a:noFill/>
                    </a:lnB>
                    <a:solidFill>
                      <a:srgbClr val="E6E6E6"/>
                    </a:solidFill>
                  </a:tcPr>
                </a:tc>
                <a:tc>
                  <a:txBody>
                    <a:bodyPr/>
                    <a:lstStyle/>
                    <a:p>
                      <a:r>
                        <a:rPr lang="en-US" sz="1400">
                          <a:effectLst/>
                          <a:latin typeface="Arial"/>
                        </a:rPr>
                        <a:t>4.6</a:t>
                      </a:r>
                    </a:p>
                  </a:txBody>
                  <a:tcPr marL="28575" marR="28575" marT="19050" marB="19050" anchor="ctr">
                    <a:lnL>
                      <a:noFill/>
                    </a:lnL>
                    <a:lnR>
                      <a:noFill/>
                    </a:lnR>
                    <a:lnT>
                      <a:noFill/>
                    </a:lnT>
                    <a:lnB>
                      <a:noFill/>
                    </a:lnB>
                    <a:solidFill>
                      <a:srgbClr val="E6E6E6"/>
                    </a:solidFill>
                  </a:tcPr>
                </a:tc>
              </a:tr>
              <a:tr h="239350">
                <a:tc>
                  <a:txBody>
                    <a:bodyPr/>
                    <a:lstStyle/>
                    <a:p>
                      <a:r>
                        <a:rPr lang="en-US" sz="1400" dirty="0">
                          <a:effectLst/>
                          <a:latin typeface="Arial"/>
                        </a:rPr>
                        <a:t>3001-5000</a:t>
                      </a:r>
                    </a:p>
                  </a:txBody>
                  <a:tcPr marL="28575" marR="28575" marT="19050" marB="19050" anchor="ctr">
                    <a:lnL>
                      <a:noFill/>
                    </a:lnL>
                    <a:lnR>
                      <a:noFill/>
                    </a:lnR>
                    <a:lnT>
                      <a:noFill/>
                    </a:lnT>
                    <a:lnB>
                      <a:noFill/>
                    </a:lnB>
                    <a:solidFill>
                      <a:srgbClr val="E6E6E6"/>
                    </a:solidFill>
                  </a:tcPr>
                </a:tc>
                <a:tc>
                  <a:txBody>
                    <a:bodyPr/>
                    <a:lstStyle/>
                    <a:p>
                      <a:r>
                        <a:rPr lang="en-US" sz="1400" dirty="0">
                          <a:effectLst/>
                          <a:latin typeface="Arial"/>
                        </a:rPr>
                        <a:t>1.3</a:t>
                      </a:r>
                    </a:p>
                  </a:txBody>
                  <a:tcPr marL="28575" marR="28575" marT="19050" marB="19050" anchor="ctr">
                    <a:lnL>
                      <a:noFill/>
                    </a:lnL>
                    <a:lnR>
                      <a:noFill/>
                    </a:lnR>
                    <a:lnT>
                      <a:noFill/>
                    </a:lnT>
                    <a:lnB>
                      <a:noFill/>
                    </a:lnB>
                    <a:solidFill>
                      <a:srgbClr val="E6E6E6"/>
                    </a:solidFill>
                  </a:tcPr>
                </a:tc>
                <a:tc>
                  <a:txBody>
                    <a:bodyPr/>
                    <a:lstStyle/>
                    <a:p>
                      <a:r>
                        <a:rPr lang="en-US" sz="1400">
                          <a:effectLst/>
                          <a:latin typeface="Arial"/>
                        </a:rPr>
                        <a:t>1.8</a:t>
                      </a:r>
                    </a:p>
                  </a:txBody>
                  <a:tcPr marL="28575" marR="28575" marT="19050" marB="19050" anchor="ctr">
                    <a:lnL>
                      <a:noFill/>
                    </a:lnL>
                    <a:lnR>
                      <a:noFill/>
                    </a:lnR>
                    <a:lnT>
                      <a:noFill/>
                    </a:lnT>
                    <a:lnB>
                      <a:noFill/>
                    </a:lnB>
                    <a:solidFill>
                      <a:srgbClr val="E6E6E6"/>
                    </a:solidFill>
                  </a:tcPr>
                </a:tc>
                <a:tc>
                  <a:txBody>
                    <a:bodyPr/>
                    <a:lstStyle/>
                    <a:p>
                      <a:r>
                        <a:rPr lang="en-US" sz="1400" dirty="0">
                          <a:effectLst/>
                          <a:latin typeface="Arial"/>
                        </a:rPr>
                        <a:t>2.9</a:t>
                      </a:r>
                    </a:p>
                  </a:txBody>
                  <a:tcPr marL="28575" marR="28575" marT="19050" marB="19050" anchor="ctr">
                    <a:lnL>
                      <a:noFill/>
                    </a:lnL>
                    <a:lnR>
                      <a:noFill/>
                    </a:lnR>
                    <a:lnT>
                      <a:noFill/>
                    </a:lnT>
                    <a:lnB>
                      <a:noFill/>
                    </a:lnB>
                    <a:solidFill>
                      <a:srgbClr val="E6E6E6"/>
                    </a:solidFill>
                  </a:tcPr>
                </a:tc>
                <a:tc>
                  <a:txBody>
                    <a:bodyPr/>
                    <a:lstStyle/>
                    <a:p>
                      <a:r>
                        <a:rPr lang="en-US" sz="1400">
                          <a:effectLst/>
                          <a:latin typeface="Arial"/>
                        </a:rPr>
                        <a:t>3.8</a:t>
                      </a:r>
                    </a:p>
                  </a:txBody>
                  <a:tcPr marL="28575" marR="28575" marT="19050" marB="19050" anchor="ctr">
                    <a:lnL>
                      <a:noFill/>
                    </a:lnL>
                    <a:lnR>
                      <a:noFill/>
                    </a:lnR>
                    <a:lnT>
                      <a:noFill/>
                    </a:lnT>
                    <a:lnB>
                      <a:noFill/>
                    </a:lnB>
                    <a:solidFill>
                      <a:srgbClr val="E6E6E6"/>
                    </a:solidFill>
                  </a:tcPr>
                </a:tc>
                <a:tc>
                  <a:txBody>
                    <a:bodyPr/>
                    <a:lstStyle/>
                    <a:p>
                      <a:r>
                        <a:rPr lang="en-US" sz="1400">
                          <a:effectLst/>
                          <a:latin typeface="Arial"/>
                        </a:rPr>
                        <a:t>4.8</a:t>
                      </a:r>
                    </a:p>
                  </a:txBody>
                  <a:tcPr marL="28575" marR="28575" marT="19050" marB="19050" anchor="ctr">
                    <a:lnL>
                      <a:noFill/>
                    </a:lnL>
                    <a:lnR>
                      <a:noFill/>
                    </a:lnR>
                    <a:lnT>
                      <a:noFill/>
                    </a:lnT>
                    <a:lnB>
                      <a:noFill/>
                    </a:lnB>
                    <a:solidFill>
                      <a:srgbClr val="E6E6E6"/>
                    </a:solidFill>
                  </a:tcPr>
                </a:tc>
              </a:tr>
              <a:tr h="239350">
                <a:tc>
                  <a:txBody>
                    <a:bodyPr/>
                    <a:lstStyle/>
                    <a:p>
                      <a:r>
                        <a:rPr lang="en-US" sz="1400">
                          <a:effectLst/>
                          <a:latin typeface="Arial"/>
                        </a:rPr>
                        <a:t>5001-7000</a:t>
                      </a:r>
                    </a:p>
                  </a:txBody>
                  <a:tcPr marL="28575" marR="28575" marT="19050" marB="19050" anchor="ctr">
                    <a:lnL>
                      <a:noFill/>
                    </a:lnL>
                    <a:lnR>
                      <a:noFill/>
                    </a:lnR>
                    <a:lnT>
                      <a:noFill/>
                    </a:lnT>
                    <a:lnB>
                      <a:noFill/>
                    </a:lnB>
                    <a:solidFill>
                      <a:srgbClr val="E6E6E6"/>
                    </a:solidFill>
                  </a:tcPr>
                </a:tc>
                <a:tc>
                  <a:txBody>
                    <a:bodyPr/>
                    <a:lstStyle/>
                    <a:p>
                      <a:r>
                        <a:rPr lang="en-US" sz="1400" dirty="0">
                          <a:effectLst/>
                          <a:latin typeface="Arial"/>
                        </a:rPr>
                        <a:t>1.3</a:t>
                      </a:r>
                    </a:p>
                  </a:txBody>
                  <a:tcPr marL="28575" marR="28575" marT="19050" marB="19050" anchor="ctr">
                    <a:lnL>
                      <a:noFill/>
                    </a:lnL>
                    <a:lnR>
                      <a:noFill/>
                    </a:lnR>
                    <a:lnT>
                      <a:noFill/>
                    </a:lnT>
                    <a:lnB>
                      <a:noFill/>
                    </a:lnB>
                    <a:solidFill>
                      <a:srgbClr val="E6E6E6"/>
                    </a:solidFill>
                  </a:tcPr>
                </a:tc>
                <a:tc>
                  <a:txBody>
                    <a:bodyPr/>
                    <a:lstStyle/>
                    <a:p>
                      <a:r>
                        <a:rPr lang="en-US" sz="1400">
                          <a:effectLst/>
                          <a:latin typeface="Arial"/>
                        </a:rPr>
                        <a:t>1.9</a:t>
                      </a:r>
                    </a:p>
                  </a:txBody>
                  <a:tcPr marL="28575" marR="28575" marT="19050" marB="19050" anchor="ctr">
                    <a:lnL>
                      <a:noFill/>
                    </a:lnL>
                    <a:lnR>
                      <a:noFill/>
                    </a:lnR>
                    <a:lnT>
                      <a:noFill/>
                    </a:lnT>
                    <a:lnB>
                      <a:noFill/>
                    </a:lnB>
                    <a:solidFill>
                      <a:srgbClr val="E6E6E6"/>
                    </a:solidFill>
                  </a:tcPr>
                </a:tc>
                <a:tc>
                  <a:txBody>
                    <a:bodyPr/>
                    <a:lstStyle/>
                    <a:p>
                      <a:r>
                        <a:rPr lang="en-US" sz="1400" dirty="0">
                          <a:effectLst/>
                          <a:latin typeface="Arial"/>
                        </a:rPr>
                        <a:t>3.0</a:t>
                      </a:r>
                    </a:p>
                  </a:txBody>
                  <a:tcPr marL="28575" marR="28575" marT="19050" marB="19050" anchor="ctr">
                    <a:lnL>
                      <a:noFill/>
                    </a:lnL>
                    <a:lnR>
                      <a:noFill/>
                    </a:lnR>
                    <a:lnT>
                      <a:noFill/>
                    </a:lnT>
                    <a:lnB>
                      <a:noFill/>
                    </a:lnB>
                    <a:solidFill>
                      <a:srgbClr val="E6E6E6"/>
                    </a:solidFill>
                  </a:tcPr>
                </a:tc>
                <a:tc>
                  <a:txBody>
                    <a:bodyPr/>
                    <a:lstStyle/>
                    <a:p>
                      <a:r>
                        <a:rPr lang="en-US" sz="1400">
                          <a:effectLst/>
                          <a:latin typeface="Arial"/>
                        </a:rPr>
                        <a:t>4.0</a:t>
                      </a:r>
                    </a:p>
                  </a:txBody>
                  <a:tcPr marL="28575" marR="28575" marT="19050" marB="19050" anchor="ctr">
                    <a:lnL>
                      <a:noFill/>
                    </a:lnL>
                    <a:lnR>
                      <a:noFill/>
                    </a:lnR>
                    <a:lnT>
                      <a:noFill/>
                    </a:lnT>
                    <a:lnB>
                      <a:noFill/>
                    </a:lnB>
                    <a:solidFill>
                      <a:srgbClr val="E6E6E6"/>
                    </a:solidFill>
                  </a:tcPr>
                </a:tc>
                <a:tc>
                  <a:txBody>
                    <a:bodyPr/>
                    <a:lstStyle/>
                    <a:p>
                      <a:r>
                        <a:rPr lang="en-US" sz="1400">
                          <a:effectLst/>
                          <a:latin typeface="Arial"/>
                        </a:rPr>
                        <a:t>5.0</a:t>
                      </a:r>
                    </a:p>
                  </a:txBody>
                  <a:tcPr marL="28575" marR="28575" marT="19050" marB="19050" anchor="ctr">
                    <a:lnL>
                      <a:noFill/>
                    </a:lnL>
                    <a:lnR>
                      <a:noFill/>
                    </a:lnR>
                    <a:lnT>
                      <a:noFill/>
                    </a:lnT>
                    <a:lnB>
                      <a:noFill/>
                    </a:lnB>
                    <a:solidFill>
                      <a:srgbClr val="E6E6E6"/>
                    </a:solidFill>
                  </a:tcPr>
                </a:tc>
              </a:tr>
              <a:tr h="239350">
                <a:tc>
                  <a:txBody>
                    <a:bodyPr/>
                    <a:lstStyle/>
                    <a:p>
                      <a:r>
                        <a:rPr lang="en-US" sz="1400">
                          <a:effectLst/>
                          <a:latin typeface="Arial"/>
                        </a:rPr>
                        <a:t>7001-9000</a:t>
                      </a:r>
                    </a:p>
                  </a:txBody>
                  <a:tcPr marL="28575" marR="28575" marT="19050" marB="19050" anchor="ctr">
                    <a:lnL>
                      <a:noFill/>
                    </a:lnL>
                    <a:lnR>
                      <a:noFill/>
                    </a:lnR>
                    <a:lnT>
                      <a:noFill/>
                    </a:lnT>
                    <a:lnB>
                      <a:noFill/>
                    </a:lnB>
                    <a:solidFill>
                      <a:srgbClr val="E6E6E6"/>
                    </a:solidFill>
                  </a:tcPr>
                </a:tc>
                <a:tc>
                  <a:txBody>
                    <a:bodyPr/>
                    <a:lstStyle/>
                    <a:p>
                      <a:r>
                        <a:rPr lang="en-US" sz="1400" dirty="0">
                          <a:effectLst/>
                          <a:latin typeface="Arial"/>
                        </a:rPr>
                        <a:t>1.4</a:t>
                      </a:r>
                    </a:p>
                  </a:txBody>
                  <a:tcPr marL="28575" marR="28575" marT="19050" marB="19050" anchor="ctr">
                    <a:lnL>
                      <a:noFill/>
                    </a:lnL>
                    <a:lnR>
                      <a:noFill/>
                    </a:lnR>
                    <a:lnT>
                      <a:noFill/>
                    </a:lnT>
                    <a:lnB>
                      <a:noFill/>
                    </a:lnB>
                    <a:solidFill>
                      <a:srgbClr val="E6E6E6"/>
                    </a:solidFill>
                  </a:tcPr>
                </a:tc>
                <a:tc>
                  <a:txBody>
                    <a:bodyPr/>
                    <a:lstStyle/>
                    <a:p>
                      <a:r>
                        <a:rPr lang="en-US" sz="1400" dirty="0">
                          <a:effectLst/>
                          <a:latin typeface="Arial"/>
                        </a:rPr>
                        <a:t>2.0</a:t>
                      </a:r>
                    </a:p>
                  </a:txBody>
                  <a:tcPr marL="28575" marR="28575" marT="19050" marB="19050" anchor="ctr">
                    <a:lnL>
                      <a:noFill/>
                    </a:lnL>
                    <a:lnR>
                      <a:noFill/>
                    </a:lnR>
                    <a:lnT>
                      <a:noFill/>
                    </a:lnT>
                    <a:lnB>
                      <a:noFill/>
                    </a:lnB>
                    <a:solidFill>
                      <a:srgbClr val="E6E6E6"/>
                    </a:solidFill>
                  </a:tcPr>
                </a:tc>
                <a:tc>
                  <a:txBody>
                    <a:bodyPr/>
                    <a:lstStyle/>
                    <a:p>
                      <a:r>
                        <a:rPr lang="en-US" sz="1400">
                          <a:effectLst/>
                          <a:latin typeface="Arial"/>
                        </a:rPr>
                        <a:t>3.2</a:t>
                      </a:r>
                    </a:p>
                  </a:txBody>
                  <a:tcPr marL="28575" marR="28575" marT="19050" marB="19050" anchor="ctr">
                    <a:lnL>
                      <a:noFill/>
                    </a:lnL>
                    <a:lnR>
                      <a:noFill/>
                    </a:lnR>
                    <a:lnT>
                      <a:noFill/>
                    </a:lnT>
                    <a:lnB>
                      <a:noFill/>
                    </a:lnB>
                    <a:solidFill>
                      <a:srgbClr val="E6E6E6"/>
                    </a:solidFill>
                  </a:tcPr>
                </a:tc>
                <a:tc>
                  <a:txBody>
                    <a:bodyPr/>
                    <a:lstStyle/>
                    <a:p>
                      <a:r>
                        <a:rPr lang="en-US" sz="1400" dirty="0">
                          <a:effectLst/>
                          <a:latin typeface="Arial"/>
                        </a:rPr>
                        <a:t>4.2</a:t>
                      </a:r>
                    </a:p>
                  </a:txBody>
                  <a:tcPr marL="28575" marR="28575" marT="19050" marB="19050" anchor="ctr">
                    <a:lnL>
                      <a:noFill/>
                    </a:lnL>
                    <a:lnR>
                      <a:noFill/>
                    </a:lnR>
                    <a:lnT>
                      <a:noFill/>
                    </a:lnT>
                    <a:lnB>
                      <a:noFill/>
                    </a:lnB>
                    <a:solidFill>
                      <a:srgbClr val="E6E6E6"/>
                    </a:solidFill>
                  </a:tcPr>
                </a:tc>
                <a:tc>
                  <a:txBody>
                    <a:bodyPr/>
                    <a:lstStyle/>
                    <a:p>
                      <a:r>
                        <a:rPr lang="en-US" sz="1400">
                          <a:effectLst/>
                          <a:latin typeface="Arial"/>
                        </a:rPr>
                        <a:t>5.3</a:t>
                      </a:r>
                    </a:p>
                  </a:txBody>
                  <a:tcPr marL="28575" marR="28575" marT="19050" marB="19050" anchor="ctr">
                    <a:lnL>
                      <a:noFill/>
                    </a:lnL>
                    <a:lnR>
                      <a:noFill/>
                    </a:lnR>
                    <a:lnT>
                      <a:noFill/>
                    </a:lnT>
                    <a:lnB>
                      <a:noFill/>
                    </a:lnB>
                    <a:solidFill>
                      <a:srgbClr val="E6E6E6"/>
                    </a:solidFill>
                  </a:tcPr>
                </a:tc>
              </a:tr>
              <a:tr h="449512">
                <a:tc>
                  <a:txBody>
                    <a:bodyPr/>
                    <a:lstStyle/>
                    <a:p>
                      <a:r>
                        <a:rPr lang="en-US" sz="1400">
                          <a:effectLst/>
                          <a:latin typeface="Arial"/>
                        </a:rPr>
                        <a:t>9001 and above</a:t>
                      </a:r>
                    </a:p>
                  </a:txBody>
                  <a:tcPr marL="28575" marR="28575" marT="19050" marB="19050" anchor="ctr">
                    <a:lnL>
                      <a:noFill/>
                    </a:lnL>
                    <a:lnR>
                      <a:noFill/>
                    </a:lnR>
                    <a:lnT>
                      <a:noFill/>
                    </a:lnT>
                    <a:lnB>
                      <a:noFill/>
                    </a:lnB>
                    <a:solidFill>
                      <a:srgbClr val="E6E6E6"/>
                    </a:solidFill>
                  </a:tcPr>
                </a:tc>
                <a:tc>
                  <a:txBody>
                    <a:bodyPr/>
                    <a:lstStyle/>
                    <a:p>
                      <a:r>
                        <a:rPr lang="en-US" sz="1400">
                          <a:effectLst/>
                          <a:latin typeface="Arial"/>
                        </a:rPr>
                        <a:t>1.4</a:t>
                      </a:r>
                    </a:p>
                  </a:txBody>
                  <a:tcPr marL="28575" marR="28575" marT="19050" marB="19050" anchor="ctr">
                    <a:lnL>
                      <a:noFill/>
                    </a:lnL>
                    <a:lnR>
                      <a:noFill/>
                    </a:lnR>
                    <a:lnT>
                      <a:noFill/>
                    </a:lnT>
                    <a:lnB>
                      <a:noFill/>
                    </a:lnB>
                    <a:solidFill>
                      <a:srgbClr val="E6E6E6"/>
                    </a:solidFill>
                  </a:tcPr>
                </a:tc>
                <a:tc>
                  <a:txBody>
                    <a:bodyPr/>
                    <a:lstStyle/>
                    <a:p>
                      <a:r>
                        <a:rPr lang="en-US" sz="1400" dirty="0">
                          <a:effectLst/>
                          <a:latin typeface="Arial"/>
                        </a:rPr>
                        <a:t>2.1</a:t>
                      </a:r>
                    </a:p>
                  </a:txBody>
                  <a:tcPr marL="28575" marR="28575" marT="19050" marB="19050" anchor="ctr">
                    <a:lnL>
                      <a:noFill/>
                    </a:lnL>
                    <a:lnR>
                      <a:noFill/>
                    </a:lnR>
                    <a:lnT>
                      <a:noFill/>
                    </a:lnT>
                    <a:lnB>
                      <a:noFill/>
                    </a:lnB>
                    <a:solidFill>
                      <a:srgbClr val="E6E6E6"/>
                    </a:solidFill>
                  </a:tcPr>
                </a:tc>
                <a:tc>
                  <a:txBody>
                    <a:bodyPr/>
                    <a:lstStyle/>
                    <a:p>
                      <a:r>
                        <a:rPr lang="en-US" sz="1400">
                          <a:effectLst/>
                          <a:latin typeface="Arial"/>
                        </a:rPr>
                        <a:t>3.3</a:t>
                      </a:r>
                    </a:p>
                  </a:txBody>
                  <a:tcPr marL="28575" marR="28575" marT="19050" marB="19050" anchor="ctr">
                    <a:lnL>
                      <a:noFill/>
                    </a:lnL>
                    <a:lnR>
                      <a:noFill/>
                    </a:lnR>
                    <a:lnT>
                      <a:noFill/>
                    </a:lnT>
                    <a:lnB>
                      <a:noFill/>
                    </a:lnB>
                    <a:solidFill>
                      <a:srgbClr val="E6E6E6"/>
                    </a:solidFill>
                  </a:tcPr>
                </a:tc>
                <a:tc>
                  <a:txBody>
                    <a:bodyPr/>
                    <a:lstStyle/>
                    <a:p>
                      <a:r>
                        <a:rPr lang="en-US" sz="1400" dirty="0">
                          <a:effectLst/>
                          <a:latin typeface="Arial"/>
                        </a:rPr>
                        <a:t>4.4</a:t>
                      </a:r>
                    </a:p>
                  </a:txBody>
                  <a:tcPr marL="28575" marR="28575" marT="19050" marB="19050" anchor="ctr">
                    <a:lnL>
                      <a:noFill/>
                    </a:lnL>
                    <a:lnR>
                      <a:noFill/>
                    </a:lnR>
                    <a:lnT>
                      <a:noFill/>
                    </a:lnT>
                    <a:lnB>
                      <a:noFill/>
                    </a:lnB>
                    <a:solidFill>
                      <a:srgbClr val="E6E6E6"/>
                    </a:solidFill>
                  </a:tcPr>
                </a:tc>
                <a:tc>
                  <a:txBody>
                    <a:bodyPr/>
                    <a:lstStyle/>
                    <a:p>
                      <a:r>
                        <a:rPr lang="en-US" sz="1400" dirty="0">
                          <a:effectLst/>
                          <a:latin typeface="Arial"/>
                        </a:rPr>
                        <a:t>5.5</a:t>
                      </a:r>
                    </a:p>
                  </a:txBody>
                  <a:tcPr marL="28575" marR="28575" marT="19050" marB="19050" anchor="ctr">
                    <a:lnL>
                      <a:noFill/>
                    </a:lnL>
                    <a:lnR>
                      <a:noFill/>
                    </a:lnR>
                    <a:lnT>
                      <a:noFill/>
                    </a:lnT>
                    <a:lnB>
                      <a:noFill/>
                    </a:lnB>
                    <a:solidFill>
                      <a:srgbClr val="E6E6E6"/>
                    </a:solidFill>
                  </a:tcPr>
                </a:tc>
              </a:tr>
            </a:tbl>
          </a:graphicData>
        </a:graphic>
      </p:graphicFrame>
      <p:pic>
        <p:nvPicPr>
          <p:cNvPr id="1026" name="Picture 2" descr="Figure 4 - US Government Approach Charts - Circling Minima Based on Larger Circling Are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3714749"/>
            <a:ext cx="3238500" cy="5524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Figure 5 - Jeppesen Approach Charts - Circling Minima Based on Larger Circling Area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7348" y="4495800"/>
            <a:ext cx="1927078" cy="10516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8992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 Category</a:t>
            </a:r>
            <a:endParaRPr lang="en-US" dirty="0"/>
          </a:p>
        </p:txBody>
      </p:sp>
      <p:sp>
        <p:nvSpPr>
          <p:cNvPr id="3" name="Content Placeholder 2"/>
          <p:cNvSpPr>
            <a:spLocks noGrp="1"/>
          </p:cNvSpPr>
          <p:nvPr>
            <p:ph idx="1"/>
          </p:nvPr>
        </p:nvSpPr>
        <p:spPr/>
        <p:txBody>
          <a:bodyPr>
            <a:normAutofit/>
          </a:bodyPr>
          <a:lstStyle/>
          <a:p>
            <a:r>
              <a:rPr lang="en-US" dirty="0" smtClean="0"/>
              <a:t>Approach </a:t>
            </a:r>
            <a:r>
              <a:rPr lang="en-US" dirty="0"/>
              <a:t>category is always based on </a:t>
            </a:r>
            <a:r>
              <a:rPr lang="en-US" dirty="0" smtClean="0"/>
              <a:t>the aircraft’s maximum </a:t>
            </a:r>
            <a:r>
              <a:rPr lang="en-US" dirty="0"/>
              <a:t>certified landing </a:t>
            </a:r>
            <a:r>
              <a:rPr lang="en-US" dirty="0" smtClean="0"/>
              <a:t>weight</a:t>
            </a:r>
          </a:p>
          <a:p>
            <a:r>
              <a:rPr lang="en-US" dirty="0" smtClean="0"/>
              <a:t>You cannot use a </a:t>
            </a:r>
            <a:r>
              <a:rPr lang="en-US" dirty="0"/>
              <a:t>lower approach category based on the aircraft's actual landing </a:t>
            </a:r>
            <a:r>
              <a:rPr lang="en-US" dirty="0" smtClean="0"/>
              <a:t>weight</a:t>
            </a:r>
          </a:p>
          <a:p>
            <a:r>
              <a:rPr lang="en-US" dirty="0" smtClean="0"/>
              <a:t>Non-standard </a:t>
            </a:r>
            <a:r>
              <a:rPr lang="en-US" dirty="0"/>
              <a:t>landing configuration or </a:t>
            </a:r>
            <a:r>
              <a:rPr lang="en-US" dirty="0" smtClean="0"/>
              <a:t>higher approach speeds </a:t>
            </a:r>
            <a:r>
              <a:rPr lang="en-US" dirty="0"/>
              <a:t>may result in the need to use minima associated with a higher approach </a:t>
            </a:r>
            <a:r>
              <a:rPr lang="en-US" dirty="0" smtClean="0"/>
              <a:t>category</a:t>
            </a:r>
            <a:endParaRPr lang="en-US" dirty="0"/>
          </a:p>
        </p:txBody>
      </p:sp>
    </p:spTree>
    <p:extLst>
      <p:ext uri="{BB962C8B-B14F-4D97-AF65-F5344CB8AC3E}">
        <p14:creationId xmlns:p14="http://schemas.microsoft.com/office/powerpoint/2010/main" val="3516683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Published Circling Minimums</a:t>
            </a:r>
            <a:endParaRPr lang="en-US" dirty="0"/>
          </a:p>
        </p:txBody>
      </p:sp>
      <p:sp>
        <p:nvSpPr>
          <p:cNvPr id="3" name="Content Placeholder 2"/>
          <p:cNvSpPr>
            <a:spLocks noGrp="1"/>
          </p:cNvSpPr>
          <p:nvPr>
            <p:ph idx="1"/>
          </p:nvPr>
        </p:nvSpPr>
        <p:spPr/>
        <p:txBody>
          <a:bodyPr/>
          <a:lstStyle/>
          <a:p>
            <a:r>
              <a:rPr lang="en-US" dirty="0" smtClean="0"/>
              <a:t>If no circling minimums are published, then you may not execute a circle to land approach</a:t>
            </a:r>
          </a:p>
          <a:p>
            <a:r>
              <a:rPr lang="en-US" dirty="0" smtClean="0"/>
              <a:t>However, if authorized, by ATC you can circle provided you have basic VFR (1000-3)</a:t>
            </a:r>
            <a:endParaRPr lang="en-US" dirty="0"/>
          </a:p>
        </p:txBody>
      </p:sp>
    </p:spTree>
    <p:extLst>
      <p:ext uri="{BB962C8B-B14F-4D97-AF65-F5344CB8AC3E}">
        <p14:creationId xmlns:p14="http://schemas.microsoft.com/office/powerpoint/2010/main" val="2067163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Controller Communication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Approach clearance instructions to circle will include</a:t>
            </a:r>
          </a:p>
          <a:p>
            <a:pPr lvl="1"/>
            <a:r>
              <a:rPr lang="en-US" dirty="0" smtClean="0"/>
              <a:t>The runway in use, if landing will be made on a runway other than that aligned with the direction of instrument approach</a:t>
            </a:r>
          </a:p>
          <a:p>
            <a:pPr lvl="1"/>
            <a:r>
              <a:rPr lang="en-US" dirty="0" smtClean="0"/>
              <a:t>When a specific direction for the circling maneuver in relation to the airport/runway is required, the direction (eight cardinal compass points) will be stated along with a left or right base/downwind leg as appropriate</a:t>
            </a:r>
          </a:p>
          <a:p>
            <a:r>
              <a:rPr lang="en-US" dirty="0" smtClean="0"/>
              <a:t>PHRASEOLOGY-</a:t>
            </a:r>
          </a:p>
          <a:p>
            <a:pPr lvl="1"/>
            <a:r>
              <a:rPr lang="en-US" dirty="0" smtClean="0"/>
              <a:t>CIRCLE TO RUNWAY (number), or</a:t>
            </a:r>
            <a:r>
              <a:rPr lang="en-US" dirty="0"/>
              <a:t> </a:t>
            </a:r>
            <a:r>
              <a:rPr lang="en-US" dirty="0" smtClean="0"/>
              <a:t>CIRCLE (direction using eight cardinal compass points) OF THE AIRPORT/RUNWAY FOR A LEFT/RIGHT BASE/DOWNWIND TO RUNWAY (number). </a:t>
            </a:r>
          </a:p>
          <a:p>
            <a:r>
              <a:rPr lang="en-US" dirty="0" smtClean="0"/>
              <a:t>ATC should not issue clearances, such as “extend downwind leg,” which might cause an aircraft to exceed the protected circling approach area</a:t>
            </a:r>
          </a:p>
        </p:txBody>
      </p:sp>
    </p:spTree>
    <p:extLst>
      <p:ext uri="{BB962C8B-B14F-4D97-AF65-F5344CB8AC3E}">
        <p14:creationId xmlns:p14="http://schemas.microsoft.com/office/powerpoint/2010/main" val="3124789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Side-Step Maneuver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ATC may authorize a side-step maneuver to either one of two parallel runways that are separated by 1,200 feet or less, followed by a straight-in landing on the adjacent runway</a:t>
            </a:r>
          </a:p>
          <a:p>
            <a:r>
              <a:rPr lang="en-US" dirty="0" smtClean="0"/>
              <a:t>Aircraft executing a side-step maneuver will be cleared for a specified non-precision approach and landing on the adjacent parallel runway</a:t>
            </a:r>
          </a:p>
          <a:p>
            <a:pPr lvl="1"/>
            <a:r>
              <a:rPr lang="en-US" dirty="0" smtClean="0"/>
              <a:t>For example, "Cleared ILS runway 17 left approach, side-step to runway 17 right." </a:t>
            </a:r>
          </a:p>
          <a:p>
            <a:r>
              <a:rPr lang="en-US" dirty="0" smtClean="0"/>
              <a:t>Pilots are expected to commence the side-step maneuver as soon as possible after the runway or runway environment is in sight</a:t>
            </a:r>
          </a:p>
          <a:p>
            <a:r>
              <a:rPr lang="en-US" dirty="0" smtClean="0"/>
              <a:t>Landing minimums to the adjacent runway will be based on non precision criteria and therefore higher than the precision minimums to the primary runway, but will normally be lower than the published circling minimums </a:t>
            </a:r>
          </a:p>
          <a:p>
            <a:pPr lvl="1"/>
            <a:r>
              <a:rPr lang="en-US" dirty="0" smtClean="0"/>
              <a:t>Side-step maneuver’s higher weather minima / MDA will be published on the instrument approach chart</a:t>
            </a:r>
          </a:p>
          <a:p>
            <a:pPr lvl="1"/>
            <a:r>
              <a:rPr lang="en-US" dirty="0" smtClean="0"/>
              <a:t>However, when in doubt, use circling minimums. </a:t>
            </a:r>
          </a:p>
          <a:p>
            <a:endParaRPr lang="en-US" dirty="0"/>
          </a:p>
        </p:txBody>
      </p:sp>
    </p:spTree>
    <p:extLst>
      <p:ext uri="{BB962C8B-B14F-4D97-AF65-F5344CB8AC3E}">
        <p14:creationId xmlns:p14="http://schemas.microsoft.com/office/powerpoint/2010/main" val="467496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Missed Approach</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While circling, if at any time you lose visual contact with the runway (excepting wing blocking during turns), you must fly the missed approach</a:t>
            </a:r>
          </a:p>
          <a:p>
            <a:r>
              <a:rPr lang="en-US" dirty="0" smtClean="0"/>
              <a:t>Because the runway on which the aircraft makes the instrument approach is not the runway to which it is circling, the missed approach procedure becomes more complex</a:t>
            </a:r>
          </a:p>
          <a:p>
            <a:pPr lvl="1"/>
            <a:r>
              <a:rPr lang="en-US" dirty="0" smtClean="0"/>
              <a:t>The missed approach specified for the instrument approach being flown must be followed – rather than a missed approach procedure for the landing runway</a:t>
            </a:r>
          </a:p>
          <a:p>
            <a:pPr lvl="1"/>
            <a:r>
              <a:rPr lang="en-US" dirty="0" smtClean="0"/>
              <a:t>The transition from the circling approach to the missed approach should be initiated by a climbing turn, within the circling area, </a:t>
            </a:r>
            <a:r>
              <a:rPr lang="en-US" b="1" dirty="0" smtClean="0"/>
              <a:t>towards the landing runway</a:t>
            </a:r>
            <a:r>
              <a:rPr lang="en-US" dirty="0" smtClean="0"/>
              <a:t>, to return to the circling altitude or higher</a:t>
            </a:r>
          </a:p>
          <a:p>
            <a:pPr lvl="1"/>
            <a:r>
              <a:rPr lang="en-US" dirty="0"/>
              <a:t>C</a:t>
            </a:r>
            <a:r>
              <a:rPr lang="en-US" dirty="0" smtClean="0"/>
              <a:t>ontinue the turn until you intercept and are established on the missed approach course</a:t>
            </a:r>
          </a:p>
          <a:p>
            <a:pPr lvl="1"/>
            <a:r>
              <a:rPr lang="en-US" dirty="0" smtClean="0"/>
              <a:t>Then continue execution of the missed approach procedure</a:t>
            </a:r>
          </a:p>
          <a:p>
            <a:pPr lvl="1"/>
            <a:r>
              <a:rPr lang="en-US" dirty="0" smtClean="0"/>
              <a:t>The goal of the turn towards the runway is to keep clear of all obstructions</a:t>
            </a:r>
          </a:p>
          <a:p>
            <a:r>
              <a:rPr lang="en-US" dirty="0" smtClean="0"/>
              <a:t>Pre plan your circle to land pattern and missed approach options using the plan view diagram of the airport </a:t>
            </a:r>
            <a:r>
              <a:rPr lang="en-US" u="sng" dirty="0" smtClean="0"/>
              <a:t>before you start the approach</a:t>
            </a:r>
          </a:p>
        </p:txBody>
      </p:sp>
    </p:spTree>
    <p:extLst>
      <p:ext uri="{BB962C8B-B14F-4D97-AF65-F5344CB8AC3E}">
        <p14:creationId xmlns:p14="http://schemas.microsoft.com/office/powerpoint/2010/main" val="2533922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PTS Standard</a:t>
            </a:r>
            <a:br>
              <a:rPr lang="en-US" dirty="0" smtClean="0"/>
            </a:br>
            <a:r>
              <a:rPr lang="en-US" dirty="0" smtClean="0"/>
              <a:t>Area of Operation VI. D.	</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Exhibits </a:t>
            </a:r>
            <a:r>
              <a:rPr lang="en-US" dirty="0"/>
              <a:t>adequate knowledge of the elements related to </a:t>
            </a:r>
            <a:r>
              <a:rPr lang="en-US" dirty="0" smtClean="0"/>
              <a:t>a circling </a:t>
            </a:r>
            <a:r>
              <a:rPr lang="en-US" dirty="0"/>
              <a:t>approach </a:t>
            </a:r>
            <a:r>
              <a:rPr lang="en-US" dirty="0" smtClean="0"/>
              <a:t>procedure</a:t>
            </a:r>
            <a:endParaRPr lang="en-US" dirty="0"/>
          </a:p>
          <a:p>
            <a:r>
              <a:rPr lang="en-US" dirty="0" smtClean="0"/>
              <a:t>Selects </a:t>
            </a:r>
            <a:r>
              <a:rPr lang="en-US" dirty="0"/>
              <a:t>and complies with the appropriate circling </a:t>
            </a:r>
            <a:r>
              <a:rPr lang="en-US" dirty="0" smtClean="0"/>
              <a:t>approach procedure </a:t>
            </a:r>
            <a:r>
              <a:rPr lang="en-US" dirty="0"/>
              <a:t>considering turbulence and wind shear </a:t>
            </a:r>
            <a:r>
              <a:rPr lang="en-US" dirty="0" smtClean="0"/>
              <a:t>and considering </a:t>
            </a:r>
            <a:r>
              <a:rPr lang="en-US" dirty="0"/>
              <a:t>the maneuvering capabilities of the </a:t>
            </a:r>
            <a:r>
              <a:rPr lang="en-US" dirty="0" smtClean="0"/>
              <a:t>aircraft</a:t>
            </a:r>
            <a:endParaRPr lang="en-US" dirty="0"/>
          </a:p>
          <a:p>
            <a:r>
              <a:rPr lang="en-US" dirty="0" smtClean="0"/>
              <a:t>Confirms </a:t>
            </a:r>
            <a:r>
              <a:rPr lang="en-US" dirty="0"/>
              <a:t>the direction of traffic and adheres to </a:t>
            </a:r>
            <a:r>
              <a:rPr lang="en-US" dirty="0" smtClean="0"/>
              <a:t>all restrictions </a:t>
            </a:r>
            <a:r>
              <a:rPr lang="en-US" dirty="0"/>
              <a:t>and instructions issued by ATC and </a:t>
            </a:r>
            <a:r>
              <a:rPr lang="en-US" dirty="0" smtClean="0"/>
              <a:t>the examiner</a:t>
            </a:r>
            <a:endParaRPr lang="en-US" dirty="0"/>
          </a:p>
          <a:p>
            <a:r>
              <a:rPr lang="en-US" dirty="0" smtClean="0"/>
              <a:t>Does </a:t>
            </a:r>
            <a:r>
              <a:rPr lang="en-US" dirty="0"/>
              <a:t>not exceed the visibility criteria or descend below </a:t>
            </a:r>
            <a:r>
              <a:rPr lang="en-US" dirty="0" smtClean="0"/>
              <a:t>the appropriate </a:t>
            </a:r>
            <a:r>
              <a:rPr lang="en-US" dirty="0"/>
              <a:t>circling altitude until in a position from which </a:t>
            </a:r>
            <a:r>
              <a:rPr lang="en-US" dirty="0" smtClean="0"/>
              <a:t>a descent </a:t>
            </a:r>
            <a:r>
              <a:rPr lang="en-US" dirty="0"/>
              <a:t>to a normal landing can be </a:t>
            </a:r>
            <a:r>
              <a:rPr lang="en-US" dirty="0" smtClean="0"/>
              <a:t>made</a:t>
            </a:r>
            <a:endParaRPr lang="en-US" dirty="0"/>
          </a:p>
          <a:p>
            <a:r>
              <a:rPr lang="en-US" dirty="0" smtClean="0"/>
              <a:t>Maneuvers </a:t>
            </a:r>
            <a:r>
              <a:rPr lang="en-US" dirty="0"/>
              <a:t>the aircraft, after reaching the authorized </a:t>
            </a:r>
            <a:r>
              <a:rPr lang="en-US" dirty="0" smtClean="0"/>
              <a:t>MDA and </a:t>
            </a:r>
            <a:r>
              <a:rPr lang="en-US" dirty="0"/>
              <a:t>maintains that altitude within +100 feet, −0 feet and </a:t>
            </a:r>
            <a:r>
              <a:rPr lang="en-US" dirty="0" smtClean="0"/>
              <a:t>a flight path </a:t>
            </a:r>
            <a:r>
              <a:rPr lang="en-US" dirty="0"/>
              <a:t>that permits a normal landing on a </a:t>
            </a:r>
            <a:r>
              <a:rPr lang="en-US" dirty="0" smtClean="0"/>
              <a:t>runway</a:t>
            </a:r>
          </a:p>
          <a:p>
            <a:pPr lvl="1"/>
            <a:r>
              <a:rPr lang="en-US" dirty="0" smtClean="0"/>
              <a:t>Runway </a:t>
            </a:r>
            <a:r>
              <a:rPr lang="en-US" dirty="0"/>
              <a:t>selected must be such that it requires at least </a:t>
            </a:r>
            <a:r>
              <a:rPr lang="en-US" dirty="0" smtClean="0"/>
              <a:t>a 90</a:t>
            </a:r>
            <a:r>
              <a:rPr lang="en-US" dirty="0"/>
              <a:t>° change of direction, from the final approach course, </a:t>
            </a:r>
            <a:r>
              <a:rPr lang="en-US" dirty="0" smtClean="0"/>
              <a:t>to align </a:t>
            </a:r>
            <a:r>
              <a:rPr lang="en-US" dirty="0"/>
              <a:t>the aircraft for </a:t>
            </a:r>
            <a:r>
              <a:rPr lang="en-US" dirty="0" smtClean="0"/>
              <a:t>landing</a:t>
            </a:r>
            <a:endParaRPr lang="en-US" dirty="0"/>
          </a:p>
          <a:p>
            <a:r>
              <a:rPr lang="en-US" dirty="0" smtClean="0"/>
              <a:t>Demonstrates </a:t>
            </a:r>
            <a:r>
              <a:rPr lang="en-US" dirty="0"/>
              <a:t>an appropriate level of single-pilot </a:t>
            </a:r>
            <a:r>
              <a:rPr lang="en-US" dirty="0" smtClean="0"/>
              <a:t>resource management </a:t>
            </a:r>
            <a:r>
              <a:rPr lang="en-US" dirty="0"/>
              <a:t>skills.</a:t>
            </a:r>
          </a:p>
        </p:txBody>
      </p:sp>
    </p:spTree>
    <p:extLst>
      <p:ext uri="{BB962C8B-B14F-4D97-AF65-F5344CB8AC3E}">
        <p14:creationId xmlns:p14="http://schemas.microsoft.com/office/powerpoint/2010/main" val="4203264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098" name="Picture 2" descr="http://www.learntofly.ca/wp-content/uploads/2011/09/Questions-and-Answers-Exam-Pre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194246"/>
            <a:ext cx="4800600" cy="55446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2147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Instrument flight can be dangerous.  </a:t>
            </a:r>
            <a:r>
              <a:rPr lang="en-US" dirty="0" smtClean="0">
                <a:solidFill>
                  <a:srgbClr val="C00000"/>
                </a:solidFill>
              </a:rPr>
              <a:t>Do not rely solely on this presentation – PROFESSIONAL INSTRUCTION IS REQUIRED</a:t>
            </a:r>
          </a:p>
          <a:p>
            <a:r>
              <a:rPr lang="en-US" dirty="0" smtClean="0"/>
              <a:t>The foregoing material should not be relied upon for flight</a:t>
            </a:r>
          </a:p>
          <a:p>
            <a:r>
              <a:rPr lang="en-US" dirty="0" smtClean="0"/>
              <a:t>ALTHOUGH THE ABOVE INFORMATION IS FROM SOURCES BELIEVED TO BE RELIABLE SUCH INFORMATION HAS NOT BEEN VERIFIED, AND NO EXPRESS REPRESENTATION IS MADE NOR IS ANY TO BE IMPLIED AS TO THE ACCURACY THEREOF, AND IT IS SUBMITTED SUBJECT TO ERRORS, OMISSIONS, CHANGE</a:t>
            </a:r>
            <a:endParaRPr lang="en-US" dirty="0"/>
          </a:p>
        </p:txBody>
      </p:sp>
      <p:sp>
        <p:nvSpPr>
          <p:cNvPr id="4" name="Slide Number Placeholder 3"/>
          <p:cNvSpPr>
            <a:spLocks noGrp="1"/>
          </p:cNvSpPr>
          <p:nvPr>
            <p:ph type="sldNum" sz="quarter" idx="12"/>
          </p:nvPr>
        </p:nvSpPr>
        <p:spPr/>
        <p:txBody>
          <a:bodyPr/>
          <a:lstStyle/>
          <a:p>
            <a:fld id="{7CD4A239-989F-4D07-9067-CEA9D9C169B7}" type="slidenum">
              <a:rPr lang="en-US" smtClean="0"/>
              <a:t>18</a:t>
            </a:fld>
            <a:endParaRPr lang="en-US"/>
          </a:p>
        </p:txBody>
      </p:sp>
    </p:spTree>
    <p:extLst>
      <p:ext uri="{BB962C8B-B14F-4D97-AF65-F5344CB8AC3E}">
        <p14:creationId xmlns:p14="http://schemas.microsoft.com/office/powerpoint/2010/main" val="181772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Maneuver</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 circling approach is a maneuver used to align the aircraft with a runway for landing when a straight-in landing from an instrument approach is not possible or desirable. </a:t>
            </a:r>
          </a:p>
          <a:p>
            <a:r>
              <a:rPr lang="en-US" dirty="0" smtClean="0"/>
              <a:t>Two times where this occurs</a:t>
            </a:r>
          </a:p>
          <a:p>
            <a:pPr lvl="1"/>
            <a:r>
              <a:rPr lang="en-US" dirty="0" smtClean="0"/>
              <a:t>Runway not aligned with the approach</a:t>
            </a:r>
          </a:p>
          <a:p>
            <a:pPr lvl="1"/>
            <a:r>
              <a:rPr lang="en-US" dirty="0" smtClean="0"/>
              <a:t>Runway aligned with the approach, but not the runway you want to land on </a:t>
            </a:r>
            <a:endParaRPr lang="en-US" dirty="0"/>
          </a:p>
          <a:p>
            <a:r>
              <a:rPr lang="en-US" dirty="0" smtClean="0"/>
              <a:t>Circling to land is a relatively dangerous maneuver. It contains the worst elements of IFR flight</a:t>
            </a:r>
          </a:p>
          <a:p>
            <a:pPr lvl="1"/>
            <a:r>
              <a:rPr lang="en-US" dirty="0" smtClean="0"/>
              <a:t>Minimum obstruction clearance</a:t>
            </a:r>
          </a:p>
          <a:p>
            <a:pPr lvl="1"/>
            <a:r>
              <a:rPr lang="en-US" dirty="0" smtClean="0"/>
              <a:t>Limited space in which to maneuver</a:t>
            </a:r>
          </a:p>
          <a:p>
            <a:pPr lvl="1"/>
            <a:r>
              <a:rPr lang="en-US" dirty="0" smtClean="0"/>
              <a:t>Slow speed </a:t>
            </a:r>
          </a:p>
          <a:p>
            <a:pPr lvl="1"/>
            <a:r>
              <a:rPr lang="en-US" dirty="0" smtClean="0"/>
              <a:t>Continuous turns</a:t>
            </a:r>
          </a:p>
          <a:p>
            <a:pPr lvl="1"/>
            <a:r>
              <a:rPr lang="en-US" dirty="0" smtClean="0"/>
              <a:t>Absence of visual reference, and trying to keep the runway in sight while preparing to land</a:t>
            </a:r>
          </a:p>
          <a:p>
            <a:r>
              <a:rPr lang="en-US" dirty="0" smtClean="0"/>
              <a:t>At night the maneuver is a quite a bit more dangerous</a:t>
            </a:r>
          </a:p>
          <a:p>
            <a:r>
              <a:rPr lang="en-US" dirty="0" smtClean="0"/>
              <a:t>Every circle-to-land approach is a non-precision approach</a:t>
            </a:r>
            <a:endParaRPr lang="en-US" dirty="0"/>
          </a:p>
        </p:txBody>
      </p:sp>
    </p:spTree>
    <p:extLst>
      <p:ext uri="{BB962C8B-B14F-4D97-AF65-F5344CB8AC3E}">
        <p14:creationId xmlns:p14="http://schemas.microsoft.com/office/powerpoint/2010/main" val="2601463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Suggested Circle to Land Patterns</a:t>
            </a:r>
            <a:br>
              <a:rPr lang="en-US" dirty="0" smtClean="0"/>
            </a:br>
            <a:r>
              <a:rPr lang="en-US" dirty="0" smtClean="0"/>
              <a:t>Some Conflict</a:t>
            </a:r>
            <a:endParaRPr lang="en-US" dirty="0"/>
          </a:p>
        </p:txBody>
      </p:sp>
      <p:sp>
        <p:nvSpPr>
          <p:cNvPr id="3" name="Content Placeholder 2"/>
          <p:cNvSpPr>
            <a:spLocks noGrp="1"/>
          </p:cNvSpPr>
          <p:nvPr>
            <p:ph idx="1"/>
          </p:nvPr>
        </p:nvSpPr>
        <p:spPr/>
        <p:txBody>
          <a:bodyPr>
            <a:normAutofit fontScale="55000" lnSpcReduction="20000"/>
          </a:bodyPr>
          <a:lstStyle/>
          <a:p>
            <a:endParaRPr lang="en-US" dirty="0" smtClean="0"/>
          </a:p>
          <a:p>
            <a:r>
              <a:rPr lang="en-US" b="1" dirty="0" smtClean="0"/>
              <a:t>Regulation - 91.126 - Operating on or in the vicinity of an airport in Class G airspace.</a:t>
            </a:r>
          </a:p>
          <a:p>
            <a:pPr lvl="1"/>
            <a:r>
              <a:rPr lang="en-US" dirty="0" smtClean="0"/>
              <a:t>(a) General. Unless otherwise authorized or required, each person operating an aircraft on or in the vicinity of an airport in a Class G airspace area must comply with the requirements of this section.</a:t>
            </a:r>
          </a:p>
          <a:p>
            <a:pPr lvl="1"/>
            <a:r>
              <a:rPr lang="en-US" dirty="0" smtClean="0"/>
              <a:t>(b) Direction of turns. </a:t>
            </a:r>
            <a:r>
              <a:rPr lang="en-US" b="1" dirty="0" smtClean="0"/>
              <a:t>When approaching to land </a:t>
            </a:r>
            <a:r>
              <a:rPr lang="en-US" dirty="0" smtClean="0"/>
              <a:t>at an airport </a:t>
            </a:r>
            <a:r>
              <a:rPr lang="en-US" b="1" dirty="0" smtClean="0"/>
              <a:t>without an operating control tower </a:t>
            </a:r>
            <a:r>
              <a:rPr lang="en-US" dirty="0" smtClean="0"/>
              <a:t>in Class G airspace—</a:t>
            </a:r>
          </a:p>
          <a:p>
            <a:pPr lvl="2"/>
            <a:r>
              <a:rPr lang="en-US" dirty="0" smtClean="0"/>
              <a:t>(1) Each pilot of an airplane </a:t>
            </a:r>
            <a:r>
              <a:rPr lang="en-US" b="1" dirty="0" smtClean="0">
                <a:solidFill>
                  <a:srgbClr val="C00000"/>
                </a:solidFill>
              </a:rPr>
              <a:t>must make all turns of that airplane to the left </a:t>
            </a:r>
            <a:r>
              <a:rPr lang="en-US" dirty="0" smtClean="0"/>
              <a:t>unless the airport displays approved light signals or visual markings indicating that turns should be made to the right, in which case the pilot must make all turns to the right</a:t>
            </a:r>
          </a:p>
          <a:p>
            <a:r>
              <a:rPr lang="en-US" dirty="0" smtClean="0"/>
              <a:t>AIM - 5-4-20 - f. Circling Minimums</a:t>
            </a:r>
          </a:p>
          <a:p>
            <a:pPr lvl="1"/>
            <a:r>
              <a:rPr lang="en-US" dirty="0" smtClean="0"/>
              <a:t>Pilots must </a:t>
            </a:r>
            <a:r>
              <a:rPr lang="en-US" b="1" dirty="0" smtClean="0"/>
              <a:t>use sound judgment</a:t>
            </a:r>
            <a:r>
              <a:rPr lang="en-US" dirty="0" smtClean="0"/>
              <a:t>, have an in-depth knowledge of their capabilities, and fully </a:t>
            </a:r>
            <a:r>
              <a:rPr lang="en-US" b="1" dirty="0" smtClean="0"/>
              <a:t>understand the aircraft performance</a:t>
            </a:r>
            <a:r>
              <a:rPr lang="en-US" dirty="0" smtClean="0"/>
              <a:t> </a:t>
            </a:r>
            <a:r>
              <a:rPr lang="en-US" b="1" dirty="0" smtClean="0"/>
              <a:t>to determine the exact circling maneuver </a:t>
            </a:r>
            <a:r>
              <a:rPr lang="en-US" dirty="0" smtClean="0"/>
              <a:t>since weather, unique airport design, and the aircraft position, altitude, and airspeed must all be considered. The following </a:t>
            </a:r>
            <a:r>
              <a:rPr lang="en-US" b="1" dirty="0" smtClean="0"/>
              <a:t>basic rules </a:t>
            </a:r>
            <a:r>
              <a:rPr lang="en-US" dirty="0" smtClean="0"/>
              <a:t>apply: </a:t>
            </a:r>
          </a:p>
          <a:p>
            <a:pPr lvl="2"/>
            <a:r>
              <a:rPr lang="en-US" dirty="0" smtClean="0"/>
              <a:t>1. </a:t>
            </a:r>
            <a:r>
              <a:rPr lang="en-US" b="1" dirty="0" smtClean="0"/>
              <a:t>Maneuver the shortest path to the base or downwind leg</a:t>
            </a:r>
            <a:r>
              <a:rPr lang="en-US" dirty="0" smtClean="0"/>
              <a:t>, as appropriate, considering existing weather conditions. There is </a:t>
            </a:r>
            <a:r>
              <a:rPr lang="en-US" b="1" dirty="0" smtClean="0"/>
              <a:t>no restriction from passing over the airport or other runways</a:t>
            </a:r>
            <a:r>
              <a:rPr lang="en-US" dirty="0" smtClean="0"/>
              <a:t>. </a:t>
            </a:r>
          </a:p>
          <a:p>
            <a:pPr lvl="2"/>
            <a:r>
              <a:rPr lang="en-US" dirty="0" smtClean="0"/>
              <a:t>2. It should be recognized that circling maneuvers may be made while VFR or other flying is in progress at the airport. </a:t>
            </a:r>
            <a:r>
              <a:rPr lang="en-US" b="1" dirty="0" smtClean="0">
                <a:solidFill>
                  <a:srgbClr val="FF0000"/>
                </a:solidFill>
              </a:rPr>
              <a:t>Standard left turns or specific instruction from the controller for maneuvering must be considered when circling to land</a:t>
            </a:r>
            <a:r>
              <a:rPr lang="en-US" dirty="0" smtClean="0"/>
              <a:t>. </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3403776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Circling Pattern – Bottom Line</a:t>
            </a:r>
            <a:endParaRPr lang="en-US" dirty="0"/>
          </a:p>
        </p:txBody>
      </p:sp>
      <p:sp>
        <p:nvSpPr>
          <p:cNvPr id="3" name="Content Placeholder 2"/>
          <p:cNvSpPr>
            <a:spLocks noGrp="1"/>
          </p:cNvSpPr>
          <p:nvPr>
            <p:ph idx="1"/>
          </p:nvPr>
        </p:nvSpPr>
        <p:spPr/>
        <p:txBody>
          <a:bodyPr/>
          <a:lstStyle/>
          <a:p>
            <a:r>
              <a:rPr lang="en-US" dirty="0" smtClean="0"/>
              <a:t>Passing </a:t>
            </a:r>
            <a:r>
              <a:rPr lang="en-US" dirty="0"/>
              <a:t>over runways is not required nor necessarily </a:t>
            </a:r>
            <a:r>
              <a:rPr lang="en-US" dirty="0" smtClean="0"/>
              <a:t>advisable</a:t>
            </a:r>
            <a:endParaRPr lang="en-US" dirty="0"/>
          </a:p>
          <a:p>
            <a:r>
              <a:rPr lang="en-US" dirty="0" smtClean="0"/>
              <a:t>Based </a:t>
            </a:r>
            <a:r>
              <a:rPr lang="en-US" dirty="0"/>
              <a:t>on the AIM, it appears that a right base can be flown.  However, considering § 91.126, if it is possible to safely enter a left downwind, then one should probably do </a:t>
            </a:r>
            <a:r>
              <a:rPr lang="en-US" dirty="0" smtClean="0"/>
              <a:t>so</a:t>
            </a:r>
            <a:endParaRPr lang="en-US" dirty="0"/>
          </a:p>
          <a:p>
            <a:endParaRPr lang="en-US" dirty="0"/>
          </a:p>
        </p:txBody>
      </p:sp>
    </p:spTree>
    <p:extLst>
      <p:ext uri="{BB962C8B-B14F-4D97-AF65-F5344CB8AC3E}">
        <p14:creationId xmlns:p14="http://schemas.microsoft.com/office/powerpoint/2010/main" val="732633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Recommended Entry</a:t>
            </a:r>
            <a:endParaRPr lang="en-US" dirty="0"/>
          </a:p>
        </p:txBody>
      </p:sp>
      <p:sp>
        <p:nvSpPr>
          <p:cNvPr id="3" name="Content Placeholder 2"/>
          <p:cNvSpPr>
            <a:spLocks noGrp="1"/>
          </p:cNvSpPr>
          <p:nvPr>
            <p:ph idx="1"/>
          </p:nvPr>
        </p:nvSpPr>
        <p:spPr>
          <a:xfrm>
            <a:off x="457200" y="1600200"/>
            <a:ext cx="4724400" cy="4525963"/>
          </a:xfrm>
        </p:spPr>
        <p:txBody>
          <a:bodyPr>
            <a:normAutofit fontScale="85000" lnSpcReduction="10000"/>
          </a:bodyPr>
          <a:lstStyle/>
          <a:p>
            <a:r>
              <a:rPr lang="en-US" dirty="0" smtClean="0"/>
              <a:t>Use A when &lt;90° intersection angle with desired runway and sufficient time.  If you sight runway too late use B</a:t>
            </a:r>
          </a:p>
          <a:p>
            <a:r>
              <a:rPr lang="en-US" dirty="0" smtClean="0"/>
              <a:t>Use C when you desire to land on the reciprocal runway and you have sufficient time.  If you sight the runway too late, use B with left turns</a:t>
            </a:r>
          </a:p>
          <a:p>
            <a:r>
              <a:rPr lang="en-US" dirty="0" smtClean="0"/>
              <a:t>Use D for runway &gt;90° runway intersection angle</a:t>
            </a:r>
          </a:p>
          <a:p>
            <a:endParaRPr lang="en-US" dirty="0"/>
          </a:p>
        </p:txBody>
      </p:sp>
      <p:pic>
        <p:nvPicPr>
          <p:cNvPr id="4" name="Picture 3" descr="[circlingmaneuver.jpg]"/>
          <p:cNvPicPr/>
          <p:nvPr/>
        </p:nvPicPr>
        <p:blipFill>
          <a:blip r:embed="rId2" cstate="print"/>
          <a:srcRect/>
          <a:stretch>
            <a:fillRect/>
          </a:stretch>
        </p:blipFill>
        <p:spPr bwMode="auto">
          <a:xfrm>
            <a:off x="5257801" y="1524000"/>
            <a:ext cx="3581400" cy="4876800"/>
          </a:xfrm>
          <a:prstGeom prst="rect">
            <a:avLst/>
          </a:prstGeom>
          <a:noFill/>
          <a:ln w="9525">
            <a:noFill/>
            <a:miter lim="800000"/>
            <a:headEnd/>
            <a:tailEnd/>
          </a:ln>
        </p:spPr>
      </p:pic>
    </p:spTree>
    <p:extLst>
      <p:ext uri="{BB962C8B-B14F-4D97-AF65-F5344CB8AC3E}">
        <p14:creationId xmlns:p14="http://schemas.microsoft.com/office/powerpoint/2010/main" val="1964711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Begin the Circle to Land</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When can you depart the electronic final approach, but remain at or above the MDA, for a circle-to-land approach</a:t>
            </a:r>
          </a:p>
          <a:p>
            <a:pPr lvl="1"/>
            <a:r>
              <a:rPr lang="en-US" dirty="0" smtClean="0"/>
              <a:t>FAR 91.175(e)(2) requires a missed approach if visual contact with the airport is lost.  Hence, an identifiable part of the airport must be sighted prior to departing the approach procedure’s electronic guidance</a:t>
            </a:r>
          </a:p>
          <a:p>
            <a:pPr lvl="1"/>
            <a:r>
              <a:rPr lang="en-US" dirty="0" smtClean="0"/>
              <a:t>The circling approach cannot be done below the circling MDA until at least one of the runway-specific cues associated with the landing runway is in view and the aircraft is in a position to make a normal descent to landing</a:t>
            </a:r>
          </a:p>
          <a:p>
            <a:r>
              <a:rPr lang="en-US" dirty="0" smtClean="0"/>
              <a:t>A circling approach cannot be made if a straight-in descent has gone below circling minimums</a:t>
            </a:r>
          </a:p>
          <a:p>
            <a:r>
              <a:rPr lang="en-US" dirty="0" smtClean="0"/>
              <a:t>One way to fly circling minimums is to fly the straight in approach guidance down to the published circling minimums and then proceed </a:t>
            </a:r>
            <a:r>
              <a:rPr lang="en-US" u="sng" dirty="0" smtClean="0"/>
              <a:t>at the circling MDA </a:t>
            </a:r>
            <a:r>
              <a:rPr lang="en-US" dirty="0" smtClean="0"/>
              <a:t>on the localizer / VOR, etc. by timing or DME if authorized to the missed approach point, if the airport is not sighted before</a:t>
            </a:r>
            <a:endParaRPr lang="en-US" dirty="0"/>
          </a:p>
        </p:txBody>
      </p:sp>
    </p:spTree>
    <p:extLst>
      <p:ext uri="{BB962C8B-B14F-4D97-AF65-F5344CB8AC3E}">
        <p14:creationId xmlns:p14="http://schemas.microsoft.com/office/powerpoint/2010/main" val="2341225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 5-4-20 - f. Circling Minimums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Published circling minimums provide 300’ obstacle clearance when pilots remain within the appropriate </a:t>
            </a:r>
            <a:r>
              <a:rPr lang="en-US" b="1" dirty="0" smtClean="0"/>
              <a:t>area of protection</a:t>
            </a:r>
            <a:endParaRPr lang="en-US" dirty="0" smtClean="0"/>
          </a:p>
          <a:p>
            <a:r>
              <a:rPr lang="en-US" dirty="0" smtClean="0"/>
              <a:t>Pilots should </a:t>
            </a:r>
            <a:r>
              <a:rPr lang="en-US" b="1" dirty="0" smtClean="0"/>
              <a:t>remain at or above the circling altitude until</a:t>
            </a:r>
            <a:r>
              <a:rPr lang="en-US" dirty="0" smtClean="0"/>
              <a:t> the aircraft is continuously in a position from which a </a:t>
            </a:r>
            <a:r>
              <a:rPr lang="en-US" b="1" dirty="0" smtClean="0"/>
              <a:t>descent to a landing </a:t>
            </a:r>
            <a:r>
              <a:rPr lang="en-US" dirty="0" smtClean="0"/>
              <a:t>on the intended runway </a:t>
            </a:r>
            <a:r>
              <a:rPr lang="en-US" b="1" dirty="0" smtClean="0"/>
              <a:t>can be made </a:t>
            </a:r>
            <a:r>
              <a:rPr lang="en-US" dirty="0" smtClean="0"/>
              <a:t>at a normal rate of descent using normal maneuvers</a:t>
            </a:r>
          </a:p>
          <a:p>
            <a:r>
              <a:rPr lang="en-US" dirty="0" smtClean="0"/>
              <a:t>Circling may require maneuvers at low altitude, at low airspeed, and in marginal weather conditions – exercise caution </a:t>
            </a:r>
            <a:endParaRPr lang="en-US" dirty="0"/>
          </a:p>
        </p:txBody>
      </p:sp>
    </p:spTree>
    <p:extLst>
      <p:ext uri="{BB962C8B-B14F-4D97-AF65-F5344CB8AC3E}">
        <p14:creationId xmlns:p14="http://schemas.microsoft.com/office/powerpoint/2010/main" val="2164604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Circling Minimums</a:t>
            </a:r>
            <a:endParaRPr lang="en-US" dirty="0"/>
          </a:p>
        </p:txBody>
      </p:sp>
      <p:sp>
        <p:nvSpPr>
          <p:cNvPr id="3" name="Content Placeholder 2"/>
          <p:cNvSpPr>
            <a:spLocks noGrp="1"/>
          </p:cNvSpPr>
          <p:nvPr>
            <p:ph idx="1"/>
          </p:nvPr>
        </p:nvSpPr>
        <p:spPr>
          <a:xfrm>
            <a:off x="457200" y="1600200"/>
            <a:ext cx="4114800" cy="4525963"/>
          </a:xfrm>
        </p:spPr>
        <p:txBody>
          <a:bodyPr/>
          <a:lstStyle/>
          <a:p>
            <a:r>
              <a:rPr lang="en-US" dirty="0" smtClean="0"/>
              <a:t>Published circling minimum</a:t>
            </a:r>
          </a:p>
          <a:p>
            <a:r>
              <a:rPr lang="en-US" dirty="0" smtClean="0"/>
              <a:t>In some busy terminal areas, ATC may not allow circling and circling minimums will not be published. </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572" y="1219200"/>
            <a:ext cx="3379377" cy="522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a:off x="4953000" y="2438400"/>
            <a:ext cx="1447800" cy="36576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flipV="1">
            <a:off x="2590800" y="2362200"/>
            <a:ext cx="2362200" cy="7620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2004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 of Protection</a:t>
            </a:r>
            <a:endParaRPr lang="en-US" dirty="0"/>
          </a:p>
        </p:txBody>
      </p:sp>
      <p:sp>
        <p:nvSpPr>
          <p:cNvPr id="3" name="Content Placeholder 2"/>
          <p:cNvSpPr>
            <a:spLocks noGrp="1"/>
          </p:cNvSpPr>
          <p:nvPr>
            <p:ph idx="1"/>
          </p:nvPr>
        </p:nvSpPr>
        <p:spPr>
          <a:xfrm>
            <a:off x="457200" y="1600200"/>
            <a:ext cx="4953000" cy="4525963"/>
          </a:xfrm>
        </p:spPr>
        <p:txBody>
          <a:bodyPr/>
          <a:lstStyle/>
          <a:p>
            <a:r>
              <a:rPr lang="en-US" dirty="0" smtClean="0"/>
              <a:t>Must remain within the area of protection</a:t>
            </a:r>
          </a:p>
          <a:p>
            <a:r>
              <a:rPr lang="en-US" dirty="0" smtClean="0"/>
              <a:t>Must remain within the published visibility criteria</a:t>
            </a:r>
          </a:p>
          <a:p>
            <a:r>
              <a:rPr lang="en-US" dirty="0" smtClean="0"/>
              <a:t>Circling area may be limited – check notes</a:t>
            </a:r>
            <a:endParaRPr lang="en-US" dirty="0"/>
          </a:p>
        </p:txBody>
      </p:sp>
      <p:pic>
        <p:nvPicPr>
          <p:cNvPr id="4" name="Picture 3" descr="[Circling.gif]"/>
          <p:cNvPicPr/>
          <p:nvPr/>
        </p:nvPicPr>
        <p:blipFill>
          <a:blip r:embed="rId2" cstate="print"/>
          <a:srcRect/>
          <a:stretch>
            <a:fillRect/>
          </a:stretch>
        </p:blipFill>
        <p:spPr bwMode="auto">
          <a:xfrm>
            <a:off x="5638800" y="1590040"/>
            <a:ext cx="2647950" cy="3677920"/>
          </a:xfrm>
          <a:prstGeom prst="rect">
            <a:avLst/>
          </a:prstGeom>
          <a:noFill/>
          <a:ln w="9525">
            <a:noFill/>
            <a:miter lim="800000"/>
            <a:headEnd/>
            <a:tailEnd/>
          </a:ln>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5867400"/>
            <a:ext cx="4448175"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p:nvPr/>
        </p:nvCxnSpPr>
        <p:spPr>
          <a:xfrm>
            <a:off x="5257800" y="3581400"/>
            <a:ext cx="533400" cy="23622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3886200" y="2362200"/>
            <a:ext cx="1752600" cy="762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pic>
        <p:nvPicPr>
          <p:cNvPr id="2052" name="Picture 4" descr="Circling Instructions">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8368" y="5467350"/>
            <a:ext cx="3333750" cy="476250"/>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Arrow Connector 11"/>
          <p:cNvCxnSpPr/>
          <p:nvPr/>
        </p:nvCxnSpPr>
        <p:spPr>
          <a:xfrm>
            <a:off x="2057400" y="4648200"/>
            <a:ext cx="0" cy="9144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13712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1710</Words>
  <Application>Microsoft Office PowerPoint</Application>
  <PresentationFormat>On-screen Show (4:3)</PresentationFormat>
  <Paragraphs>142</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Circle to Land</vt:lpstr>
      <vt:lpstr>The Maneuver</vt:lpstr>
      <vt:lpstr>Suggested Circle to Land Patterns Some Conflict</vt:lpstr>
      <vt:lpstr>Circling Pattern – Bottom Line</vt:lpstr>
      <vt:lpstr>Recommended Entry</vt:lpstr>
      <vt:lpstr>When to Begin the Circle to Land</vt:lpstr>
      <vt:lpstr>AIM 5-4-20 - f. Circling Minimums</vt:lpstr>
      <vt:lpstr>Circling Minimums</vt:lpstr>
      <vt:lpstr>Area of Protection</vt:lpstr>
      <vt:lpstr>Revised Area of Protection</vt:lpstr>
      <vt:lpstr>Approach Category</vt:lpstr>
      <vt:lpstr>No Published Circling Minimums</vt:lpstr>
      <vt:lpstr>Controller Communication</vt:lpstr>
      <vt:lpstr>Side-Step Maneuver </vt:lpstr>
      <vt:lpstr>Missed Approach</vt:lpstr>
      <vt:lpstr>PTS Standard Area of Operation VI. D. </vt:lpstr>
      <vt:lpstr>Questions</vt:lpstr>
      <vt:lpstr>Disclaimer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Circle to Land</dc:title>
  <dc:creator>Bob</dc:creator>
  <cp:lastModifiedBy>Bob</cp:lastModifiedBy>
  <cp:revision>33</cp:revision>
  <dcterms:created xsi:type="dcterms:W3CDTF">2012-10-24T05:30:18Z</dcterms:created>
  <dcterms:modified xsi:type="dcterms:W3CDTF">2013-07-08T03:49:26Z</dcterms:modified>
</cp:coreProperties>
</file>