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6" r:id="rId3"/>
    <p:sldId id="310" r:id="rId4"/>
    <p:sldId id="311" r:id="rId5"/>
    <p:sldId id="272" r:id="rId6"/>
    <p:sldId id="284" r:id="rId7"/>
    <p:sldId id="285" r:id="rId8"/>
    <p:sldId id="286" r:id="rId9"/>
    <p:sldId id="287" r:id="rId10"/>
    <p:sldId id="288" r:id="rId11"/>
    <p:sldId id="289" r:id="rId12"/>
    <p:sldId id="275" r:id="rId13"/>
    <p:sldId id="298" r:id="rId14"/>
    <p:sldId id="290" r:id="rId15"/>
    <p:sldId id="279" r:id="rId16"/>
    <p:sldId id="280" r:id="rId17"/>
    <p:sldId id="291" r:id="rId18"/>
    <p:sldId id="292" r:id="rId19"/>
    <p:sldId id="295" r:id="rId20"/>
    <p:sldId id="296" r:id="rId21"/>
    <p:sldId id="297" r:id="rId22"/>
    <p:sldId id="293" r:id="rId23"/>
    <p:sldId id="294" r:id="rId24"/>
    <p:sldId id="299" r:id="rId25"/>
    <p:sldId id="300" r:id="rId26"/>
    <p:sldId id="301" r:id="rId27"/>
    <p:sldId id="302" r:id="rId28"/>
    <p:sldId id="303" r:id="rId29"/>
    <p:sldId id="304" r:id="rId30"/>
    <p:sldId id="305" r:id="rId31"/>
    <p:sldId id="306" r:id="rId32"/>
    <p:sldId id="282" r:id="rId33"/>
    <p:sldId id="308" r:id="rId34"/>
    <p:sldId id="260" r:id="rId35"/>
    <p:sldId id="309" r:id="rId36"/>
    <p:sldId id="267" r:id="rId37"/>
    <p:sldId id="268"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81DBBAF1-398A-4576-81EE-42A26F9DBDDB}" type="datetimeFigureOut">
              <a:rPr lang="en-US" smtClean="0"/>
              <a:t>1/1/2015</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32E9C78F-1B0D-4EB5-9FCD-8273873B6EA0}" type="slidenum">
              <a:rPr lang="en-US" smtClean="0"/>
              <a:t>‹#›</a:t>
            </a:fld>
            <a:endParaRPr lang="en-US"/>
          </a:p>
        </p:txBody>
      </p:sp>
    </p:spTree>
    <p:extLst>
      <p:ext uri="{BB962C8B-B14F-4D97-AF65-F5344CB8AC3E}">
        <p14:creationId xmlns:p14="http://schemas.microsoft.com/office/powerpoint/2010/main" val="84881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9C78F-1B0D-4EB5-9FCD-8273873B6EA0}" type="slidenum">
              <a:rPr lang="en-US" smtClean="0"/>
              <a:t>7</a:t>
            </a:fld>
            <a:endParaRPr lang="en-US"/>
          </a:p>
        </p:txBody>
      </p:sp>
    </p:spTree>
    <p:extLst>
      <p:ext uri="{BB962C8B-B14F-4D97-AF65-F5344CB8AC3E}">
        <p14:creationId xmlns:p14="http://schemas.microsoft.com/office/powerpoint/2010/main" val="274766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9C78F-1B0D-4EB5-9FCD-8273873B6EA0}" type="slidenum">
              <a:rPr lang="en-US" smtClean="0"/>
              <a:t>9</a:t>
            </a:fld>
            <a:endParaRPr lang="en-US"/>
          </a:p>
        </p:txBody>
      </p:sp>
    </p:spTree>
    <p:extLst>
      <p:ext uri="{BB962C8B-B14F-4D97-AF65-F5344CB8AC3E}">
        <p14:creationId xmlns:p14="http://schemas.microsoft.com/office/powerpoint/2010/main" val="58245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9C78F-1B0D-4EB5-9FCD-8273873B6EA0}" type="slidenum">
              <a:rPr lang="en-US" smtClean="0"/>
              <a:t>22</a:t>
            </a:fld>
            <a:endParaRPr lang="en-US"/>
          </a:p>
        </p:txBody>
      </p:sp>
    </p:spTree>
    <p:extLst>
      <p:ext uri="{BB962C8B-B14F-4D97-AF65-F5344CB8AC3E}">
        <p14:creationId xmlns:p14="http://schemas.microsoft.com/office/powerpoint/2010/main" val="3333937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9C78F-1B0D-4EB5-9FCD-8273873B6EA0}" type="slidenum">
              <a:rPr lang="en-US" smtClean="0"/>
              <a:t>23</a:t>
            </a:fld>
            <a:endParaRPr lang="en-US"/>
          </a:p>
        </p:txBody>
      </p:sp>
    </p:spTree>
    <p:extLst>
      <p:ext uri="{BB962C8B-B14F-4D97-AF65-F5344CB8AC3E}">
        <p14:creationId xmlns:p14="http://schemas.microsoft.com/office/powerpoint/2010/main" val="3779367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E9C78F-1B0D-4EB5-9FCD-8273873B6EA0}" type="slidenum">
              <a:rPr lang="en-US" smtClean="0"/>
              <a:t>34</a:t>
            </a:fld>
            <a:endParaRPr lang="en-US"/>
          </a:p>
        </p:txBody>
      </p:sp>
    </p:spTree>
    <p:extLst>
      <p:ext uri="{BB962C8B-B14F-4D97-AF65-F5344CB8AC3E}">
        <p14:creationId xmlns:p14="http://schemas.microsoft.com/office/powerpoint/2010/main" val="3811787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37</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65639F-ECF0-44E7-AE1A-EF6D249C97E6}" type="datetime1">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1895551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1F8531-D8F3-4291-9348-1C2FCAA25E54}" type="datetime1">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3476757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6C5D9-7257-4F9D-9E3E-2301E71673AC}" type="datetime1">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192818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70A3A-AC40-4AE1-9FFB-D9BA2FD94D75}" type="datetime1">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215027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A6C5B0-1018-4F99-B2E0-CFB919ABAC8D}" type="datetime1">
              <a:rPr lang="en-US" smtClean="0"/>
              <a:t>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3399934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C1A17C-B20D-49CE-8931-99530EE40CA1}" type="datetime1">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6425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57069-1FE0-4968-A602-09FD7ECD44A3}" type="datetime1">
              <a:rPr lang="en-US" smtClean="0"/>
              <a:t>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158612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47D13-8BC6-41DE-9709-F3F34408D368}" type="datetime1">
              <a:rPr lang="en-US" smtClean="0"/>
              <a:t>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230714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12A6A-C6B7-4433-BD92-3C0AF3FF6C50}" type="datetime1">
              <a:rPr lang="en-US" smtClean="0"/>
              <a:t>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271849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0549F-5780-40FA-9F1C-00E24BFC35C1}" type="datetime1">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115528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B5BCE-07EA-41D3-B583-EE15B71A28A4}" type="datetime1">
              <a:rPr lang="en-US" smtClean="0"/>
              <a:t>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6C9F1-8C18-4268-99B1-F1F01E84C678}" type="slidenum">
              <a:rPr lang="en-US" smtClean="0"/>
              <a:t>‹#›</a:t>
            </a:fld>
            <a:endParaRPr lang="en-US"/>
          </a:p>
        </p:txBody>
      </p:sp>
    </p:spTree>
    <p:extLst>
      <p:ext uri="{BB962C8B-B14F-4D97-AF65-F5344CB8AC3E}">
        <p14:creationId xmlns:p14="http://schemas.microsoft.com/office/powerpoint/2010/main" val="372549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21B53-5462-443F-8EBA-6979E508DA3E}" type="datetime1">
              <a:rPr lang="en-US" smtClean="0"/>
              <a:t>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6C9F1-8C18-4268-99B1-F1F01E84C678}" type="slidenum">
              <a:rPr lang="en-US" smtClean="0"/>
              <a:t>‹#›</a:t>
            </a:fld>
            <a:endParaRPr lang="en-US"/>
          </a:p>
        </p:txBody>
      </p:sp>
    </p:spTree>
    <p:extLst>
      <p:ext uri="{BB962C8B-B14F-4D97-AF65-F5344CB8AC3E}">
        <p14:creationId xmlns:p14="http://schemas.microsoft.com/office/powerpoint/2010/main" val="190814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s2k2.freeservers.com/images/cessna_172_panel_meig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6426200" cy="48196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56665" y="457200"/>
            <a:ext cx="783067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Attitude Instrument Flight</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Slide Number Placeholder 1"/>
          <p:cNvSpPr>
            <a:spLocks noGrp="1"/>
          </p:cNvSpPr>
          <p:nvPr>
            <p:ph type="sldNum" sz="quarter" idx="12"/>
          </p:nvPr>
        </p:nvSpPr>
        <p:spPr/>
        <p:txBody>
          <a:bodyPr/>
          <a:lstStyle/>
          <a:p>
            <a:fld id="{C0D6C9F1-8C18-4268-99B1-F1F01E84C678}" type="slidenum">
              <a:rPr lang="en-US" smtClean="0"/>
              <a:t>1</a:t>
            </a:fld>
            <a:endParaRPr lang="en-US"/>
          </a:p>
        </p:txBody>
      </p:sp>
    </p:spTree>
    <p:extLst>
      <p:ext uri="{BB962C8B-B14F-4D97-AF65-F5344CB8AC3E}">
        <p14:creationId xmlns:p14="http://schemas.microsoft.com/office/powerpoint/2010/main" val="3374727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Cross-Checking / Scanning</a:t>
            </a:r>
            <a:br>
              <a:rPr lang="en-US" dirty="0"/>
            </a:br>
            <a:endParaRPr lang="en-US" dirty="0"/>
          </a:p>
        </p:txBody>
      </p:sp>
      <p:sp>
        <p:nvSpPr>
          <p:cNvPr id="3" name="Content Placeholder 2"/>
          <p:cNvSpPr>
            <a:spLocks noGrp="1"/>
          </p:cNvSpPr>
          <p:nvPr>
            <p:ph idx="1"/>
          </p:nvPr>
        </p:nvSpPr>
        <p:spPr/>
        <p:txBody>
          <a:bodyPr/>
          <a:lstStyle/>
          <a:p>
            <a:r>
              <a:rPr lang="en-US" dirty="0" smtClean="0"/>
              <a:t>Cover the face of an erroneous instrument (carry post it notes in your flight bag) so </a:t>
            </a:r>
            <a:r>
              <a:rPr lang="en-US" dirty="0"/>
              <a:t>that you aren't distracted by the incorrect </a:t>
            </a:r>
            <a:r>
              <a:rPr lang="en-US" dirty="0" smtClean="0"/>
              <a:t>information</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10</a:t>
            </a:fld>
            <a:endParaRPr lang="en-US"/>
          </a:p>
        </p:txBody>
      </p:sp>
      <p:pic>
        <p:nvPicPr>
          <p:cNvPr id="1026" name="Picture 2" descr="http://www.sportys.com/source/images/products/large/93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730841"/>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3.gstatic.com/images?q=tbn:ANd9GcRimEAc3CpO5o6svqoAXfZg9GrB1_yMEYtKFhhJYoLK9osPVriF0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191000"/>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76600" y="4267200"/>
            <a:ext cx="1789016" cy="646331"/>
          </a:xfrm>
          <a:prstGeom prst="rect">
            <a:avLst/>
          </a:prstGeom>
          <a:noFill/>
        </p:spPr>
        <p:txBody>
          <a:bodyPr wrap="none" rtlCol="0">
            <a:spAutoFit/>
          </a:bodyPr>
          <a:lstStyle/>
          <a:p>
            <a:r>
              <a:rPr lang="en-US" dirty="0" smtClean="0"/>
              <a:t>Poor man’s </a:t>
            </a:r>
          </a:p>
          <a:p>
            <a:r>
              <a:rPr lang="en-US" dirty="0" smtClean="0"/>
              <a:t>instrument cover</a:t>
            </a:r>
            <a:endParaRPr lang="en-US" dirty="0"/>
          </a:p>
        </p:txBody>
      </p:sp>
    </p:spTree>
    <p:extLst>
      <p:ext uri="{BB962C8B-B14F-4D97-AF65-F5344CB8AC3E}">
        <p14:creationId xmlns:p14="http://schemas.microsoft.com/office/powerpoint/2010/main" val="302287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Radial Scan</a:t>
            </a:r>
            <a:endParaRPr lang="en-US" dirty="0"/>
          </a:p>
        </p:txBody>
      </p:sp>
      <p:sp>
        <p:nvSpPr>
          <p:cNvPr id="3" name="Content Placeholder 2"/>
          <p:cNvSpPr>
            <a:spLocks noGrp="1"/>
          </p:cNvSpPr>
          <p:nvPr>
            <p:ph idx="1"/>
          </p:nvPr>
        </p:nvSpPr>
        <p:spPr/>
        <p:txBody>
          <a:bodyPr>
            <a:normAutofit fontScale="85000" lnSpcReduction="20000"/>
          </a:bodyPr>
          <a:lstStyle/>
          <a:p>
            <a:r>
              <a:rPr lang="en-US" dirty="0"/>
              <a:t>Step Three </a:t>
            </a:r>
            <a:r>
              <a:rPr lang="en-US" dirty="0" smtClean="0"/>
              <a:t>- Scan </a:t>
            </a:r>
            <a:r>
              <a:rPr lang="en-US" dirty="0"/>
              <a:t>the </a:t>
            </a:r>
            <a:r>
              <a:rPr lang="en-US" dirty="0" smtClean="0"/>
              <a:t>other </a:t>
            </a:r>
            <a:r>
              <a:rPr lang="en-US" dirty="0" smtClean="0"/>
              <a:t>“six-pack” </a:t>
            </a:r>
            <a:r>
              <a:rPr lang="en-US" dirty="0" smtClean="0"/>
              <a:t>instruments</a:t>
            </a:r>
          </a:p>
          <a:p>
            <a:pPr lvl="1"/>
            <a:r>
              <a:rPr lang="en-US" dirty="0" smtClean="0"/>
              <a:t>These are the </a:t>
            </a:r>
            <a:r>
              <a:rPr lang="en-US" dirty="0"/>
              <a:t>tertiary </a:t>
            </a:r>
            <a:r>
              <a:rPr lang="en-US" dirty="0" smtClean="0"/>
              <a:t>instruments</a:t>
            </a:r>
          </a:p>
          <a:p>
            <a:pPr lvl="1"/>
            <a:r>
              <a:rPr lang="en-US" dirty="0" smtClean="0"/>
              <a:t>Scan using the same slow eye movement as in the inverted V scan</a:t>
            </a:r>
          </a:p>
          <a:p>
            <a:pPr lvl="1"/>
            <a:r>
              <a:rPr lang="en-US" dirty="0" smtClean="0"/>
              <a:t>Scan the instruments </a:t>
            </a:r>
            <a:r>
              <a:rPr lang="en-US" dirty="0"/>
              <a:t>that have the numbers that you are trying to </a:t>
            </a:r>
            <a:r>
              <a:rPr lang="en-US" dirty="0" smtClean="0"/>
              <a:t>maintain – </a:t>
            </a:r>
          </a:p>
          <a:p>
            <a:pPr lvl="2"/>
            <a:r>
              <a:rPr lang="en-US" dirty="0" smtClean="0"/>
              <a:t>Focus is on the important numbers – the quantitative information</a:t>
            </a:r>
          </a:p>
          <a:p>
            <a:pPr lvl="3"/>
            <a:r>
              <a:rPr lang="en-US" dirty="0" smtClean="0"/>
              <a:t>Are you complying </a:t>
            </a:r>
            <a:r>
              <a:rPr lang="en-US" dirty="0"/>
              <a:t>with </a:t>
            </a:r>
            <a:r>
              <a:rPr lang="en-US" dirty="0" smtClean="0"/>
              <a:t>ATC, your intentions / desires</a:t>
            </a:r>
            <a:r>
              <a:rPr lang="en-US" dirty="0"/>
              <a:t>, what </a:t>
            </a:r>
            <a:r>
              <a:rPr lang="en-US" dirty="0" smtClean="0"/>
              <a:t>the </a:t>
            </a:r>
            <a:r>
              <a:rPr lang="en-US" dirty="0" err="1" smtClean="0"/>
              <a:t>nav</a:t>
            </a:r>
            <a:r>
              <a:rPr lang="en-US" dirty="0" smtClean="0"/>
              <a:t> </a:t>
            </a:r>
            <a:r>
              <a:rPr lang="en-US" dirty="0"/>
              <a:t>charts </a:t>
            </a:r>
            <a:r>
              <a:rPr lang="en-US" dirty="0" smtClean="0"/>
              <a:t>require?</a:t>
            </a:r>
            <a:endParaRPr lang="en-US" dirty="0"/>
          </a:p>
          <a:p>
            <a:pPr lvl="1"/>
            <a:r>
              <a:rPr lang="en-US" dirty="0" smtClean="0"/>
              <a:t>If you </a:t>
            </a:r>
            <a:r>
              <a:rPr lang="en-US" dirty="0"/>
              <a:t>do not like what you see, </a:t>
            </a:r>
            <a:endParaRPr lang="en-US" dirty="0" smtClean="0"/>
          </a:p>
          <a:p>
            <a:pPr lvl="2"/>
            <a:r>
              <a:rPr lang="en-US" dirty="0" smtClean="0"/>
              <a:t>Return </a:t>
            </a:r>
            <a:r>
              <a:rPr lang="en-US" dirty="0"/>
              <a:t>to Step One and change attitude </a:t>
            </a:r>
            <a:r>
              <a:rPr lang="en-US" dirty="0" smtClean="0"/>
              <a:t>and /</a:t>
            </a:r>
            <a:r>
              <a:rPr lang="en-US" dirty="0"/>
              <a:t>or </a:t>
            </a:r>
            <a:r>
              <a:rPr lang="en-US" dirty="0" smtClean="0"/>
              <a:t>power</a:t>
            </a:r>
          </a:p>
          <a:p>
            <a:pPr lvl="2"/>
            <a:r>
              <a:rPr lang="en-US" dirty="0" smtClean="0"/>
              <a:t>Return </a:t>
            </a:r>
            <a:r>
              <a:rPr lang="en-US" dirty="0"/>
              <a:t>to Step Two for trend of motion and </a:t>
            </a:r>
            <a:r>
              <a:rPr lang="en-US" dirty="0" smtClean="0"/>
              <a:t>for AI validation</a:t>
            </a:r>
          </a:p>
          <a:p>
            <a:pPr lvl="2"/>
            <a:r>
              <a:rPr lang="en-US" dirty="0" smtClean="0"/>
              <a:t>Return </a:t>
            </a:r>
            <a:r>
              <a:rPr lang="en-US" dirty="0"/>
              <a:t>to </a:t>
            </a:r>
            <a:r>
              <a:rPr lang="en-US" dirty="0" smtClean="0"/>
              <a:t>the radial scan (Step Three) </a:t>
            </a:r>
            <a:r>
              <a:rPr lang="en-US" dirty="0"/>
              <a:t>for the </a:t>
            </a:r>
            <a:r>
              <a:rPr lang="en-US" dirty="0" smtClean="0"/>
              <a:t>numbers</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11</a:t>
            </a:fld>
            <a:endParaRPr lang="en-US"/>
          </a:p>
        </p:txBody>
      </p:sp>
    </p:spTree>
    <p:extLst>
      <p:ext uri="{BB962C8B-B14F-4D97-AF65-F5344CB8AC3E}">
        <p14:creationId xmlns:p14="http://schemas.microsoft.com/office/powerpoint/2010/main" val="241568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Cross-Checking / Scanning</a:t>
            </a:r>
            <a:br>
              <a:rPr lang="en-US" dirty="0" smtClean="0"/>
            </a:br>
            <a:r>
              <a:rPr lang="en-US" dirty="0" smtClean="0"/>
              <a:t>Radial</a:t>
            </a:r>
            <a:endParaRPr lang="en-US" dirty="0"/>
          </a:p>
        </p:txBody>
      </p:sp>
      <p:sp>
        <p:nvSpPr>
          <p:cNvPr id="3" name="Content Placeholder 2"/>
          <p:cNvSpPr>
            <a:spLocks noGrp="1"/>
          </p:cNvSpPr>
          <p:nvPr>
            <p:ph idx="1"/>
          </p:nvPr>
        </p:nvSpPr>
        <p:spPr>
          <a:xfrm>
            <a:off x="457200" y="4343400"/>
            <a:ext cx="8229600" cy="2087563"/>
          </a:xfrm>
        </p:spPr>
        <p:txBody>
          <a:bodyPr>
            <a:normAutofit fontScale="62500" lnSpcReduction="20000"/>
          </a:bodyPr>
          <a:lstStyle/>
          <a:p>
            <a:r>
              <a:rPr lang="en-US" dirty="0" smtClean="0"/>
              <a:t>In the radial scan you will spend 80 to 90% of the time looking at the attitude indicator with only quick glances at one of the other flight instruments</a:t>
            </a:r>
          </a:p>
          <a:p>
            <a:r>
              <a:rPr lang="en-US" dirty="0" smtClean="0"/>
              <a:t>Your eyes always go from the AI to another flight instrument and never directly between the other flight instruments</a:t>
            </a:r>
          </a:p>
          <a:p>
            <a:r>
              <a:rPr lang="en-US" dirty="0" smtClean="0"/>
              <a:t>The maneuver being performed at any given time determines which instruments are included in the scan pattern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594282"/>
            <a:ext cx="3414712" cy="2529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flipV="1">
            <a:off x="3657600" y="2286000"/>
            <a:ext cx="777478" cy="1524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733800" y="2438400"/>
            <a:ext cx="609600" cy="6096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343400" y="2438400"/>
            <a:ext cx="183356" cy="762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343400" y="2438400"/>
            <a:ext cx="10668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343400" y="2438400"/>
            <a:ext cx="1219200" cy="8382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C0D6C9F1-8C18-4268-99B1-F1F01E84C678}" type="slidenum">
              <a:rPr lang="en-US" smtClean="0"/>
              <a:t>12</a:t>
            </a:fld>
            <a:endParaRPr lang="en-US"/>
          </a:p>
        </p:txBody>
      </p:sp>
    </p:spTree>
    <p:extLst>
      <p:ext uri="{BB962C8B-B14F-4D97-AF65-F5344CB8AC3E}">
        <p14:creationId xmlns:p14="http://schemas.microsoft.com/office/powerpoint/2010/main" val="66334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Cross-Checking / Scanning</a:t>
            </a:r>
            <a:br>
              <a:rPr lang="en-US" dirty="0"/>
            </a:br>
            <a:r>
              <a:rPr lang="en-US" dirty="0"/>
              <a:t>Radial</a:t>
            </a:r>
          </a:p>
        </p:txBody>
      </p:sp>
      <p:sp>
        <p:nvSpPr>
          <p:cNvPr id="4" name="Slide Number Placeholder 3"/>
          <p:cNvSpPr>
            <a:spLocks noGrp="1"/>
          </p:cNvSpPr>
          <p:nvPr>
            <p:ph type="sldNum" sz="quarter" idx="12"/>
          </p:nvPr>
        </p:nvSpPr>
        <p:spPr/>
        <p:txBody>
          <a:bodyPr/>
          <a:lstStyle/>
          <a:p>
            <a:fld id="{C0D6C9F1-8C18-4268-99B1-F1F01E84C678}"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8458279"/>
              </p:ext>
            </p:extLst>
          </p:nvPr>
        </p:nvGraphicFramePr>
        <p:xfrm>
          <a:off x="1524000" y="1828800"/>
          <a:ext cx="6477000" cy="3910148"/>
        </p:xfrm>
        <a:graphic>
          <a:graphicData uri="http://schemas.openxmlformats.org/drawingml/2006/table">
            <a:tbl>
              <a:tblPr/>
              <a:tblGrid>
                <a:gridCol w="2159000"/>
                <a:gridCol w="2159000"/>
                <a:gridCol w="2159000"/>
              </a:tblGrid>
              <a:tr h="731520">
                <a:tc>
                  <a:txBody>
                    <a:bodyPr/>
                    <a:lstStyle/>
                    <a:p>
                      <a:pPr algn="ctr"/>
                      <a:r>
                        <a:rPr lang="en-US" sz="1600" b="1" dirty="0" smtClean="0">
                          <a:effectLst/>
                          <a:latin typeface="Arial"/>
                        </a:rPr>
                        <a:t>Flight </a:t>
                      </a:r>
                      <a:r>
                        <a:rPr lang="en-US" sz="1600" b="1" dirty="0">
                          <a:effectLst/>
                          <a:latin typeface="Arial"/>
                        </a:rPr>
                        <a:t>Regime</a:t>
                      </a:r>
                      <a:endParaRPr lang="en-US" sz="1600" dirty="0"/>
                    </a:p>
                  </a:txBody>
                  <a:tcPr anchor="ctr">
                    <a:lnL>
                      <a:noFill/>
                    </a:lnL>
                    <a:lnR>
                      <a:noFill/>
                    </a:lnR>
                    <a:lnT>
                      <a:noFill/>
                    </a:lnT>
                    <a:lnB>
                      <a:noFill/>
                    </a:lnB>
                    <a:solidFill>
                      <a:srgbClr val="C0C0C0"/>
                    </a:solidFill>
                  </a:tcPr>
                </a:tc>
                <a:tc>
                  <a:txBody>
                    <a:bodyPr/>
                    <a:lstStyle/>
                    <a:p>
                      <a:pPr algn="ctr"/>
                      <a:r>
                        <a:rPr lang="en-US" b="1" dirty="0" smtClean="0">
                          <a:effectLst/>
                          <a:latin typeface="Arial"/>
                        </a:rPr>
                        <a:t>Primary</a:t>
                      </a:r>
                      <a:endParaRPr lang="en-US" dirty="0"/>
                    </a:p>
                  </a:txBody>
                  <a:tcPr anchor="ctr">
                    <a:lnL>
                      <a:noFill/>
                    </a:lnL>
                    <a:lnR>
                      <a:noFill/>
                    </a:lnR>
                    <a:lnT>
                      <a:noFill/>
                    </a:lnT>
                    <a:lnB>
                      <a:noFill/>
                    </a:lnB>
                    <a:solidFill>
                      <a:srgbClr val="C0C0C0"/>
                    </a:solidFill>
                  </a:tcPr>
                </a:tc>
                <a:tc>
                  <a:txBody>
                    <a:bodyPr/>
                    <a:lstStyle/>
                    <a:p>
                      <a:pPr algn="ctr"/>
                      <a:r>
                        <a:rPr lang="en-US" b="1" dirty="0" smtClean="0">
                          <a:effectLst/>
                          <a:latin typeface="Arial"/>
                        </a:rPr>
                        <a:t>Primary Radial Instruments</a:t>
                      </a:r>
                      <a:endParaRPr lang="en-US" dirty="0"/>
                    </a:p>
                  </a:txBody>
                  <a:tcPr anchor="ctr">
                    <a:lnL>
                      <a:noFill/>
                    </a:lnL>
                    <a:lnR>
                      <a:noFill/>
                    </a:lnR>
                    <a:lnT>
                      <a:noFill/>
                    </a:lnT>
                    <a:lnB>
                      <a:noFill/>
                    </a:lnB>
                    <a:solidFill>
                      <a:srgbClr val="C0C0C0"/>
                    </a:solidFill>
                  </a:tcPr>
                </a:tc>
              </a:tr>
              <a:tr h="661851">
                <a:tc>
                  <a:txBody>
                    <a:bodyPr/>
                    <a:lstStyle/>
                    <a:p>
                      <a:pPr algn="ctr"/>
                      <a:r>
                        <a:rPr lang="en-US" sz="1600" b="1" dirty="0">
                          <a:effectLst/>
                          <a:latin typeface="Arial"/>
                        </a:rPr>
                        <a:t>Straight-And-Level</a:t>
                      </a:r>
                      <a:endParaRPr lang="en-US" sz="1600" dirty="0"/>
                    </a:p>
                  </a:txBody>
                  <a:tcPr anchor="ctr">
                    <a:lnL>
                      <a:noFill/>
                    </a:lnL>
                    <a:lnR>
                      <a:noFill/>
                    </a:lnR>
                    <a:lnT>
                      <a:noFill/>
                    </a:lnT>
                    <a:lnB>
                      <a:noFill/>
                    </a:lnB>
                    <a:solidFill>
                      <a:srgbClr val="C0C0C0"/>
                    </a:solidFill>
                  </a:tcPr>
                </a:tc>
                <a:tc>
                  <a:txBody>
                    <a:bodyPr/>
                    <a:lstStyle/>
                    <a:p>
                      <a:pPr algn="ctr"/>
                      <a:r>
                        <a:rPr lang="en-US" b="1" dirty="0" smtClean="0">
                          <a:effectLst/>
                          <a:latin typeface="Arial"/>
                        </a:rPr>
                        <a:t>AI</a:t>
                      </a:r>
                      <a:endParaRPr lang="en-US" dirty="0"/>
                    </a:p>
                  </a:txBody>
                  <a:tcPr anchor="ctr">
                    <a:lnL>
                      <a:noFill/>
                    </a:lnL>
                    <a:lnR>
                      <a:noFill/>
                    </a:lnR>
                    <a:lnT>
                      <a:noFill/>
                    </a:lnT>
                    <a:lnB>
                      <a:noFill/>
                    </a:lnB>
                    <a:solidFill>
                      <a:srgbClr val="FFFFFF"/>
                    </a:solidFill>
                  </a:tcPr>
                </a:tc>
                <a:tc>
                  <a:txBody>
                    <a:bodyPr/>
                    <a:lstStyle/>
                    <a:p>
                      <a:pPr algn="ctr"/>
                      <a:r>
                        <a:rPr lang="en-US" b="1" dirty="0" smtClean="0">
                          <a:effectLst/>
                          <a:latin typeface="Arial"/>
                        </a:rPr>
                        <a:t>AL / </a:t>
                      </a:r>
                      <a:r>
                        <a:rPr lang="en-US" b="1" dirty="0" smtClean="0">
                          <a:effectLst/>
                          <a:latin typeface="Arial"/>
                        </a:rPr>
                        <a:t>DG</a:t>
                      </a:r>
                      <a:endParaRPr lang="en-US" dirty="0"/>
                    </a:p>
                  </a:txBody>
                  <a:tcPr anchor="ctr">
                    <a:lnL>
                      <a:noFill/>
                    </a:lnL>
                    <a:lnR>
                      <a:noFill/>
                    </a:lnR>
                    <a:lnT>
                      <a:noFill/>
                    </a:lnT>
                    <a:lnB>
                      <a:noFill/>
                    </a:lnB>
                    <a:solidFill>
                      <a:srgbClr val="FFFFFF"/>
                    </a:solidFill>
                  </a:tcPr>
                </a:tc>
              </a:tr>
              <a:tr h="940526">
                <a:tc>
                  <a:txBody>
                    <a:bodyPr/>
                    <a:lstStyle/>
                    <a:p>
                      <a:pPr algn="ctr"/>
                      <a:r>
                        <a:rPr lang="en-US" sz="1600" b="1" dirty="0">
                          <a:effectLst/>
                          <a:latin typeface="Arial"/>
                        </a:rPr>
                        <a:t>Constant Airspeed Climb/Descent</a:t>
                      </a:r>
                      <a:endParaRPr lang="en-US" sz="1600" dirty="0"/>
                    </a:p>
                  </a:txBody>
                  <a:tcPr anchor="ctr">
                    <a:lnL>
                      <a:noFill/>
                    </a:lnL>
                    <a:lnR>
                      <a:noFill/>
                    </a:lnR>
                    <a:lnT>
                      <a:noFill/>
                    </a:lnT>
                    <a:lnB>
                      <a:noFill/>
                    </a:lnB>
                    <a:solidFill>
                      <a:srgbClr val="C0C0C0"/>
                    </a:solidFill>
                  </a:tcPr>
                </a:tc>
                <a:tc>
                  <a:txBody>
                    <a:bodyPr/>
                    <a:lstStyle/>
                    <a:p>
                      <a:pPr algn="ctr"/>
                      <a:r>
                        <a:rPr lang="en-US" b="1" dirty="0" smtClean="0">
                          <a:effectLst/>
                          <a:latin typeface="Arial"/>
                        </a:rPr>
                        <a:t>AI</a:t>
                      </a:r>
                      <a:endParaRPr lang="en-US" dirty="0"/>
                    </a:p>
                  </a:txBody>
                  <a:tcPr anchor="ctr">
                    <a:lnL>
                      <a:noFill/>
                    </a:lnL>
                    <a:lnR>
                      <a:noFill/>
                    </a:lnR>
                    <a:lnT>
                      <a:noFill/>
                    </a:lnT>
                    <a:lnB>
                      <a:noFill/>
                    </a:lnB>
                    <a:solidFill>
                      <a:srgbClr val="FFFFFF"/>
                    </a:solidFill>
                  </a:tcPr>
                </a:tc>
                <a:tc>
                  <a:txBody>
                    <a:bodyPr/>
                    <a:lstStyle/>
                    <a:p>
                      <a:pPr algn="ctr"/>
                      <a:r>
                        <a:rPr lang="en-US" b="1" dirty="0" smtClean="0">
                          <a:effectLst/>
                          <a:latin typeface="Arial"/>
                        </a:rPr>
                        <a:t>ASI (until 100’ to go – then use the ALT) /</a:t>
                      </a:r>
                      <a:r>
                        <a:rPr lang="en-US" b="1" dirty="0" smtClean="0">
                          <a:effectLst/>
                          <a:latin typeface="Arial"/>
                        </a:rPr>
                        <a:t>DG</a:t>
                      </a:r>
                      <a:endParaRPr lang="en-US" dirty="0"/>
                    </a:p>
                  </a:txBody>
                  <a:tcPr anchor="ctr">
                    <a:lnL>
                      <a:noFill/>
                    </a:lnL>
                    <a:lnR>
                      <a:noFill/>
                    </a:lnR>
                    <a:lnT>
                      <a:noFill/>
                    </a:lnT>
                    <a:lnB>
                      <a:noFill/>
                    </a:lnB>
                    <a:solidFill>
                      <a:srgbClr val="FFFFFF"/>
                    </a:solidFill>
                  </a:tcPr>
                </a:tc>
              </a:tr>
              <a:tr h="661851">
                <a:tc>
                  <a:txBody>
                    <a:bodyPr/>
                    <a:lstStyle/>
                    <a:p>
                      <a:pPr algn="ctr"/>
                      <a:r>
                        <a:rPr lang="en-US" sz="1600" b="1" dirty="0">
                          <a:effectLst/>
                          <a:latin typeface="Arial"/>
                        </a:rPr>
                        <a:t>Constant Rate Climb/Descent</a:t>
                      </a:r>
                      <a:endParaRPr lang="en-US" sz="1600" dirty="0"/>
                    </a:p>
                  </a:txBody>
                  <a:tcPr anchor="ctr">
                    <a:lnL>
                      <a:noFill/>
                    </a:lnL>
                    <a:lnR>
                      <a:noFill/>
                    </a:lnR>
                    <a:lnT>
                      <a:noFill/>
                    </a:lnT>
                    <a:lnB>
                      <a:noFill/>
                    </a:lnB>
                    <a:solidFill>
                      <a:srgbClr val="C0C0C0"/>
                    </a:solidFill>
                  </a:tcPr>
                </a:tc>
                <a:tc>
                  <a:txBody>
                    <a:bodyPr/>
                    <a:lstStyle/>
                    <a:p>
                      <a:pPr algn="ctr"/>
                      <a:r>
                        <a:rPr lang="en-US" b="1" dirty="0" smtClean="0">
                          <a:effectLst/>
                          <a:latin typeface="Arial"/>
                        </a:rPr>
                        <a:t>AI</a:t>
                      </a:r>
                      <a:endParaRPr lang="en-US" dirty="0"/>
                    </a:p>
                  </a:txBody>
                  <a:tcPr anchor="ctr">
                    <a:lnL>
                      <a:noFill/>
                    </a:lnL>
                    <a:lnR>
                      <a:noFill/>
                    </a:lnR>
                    <a:lnT>
                      <a:noFill/>
                    </a:lnT>
                    <a:lnB>
                      <a:noFill/>
                    </a:lnB>
                    <a:solidFill>
                      <a:srgbClr val="FFFFFF"/>
                    </a:solidFill>
                  </a:tcPr>
                </a:tc>
                <a:tc>
                  <a:txBody>
                    <a:bodyPr/>
                    <a:lstStyle/>
                    <a:p>
                      <a:pPr algn="ctr"/>
                      <a:r>
                        <a:rPr lang="en-US" b="1" dirty="0" smtClean="0">
                          <a:effectLst/>
                          <a:latin typeface="Arial"/>
                        </a:rPr>
                        <a:t>VSI / ASI (until 100’ to go – then use the ALT) / </a:t>
                      </a:r>
                      <a:r>
                        <a:rPr lang="en-US" b="1" dirty="0" smtClean="0">
                          <a:effectLst/>
                          <a:latin typeface="Arial"/>
                        </a:rPr>
                        <a:t>DG</a:t>
                      </a:r>
                      <a:endParaRPr lang="en-US" b="1" dirty="0">
                        <a:effectLst/>
                        <a:latin typeface="Arial"/>
                      </a:endParaRPr>
                    </a:p>
                  </a:txBody>
                  <a:tcPr anchor="ctr">
                    <a:lnL>
                      <a:noFill/>
                    </a:lnL>
                    <a:lnR>
                      <a:noFill/>
                    </a:lnR>
                    <a:lnT>
                      <a:noFill/>
                    </a:lnT>
                    <a:lnB>
                      <a:noFill/>
                    </a:lnB>
                    <a:solidFill>
                      <a:srgbClr val="FFFFFF"/>
                    </a:solidFill>
                  </a:tcPr>
                </a:tc>
              </a:tr>
              <a:tr h="661851">
                <a:tc>
                  <a:txBody>
                    <a:bodyPr/>
                    <a:lstStyle/>
                    <a:p>
                      <a:pPr algn="ctr"/>
                      <a:r>
                        <a:rPr lang="en-US" sz="1600" b="1" dirty="0">
                          <a:effectLst/>
                          <a:latin typeface="Arial"/>
                        </a:rPr>
                        <a:t>Standard Rate Turn</a:t>
                      </a:r>
                      <a:endParaRPr lang="en-US" sz="1600" dirty="0"/>
                    </a:p>
                  </a:txBody>
                  <a:tcPr anchor="ctr">
                    <a:lnL>
                      <a:noFill/>
                    </a:lnL>
                    <a:lnR>
                      <a:noFill/>
                    </a:lnR>
                    <a:lnT>
                      <a:noFill/>
                    </a:lnT>
                    <a:lnB>
                      <a:noFill/>
                    </a:lnB>
                    <a:solidFill>
                      <a:srgbClr val="C0C0C0"/>
                    </a:solidFill>
                  </a:tcPr>
                </a:tc>
                <a:tc>
                  <a:txBody>
                    <a:bodyPr/>
                    <a:lstStyle/>
                    <a:p>
                      <a:pPr algn="ctr"/>
                      <a:r>
                        <a:rPr lang="en-US" b="1" dirty="0" smtClean="0">
                          <a:effectLst/>
                          <a:latin typeface="Arial"/>
                        </a:rPr>
                        <a:t>AI</a:t>
                      </a:r>
                      <a:endParaRPr lang="en-US" b="1" dirty="0">
                        <a:effectLst/>
                        <a:latin typeface="Arial"/>
                      </a:endParaRPr>
                    </a:p>
                  </a:txBody>
                  <a:tcPr anchor="ctr">
                    <a:lnL>
                      <a:noFill/>
                    </a:lnL>
                    <a:lnR>
                      <a:noFill/>
                    </a:lnR>
                    <a:lnT>
                      <a:noFill/>
                    </a:lnT>
                    <a:lnB>
                      <a:noFill/>
                    </a:lnB>
                    <a:solidFill>
                      <a:srgbClr val="FFFFFF"/>
                    </a:solidFill>
                  </a:tcPr>
                </a:tc>
                <a:tc>
                  <a:txBody>
                    <a:bodyPr/>
                    <a:lstStyle/>
                    <a:p>
                      <a:pPr algn="ctr"/>
                      <a:r>
                        <a:rPr lang="en-US" b="1" dirty="0" smtClean="0">
                          <a:effectLst/>
                          <a:latin typeface="Arial"/>
                        </a:rPr>
                        <a:t>AL/TC</a:t>
                      </a:r>
                      <a:endParaRPr lang="en-US" b="1" dirty="0">
                        <a:effectLst/>
                        <a:latin typeface="Arial"/>
                      </a:endParaRPr>
                    </a:p>
                  </a:txBody>
                  <a:tcPr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591076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Cross-Checking / Scanning</a:t>
            </a:r>
            <a:br>
              <a:rPr lang="en-US" dirty="0"/>
            </a:br>
            <a:r>
              <a:rPr lang="en-US" dirty="0" smtClean="0"/>
              <a:t>Rectangular or Oval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Step Four</a:t>
            </a:r>
          </a:p>
          <a:p>
            <a:pPr lvl="1"/>
            <a:r>
              <a:rPr lang="en-US" dirty="0" smtClean="0"/>
              <a:t>Transition from a radial scan to </a:t>
            </a:r>
            <a:r>
              <a:rPr lang="en-US" dirty="0"/>
              <a:t>a circular scan and fine-trim the elevator </a:t>
            </a:r>
            <a:r>
              <a:rPr lang="en-US" dirty="0" smtClean="0"/>
              <a:t>and rudder trim</a:t>
            </a:r>
          </a:p>
          <a:p>
            <a:pPr lvl="1"/>
            <a:r>
              <a:rPr lang="en-US" dirty="0" smtClean="0"/>
              <a:t>Imagine a rectangular pattern flowing over all </a:t>
            </a:r>
            <a:r>
              <a:rPr lang="en-US" dirty="0"/>
              <a:t>six </a:t>
            </a:r>
            <a:r>
              <a:rPr lang="en-US" dirty="0" smtClean="0"/>
              <a:t>primary flight instruments</a:t>
            </a:r>
          </a:p>
          <a:p>
            <a:pPr lvl="1"/>
            <a:r>
              <a:rPr lang="en-US" dirty="0" smtClean="0"/>
              <a:t>Used because the radial </a:t>
            </a:r>
            <a:r>
              <a:rPr lang="en-US" dirty="0"/>
              <a:t>scan is very </a:t>
            </a:r>
            <a:r>
              <a:rPr lang="en-US" dirty="0" smtClean="0"/>
              <a:t>fatiguing</a:t>
            </a:r>
          </a:p>
          <a:p>
            <a:pPr lvl="2"/>
            <a:r>
              <a:rPr lang="en-US" dirty="0" smtClean="0"/>
              <a:t>Radial scan is used only when </a:t>
            </a:r>
            <a:r>
              <a:rPr lang="en-US" dirty="0"/>
              <a:t>you are redirecting the </a:t>
            </a:r>
            <a:r>
              <a:rPr lang="en-US" dirty="0" smtClean="0"/>
              <a:t>airplane - changing </a:t>
            </a:r>
            <a:r>
              <a:rPr lang="en-US" dirty="0"/>
              <a:t>attitude and/or </a:t>
            </a:r>
            <a:r>
              <a:rPr lang="en-US" dirty="0" smtClean="0"/>
              <a:t>power</a:t>
            </a:r>
          </a:p>
          <a:p>
            <a:pPr lvl="2"/>
            <a:r>
              <a:rPr lang="en-US" dirty="0" smtClean="0"/>
              <a:t>Rectangular scan </a:t>
            </a:r>
            <a:r>
              <a:rPr lang="en-US" dirty="0"/>
              <a:t>is more relaxing, and </a:t>
            </a:r>
            <a:r>
              <a:rPr lang="en-US" dirty="0" smtClean="0"/>
              <a:t>allows for small </a:t>
            </a:r>
            <a:r>
              <a:rPr lang="en-US" dirty="0"/>
              <a:t>corrections as you evaluate </a:t>
            </a:r>
            <a:r>
              <a:rPr lang="en-US" dirty="0" smtClean="0"/>
              <a:t>the instruments</a:t>
            </a:r>
          </a:p>
          <a:p>
            <a:pPr lvl="3"/>
            <a:r>
              <a:rPr lang="en-US" dirty="0" smtClean="0"/>
              <a:t>Use the rectangular scan </a:t>
            </a:r>
            <a:r>
              <a:rPr lang="en-US" dirty="0"/>
              <a:t>pattern </a:t>
            </a:r>
            <a:r>
              <a:rPr lang="en-US" dirty="0" smtClean="0"/>
              <a:t>whenever the </a:t>
            </a:r>
            <a:r>
              <a:rPr lang="en-US" dirty="0"/>
              <a:t>airplane is in stabilized, straight-and-level </a:t>
            </a:r>
            <a:r>
              <a:rPr lang="en-US" dirty="0" smtClean="0"/>
              <a:t>flight</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14</a:t>
            </a:fld>
            <a:endParaRPr lang="en-US"/>
          </a:p>
        </p:txBody>
      </p:sp>
    </p:spTree>
    <p:extLst>
      <p:ext uri="{BB962C8B-B14F-4D97-AF65-F5344CB8AC3E}">
        <p14:creationId xmlns:p14="http://schemas.microsoft.com/office/powerpoint/2010/main" val="178344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Cross-Checking / Scanning</a:t>
            </a:r>
            <a:br>
              <a:rPr lang="en-US" dirty="0" smtClean="0"/>
            </a:br>
            <a:r>
              <a:rPr lang="en-US" dirty="0" smtClean="0"/>
              <a:t>Rectangular</a:t>
            </a:r>
            <a:endParaRPr lang="en-US" dirty="0"/>
          </a:p>
        </p:txBody>
      </p:sp>
      <p:sp>
        <p:nvSpPr>
          <p:cNvPr id="3" name="Content Placeholder 2"/>
          <p:cNvSpPr>
            <a:spLocks noGrp="1"/>
          </p:cNvSpPr>
          <p:nvPr>
            <p:ph idx="1"/>
          </p:nvPr>
        </p:nvSpPr>
        <p:spPr>
          <a:xfrm>
            <a:off x="457200" y="4343400"/>
            <a:ext cx="8229600" cy="2087563"/>
          </a:xfrm>
        </p:spPr>
        <p:txBody>
          <a:bodyPr>
            <a:normAutofit fontScale="92500" lnSpcReduction="20000"/>
          </a:bodyPr>
          <a:lstStyle/>
          <a:p>
            <a:r>
              <a:rPr lang="en-US" dirty="0" smtClean="0"/>
              <a:t>Rectangular scan covers all instruments equally, regardless of its importance to the maneuver being performed</a:t>
            </a:r>
          </a:p>
          <a:p>
            <a:r>
              <a:rPr lang="en-US" dirty="0" smtClean="0"/>
              <a:t>Lengthens the time it takes for you to return to the critical instruments for a maneuver</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594282"/>
            <a:ext cx="3414712" cy="2529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flipH="1">
            <a:off x="3505200" y="2362200"/>
            <a:ext cx="1021556" cy="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352800" y="2362200"/>
            <a:ext cx="0" cy="106680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581400" y="3429000"/>
            <a:ext cx="945356" cy="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572000" y="3429000"/>
            <a:ext cx="990600" cy="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600700" y="2438400"/>
            <a:ext cx="38100" cy="99060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572000" y="2362200"/>
            <a:ext cx="1066800" cy="0"/>
          </a:xfrm>
          <a:prstGeom prst="straightConnector1">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C0D6C9F1-8C18-4268-99B1-F1F01E84C678}" type="slidenum">
              <a:rPr lang="en-US" smtClean="0"/>
              <a:t>15</a:t>
            </a:fld>
            <a:endParaRPr lang="en-US"/>
          </a:p>
        </p:txBody>
      </p:sp>
    </p:spTree>
    <p:extLst>
      <p:ext uri="{BB962C8B-B14F-4D97-AF65-F5344CB8AC3E}">
        <p14:creationId xmlns:p14="http://schemas.microsoft.com/office/powerpoint/2010/main" val="3363453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Cross-Check Errors</a:t>
            </a:r>
            <a:endParaRPr lang="en-US" dirty="0"/>
          </a:p>
        </p:txBody>
      </p:sp>
      <p:sp>
        <p:nvSpPr>
          <p:cNvPr id="3" name="Content Placeholder 2"/>
          <p:cNvSpPr>
            <a:spLocks noGrp="1"/>
          </p:cNvSpPr>
          <p:nvPr>
            <p:ph idx="1"/>
          </p:nvPr>
        </p:nvSpPr>
        <p:spPr/>
        <p:txBody>
          <a:bodyPr/>
          <a:lstStyle/>
          <a:p>
            <a:r>
              <a:rPr lang="en-US" dirty="0" smtClean="0"/>
              <a:t>Fixation - staring at a single instrument</a:t>
            </a:r>
          </a:p>
          <a:p>
            <a:r>
              <a:rPr lang="en-US" dirty="0" smtClean="0"/>
              <a:t>Omission of an instrument from your scan</a:t>
            </a:r>
          </a:p>
          <a:p>
            <a:r>
              <a:rPr lang="en-US" dirty="0" smtClean="0"/>
              <a:t>Emphasis on a single instrument rather than the necessary combination of instruments </a:t>
            </a:r>
          </a:p>
        </p:txBody>
      </p:sp>
      <p:sp>
        <p:nvSpPr>
          <p:cNvPr id="4" name="Slide Number Placeholder 3"/>
          <p:cNvSpPr>
            <a:spLocks noGrp="1"/>
          </p:cNvSpPr>
          <p:nvPr>
            <p:ph type="sldNum" sz="quarter" idx="12"/>
          </p:nvPr>
        </p:nvSpPr>
        <p:spPr/>
        <p:txBody>
          <a:bodyPr/>
          <a:lstStyle/>
          <a:p>
            <a:fld id="{C0D6C9F1-8C18-4268-99B1-F1F01E84C678}" type="slidenum">
              <a:rPr lang="en-US" smtClean="0"/>
              <a:t>16</a:t>
            </a:fld>
            <a:endParaRPr lang="en-US"/>
          </a:p>
        </p:txBody>
      </p:sp>
    </p:spTree>
    <p:extLst>
      <p:ext uri="{BB962C8B-B14F-4D97-AF65-F5344CB8AC3E}">
        <p14:creationId xmlns:p14="http://schemas.microsoft.com/office/powerpoint/2010/main" val="1501388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Control and Performance Method</a:t>
            </a:r>
            <a:endParaRPr lang="en-US" sz="3900" dirty="0"/>
          </a:p>
        </p:txBody>
      </p:sp>
      <p:sp>
        <p:nvSpPr>
          <p:cNvPr id="3" name="Content Placeholder 2"/>
          <p:cNvSpPr>
            <a:spLocks noGrp="1"/>
          </p:cNvSpPr>
          <p:nvPr>
            <p:ph idx="1"/>
          </p:nvPr>
        </p:nvSpPr>
        <p:spPr/>
        <p:txBody>
          <a:bodyPr>
            <a:normAutofit fontScale="77500" lnSpcReduction="20000"/>
          </a:bodyPr>
          <a:lstStyle/>
          <a:p>
            <a:r>
              <a:rPr lang="en-US" dirty="0" smtClean="0"/>
              <a:t>Aircraft </a:t>
            </a:r>
            <a:r>
              <a:rPr lang="en-US" dirty="0" smtClean="0"/>
              <a:t>is controlled </a:t>
            </a:r>
            <a:r>
              <a:rPr lang="en-US" dirty="0" smtClean="0"/>
              <a:t>through the aircraft’s attitude and power</a:t>
            </a:r>
          </a:p>
          <a:p>
            <a:pPr lvl="1"/>
            <a:r>
              <a:rPr lang="en-US" dirty="0" smtClean="0"/>
              <a:t>Based on precept of Attitude + </a:t>
            </a:r>
            <a:r>
              <a:rPr lang="en-US" dirty="0"/>
              <a:t>Power = Performance</a:t>
            </a:r>
            <a:endParaRPr lang="en-US" dirty="0" smtClean="0"/>
          </a:p>
          <a:p>
            <a:r>
              <a:rPr lang="en-US" dirty="0" smtClean="0"/>
              <a:t>Instrument categories </a:t>
            </a:r>
          </a:p>
          <a:p>
            <a:pPr lvl="1"/>
            <a:r>
              <a:rPr lang="en-US" dirty="0" smtClean="0"/>
              <a:t>Control</a:t>
            </a:r>
          </a:p>
          <a:p>
            <a:pPr lvl="1"/>
            <a:r>
              <a:rPr lang="en-US" dirty="0" smtClean="0"/>
              <a:t>Performance</a:t>
            </a:r>
          </a:p>
          <a:p>
            <a:pPr lvl="1"/>
            <a:r>
              <a:rPr lang="en-US" dirty="0" smtClean="0"/>
              <a:t>Navigation </a:t>
            </a:r>
            <a:r>
              <a:rPr lang="en-US" dirty="0" smtClean="0"/>
              <a:t>instruments</a:t>
            </a:r>
            <a:endParaRPr lang="en-US" dirty="0" smtClean="0"/>
          </a:p>
          <a:p>
            <a:r>
              <a:rPr lang="en-US" dirty="0" smtClean="0"/>
              <a:t>Control Instruments</a:t>
            </a:r>
          </a:p>
          <a:p>
            <a:pPr lvl="1"/>
            <a:r>
              <a:rPr lang="en-US" dirty="0" smtClean="0"/>
              <a:t>Display </a:t>
            </a:r>
            <a:r>
              <a:rPr lang="en-US" dirty="0" smtClean="0"/>
              <a:t>direct and immediate </a:t>
            </a:r>
            <a:r>
              <a:rPr lang="en-US" dirty="0" smtClean="0"/>
              <a:t>attitude and power indications </a:t>
            </a:r>
          </a:p>
          <a:p>
            <a:pPr lvl="1"/>
            <a:r>
              <a:rPr lang="en-US" dirty="0" smtClean="0"/>
              <a:t>Permit precise attitude and power adjustments </a:t>
            </a:r>
          </a:p>
          <a:p>
            <a:pPr lvl="1"/>
            <a:r>
              <a:rPr lang="en-US" dirty="0" smtClean="0"/>
              <a:t>Control </a:t>
            </a:r>
            <a:r>
              <a:rPr lang="en-US" dirty="0" smtClean="0"/>
              <a:t>instruments are the </a:t>
            </a:r>
            <a:r>
              <a:rPr lang="en-US" dirty="0" smtClean="0"/>
              <a:t>attitude indicator and power indicators</a:t>
            </a:r>
          </a:p>
          <a:p>
            <a:pPr lvl="2"/>
            <a:r>
              <a:rPr lang="en-US" dirty="0" smtClean="0"/>
              <a:t>Power indicators include tachometer, manifold pressure, etc.</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17</a:t>
            </a:fld>
            <a:endParaRPr lang="en-US"/>
          </a:p>
        </p:txBody>
      </p:sp>
    </p:spTree>
    <p:extLst>
      <p:ext uri="{BB962C8B-B14F-4D97-AF65-F5344CB8AC3E}">
        <p14:creationId xmlns:p14="http://schemas.microsoft.com/office/powerpoint/2010/main" val="172720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Control and Performance Method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Performance Instruments</a:t>
            </a:r>
          </a:p>
          <a:p>
            <a:pPr lvl="1"/>
            <a:r>
              <a:rPr lang="en-US" dirty="0" smtClean="0"/>
              <a:t>Indicate the aircraft’s actual performance</a:t>
            </a:r>
          </a:p>
          <a:p>
            <a:pPr lvl="1"/>
            <a:r>
              <a:rPr lang="en-US" dirty="0" smtClean="0"/>
              <a:t>Performance </a:t>
            </a:r>
            <a:r>
              <a:rPr lang="en-US" dirty="0" smtClean="0"/>
              <a:t>instruments include</a:t>
            </a:r>
          </a:p>
          <a:p>
            <a:pPr lvl="2"/>
            <a:r>
              <a:rPr lang="en-US" dirty="0" smtClean="0"/>
              <a:t>Altimeter</a:t>
            </a:r>
          </a:p>
          <a:p>
            <a:pPr lvl="2"/>
            <a:r>
              <a:rPr lang="en-US" dirty="0" smtClean="0"/>
              <a:t>Airspeed indicator</a:t>
            </a:r>
          </a:p>
          <a:p>
            <a:pPr lvl="2"/>
            <a:r>
              <a:rPr lang="en-US" dirty="0" smtClean="0"/>
              <a:t>VSI</a:t>
            </a:r>
          </a:p>
          <a:p>
            <a:pPr lvl="2"/>
            <a:r>
              <a:rPr lang="en-US" dirty="0" smtClean="0"/>
              <a:t>Heading indicator</a:t>
            </a:r>
          </a:p>
          <a:p>
            <a:pPr lvl="2"/>
            <a:r>
              <a:rPr lang="en-US" dirty="0" smtClean="0"/>
              <a:t>Turn-and-bank </a:t>
            </a:r>
            <a:r>
              <a:rPr lang="en-US" dirty="0" smtClean="0"/>
              <a:t>indicator</a:t>
            </a:r>
          </a:p>
          <a:p>
            <a:r>
              <a:rPr lang="en-US" dirty="0" smtClean="0"/>
              <a:t>Navigation Instruments</a:t>
            </a:r>
          </a:p>
          <a:p>
            <a:pPr lvl="1"/>
            <a:r>
              <a:rPr lang="en-US" dirty="0" smtClean="0"/>
              <a:t>Indicate the aircraft’s position</a:t>
            </a:r>
          </a:p>
          <a:p>
            <a:pPr lvl="1"/>
            <a:r>
              <a:rPr lang="en-US" dirty="0" smtClean="0"/>
              <a:t>Navigation instruments include</a:t>
            </a:r>
          </a:p>
          <a:p>
            <a:pPr lvl="2"/>
            <a:r>
              <a:rPr lang="en-US" dirty="0" smtClean="0"/>
              <a:t>CDI</a:t>
            </a:r>
          </a:p>
          <a:p>
            <a:pPr lvl="2"/>
            <a:r>
              <a:rPr lang="en-US" dirty="0" smtClean="0"/>
              <a:t>HSI</a:t>
            </a:r>
          </a:p>
          <a:p>
            <a:pPr lvl="2"/>
            <a:r>
              <a:rPr lang="en-US" dirty="0" smtClean="0"/>
              <a:t>Glide slope indicators</a:t>
            </a:r>
          </a:p>
          <a:p>
            <a:pPr lvl="2"/>
            <a:r>
              <a:rPr lang="en-US" dirty="0" smtClean="0"/>
              <a:t>Bearing pointers</a:t>
            </a:r>
          </a:p>
          <a:p>
            <a:pPr lvl="2"/>
            <a:r>
              <a:rPr lang="en-US" dirty="0" smtClean="0"/>
              <a:t>GPS displays</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18</a:t>
            </a:fld>
            <a:endParaRPr lang="en-US"/>
          </a:p>
        </p:txBody>
      </p:sp>
    </p:spTree>
    <p:extLst>
      <p:ext uri="{BB962C8B-B14F-4D97-AF65-F5344CB8AC3E}">
        <p14:creationId xmlns:p14="http://schemas.microsoft.com/office/powerpoint/2010/main" val="2965343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and Performance Method</a:t>
            </a:r>
          </a:p>
        </p:txBody>
      </p:sp>
      <p:sp>
        <p:nvSpPr>
          <p:cNvPr id="3" name="Content Placeholder 2"/>
          <p:cNvSpPr>
            <a:spLocks noGrp="1"/>
          </p:cNvSpPr>
          <p:nvPr>
            <p:ph idx="1"/>
          </p:nvPr>
        </p:nvSpPr>
        <p:spPr/>
        <p:txBody>
          <a:bodyPr>
            <a:normAutofit fontScale="55000" lnSpcReduction="20000"/>
          </a:bodyPr>
          <a:lstStyle/>
          <a:p>
            <a:r>
              <a:rPr lang="en-US" dirty="0" smtClean="0"/>
              <a:t>Establish Rough Settings</a:t>
            </a:r>
          </a:p>
          <a:p>
            <a:pPr lvl="1"/>
            <a:r>
              <a:rPr lang="en-US" dirty="0" smtClean="0"/>
              <a:t>Set your attitude </a:t>
            </a:r>
            <a:r>
              <a:rPr lang="en-US" dirty="0"/>
              <a:t>and </a:t>
            </a:r>
            <a:r>
              <a:rPr lang="en-US" dirty="0" smtClean="0"/>
              <a:t>a power </a:t>
            </a:r>
            <a:r>
              <a:rPr lang="en-US" dirty="0"/>
              <a:t>setting </a:t>
            </a:r>
            <a:r>
              <a:rPr lang="en-US" dirty="0" smtClean="0"/>
              <a:t>with the control </a:t>
            </a:r>
            <a:r>
              <a:rPr lang="en-US" dirty="0"/>
              <a:t>instruments </a:t>
            </a:r>
            <a:r>
              <a:rPr lang="en-US" dirty="0" smtClean="0"/>
              <a:t>(AI and </a:t>
            </a:r>
            <a:r>
              <a:rPr lang="en-US" dirty="0" err="1" smtClean="0"/>
              <a:t>tach</a:t>
            </a:r>
            <a:r>
              <a:rPr lang="en-US" dirty="0" smtClean="0"/>
              <a:t>/MP gauge) that </a:t>
            </a:r>
            <a:r>
              <a:rPr lang="en-US" dirty="0"/>
              <a:t>will </a:t>
            </a:r>
            <a:r>
              <a:rPr lang="en-US" dirty="0" smtClean="0"/>
              <a:t>produce the approximate performance desired</a:t>
            </a:r>
          </a:p>
          <a:p>
            <a:pPr lvl="2"/>
            <a:r>
              <a:rPr lang="en-US" dirty="0" smtClean="0"/>
              <a:t>Known attitudes and </a:t>
            </a:r>
            <a:r>
              <a:rPr lang="en-US" dirty="0"/>
              <a:t>approximate power settings will </a:t>
            </a:r>
            <a:r>
              <a:rPr lang="en-US" dirty="0" smtClean="0"/>
              <a:t>reduce workloads</a:t>
            </a:r>
            <a:endParaRPr lang="en-US" dirty="0"/>
          </a:p>
          <a:p>
            <a:r>
              <a:rPr lang="en-US" dirty="0"/>
              <a:t>Trim </a:t>
            </a:r>
            <a:endParaRPr lang="en-US" dirty="0" smtClean="0"/>
          </a:p>
          <a:p>
            <a:pPr lvl="1"/>
            <a:r>
              <a:rPr lang="en-US" dirty="0" smtClean="0"/>
              <a:t>Trim to relieve control pressures</a:t>
            </a:r>
          </a:p>
          <a:p>
            <a:pPr lvl="2"/>
            <a:r>
              <a:rPr lang="en-US" dirty="0" smtClean="0"/>
              <a:t>Essential </a:t>
            </a:r>
            <a:r>
              <a:rPr lang="en-US" dirty="0"/>
              <a:t>for smooth, precise aircraft </a:t>
            </a:r>
            <a:r>
              <a:rPr lang="en-US" dirty="0" smtClean="0"/>
              <a:t>control and allows you to </a:t>
            </a:r>
            <a:r>
              <a:rPr lang="en-US" dirty="0"/>
              <a:t>divert </a:t>
            </a:r>
            <a:r>
              <a:rPr lang="en-US" dirty="0" smtClean="0"/>
              <a:t>attention </a:t>
            </a:r>
            <a:r>
              <a:rPr lang="en-US" dirty="0"/>
              <a:t>to other </a:t>
            </a:r>
            <a:r>
              <a:rPr lang="en-US" dirty="0" smtClean="0"/>
              <a:t>things with minimized changes to aircraft attitude</a:t>
            </a:r>
            <a:endParaRPr lang="en-US" dirty="0"/>
          </a:p>
          <a:p>
            <a:r>
              <a:rPr lang="en-US" dirty="0" smtClean="0"/>
              <a:t>Cross-check</a:t>
            </a:r>
          </a:p>
          <a:p>
            <a:pPr lvl="1"/>
            <a:r>
              <a:rPr lang="en-US" dirty="0" smtClean="0"/>
              <a:t>Cross-check performance </a:t>
            </a:r>
            <a:r>
              <a:rPr lang="en-US" dirty="0"/>
              <a:t>instruments to determine if the </a:t>
            </a:r>
            <a:r>
              <a:rPr lang="en-US" dirty="0" smtClean="0"/>
              <a:t>rough settings are providing </a:t>
            </a:r>
            <a:r>
              <a:rPr lang="en-US" dirty="0"/>
              <a:t>the desired </a:t>
            </a:r>
            <a:r>
              <a:rPr lang="en-US" dirty="0" smtClean="0"/>
              <a:t>performance</a:t>
            </a:r>
          </a:p>
          <a:p>
            <a:pPr lvl="1"/>
            <a:r>
              <a:rPr lang="en-US" dirty="0" smtClean="0"/>
              <a:t>Involves both </a:t>
            </a:r>
            <a:r>
              <a:rPr lang="en-US" dirty="0"/>
              <a:t>seeing and </a:t>
            </a:r>
            <a:r>
              <a:rPr lang="en-US" dirty="0" smtClean="0"/>
              <a:t>interpreting the instruments</a:t>
            </a:r>
          </a:p>
          <a:p>
            <a:pPr lvl="1"/>
            <a:r>
              <a:rPr lang="en-US" dirty="0" smtClean="0"/>
              <a:t>If </a:t>
            </a:r>
            <a:r>
              <a:rPr lang="en-US" dirty="0"/>
              <a:t>a deviation is noted, determine the magnitude and direction of adjustment </a:t>
            </a:r>
            <a:r>
              <a:rPr lang="en-US" dirty="0" smtClean="0"/>
              <a:t>required</a:t>
            </a:r>
            <a:endParaRPr lang="en-US" dirty="0"/>
          </a:p>
          <a:p>
            <a:r>
              <a:rPr lang="en-US" dirty="0" smtClean="0"/>
              <a:t>Correct </a:t>
            </a:r>
          </a:p>
          <a:p>
            <a:pPr lvl="1"/>
            <a:r>
              <a:rPr lang="en-US" dirty="0" smtClean="0"/>
              <a:t>Make any necessary attitude </a:t>
            </a:r>
            <a:r>
              <a:rPr lang="en-US" dirty="0"/>
              <a:t>or power setting </a:t>
            </a:r>
            <a:r>
              <a:rPr lang="en-US" dirty="0" smtClean="0"/>
              <a:t>changes </a:t>
            </a:r>
            <a:r>
              <a:rPr lang="en-US" dirty="0" smtClean="0"/>
              <a:t>using </a:t>
            </a:r>
            <a:r>
              <a:rPr lang="en-US" dirty="0" smtClean="0"/>
              <a:t>the </a:t>
            </a:r>
            <a:r>
              <a:rPr lang="en-US" dirty="0"/>
              <a:t>control instruments as </a:t>
            </a:r>
            <a:r>
              <a:rPr lang="en-US" dirty="0" smtClean="0"/>
              <a:t>necessary</a:t>
            </a:r>
          </a:p>
          <a:p>
            <a:pPr lvl="1"/>
            <a:r>
              <a:rPr lang="en-US" dirty="0" smtClean="0"/>
              <a:t>Cross check performance instruments</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19</a:t>
            </a:fld>
            <a:endParaRPr lang="en-US"/>
          </a:p>
        </p:txBody>
      </p:sp>
    </p:spTree>
    <p:extLst>
      <p:ext uri="{BB962C8B-B14F-4D97-AF65-F5344CB8AC3E}">
        <p14:creationId xmlns:p14="http://schemas.microsoft.com/office/powerpoint/2010/main" val="150744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 Instrument Flying </a:t>
            </a:r>
            <a:endParaRPr lang="en-US" dirty="0"/>
          </a:p>
        </p:txBody>
      </p:sp>
      <p:sp>
        <p:nvSpPr>
          <p:cNvPr id="3" name="Content Placeholder 2"/>
          <p:cNvSpPr>
            <a:spLocks noGrp="1"/>
          </p:cNvSpPr>
          <p:nvPr>
            <p:ph idx="1"/>
          </p:nvPr>
        </p:nvSpPr>
        <p:spPr/>
        <p:txBody>
          <a:bodyPr>
            <a:normAutofit/>
          </a:bodyPr>
          <a:lstStyle/>
          <a:p>
            <a:r>
              <a:rPr lang="en-US" dirty="0" smtClean="0"/>
              <a:t>Attitude Instrument flying involves aircraft control by reference to its instruments rather than outside visual references</a:t>
            </a:r>
          </a:p>
          <a:p>
            <a:endParaRPr lang="en-US" dirty="0" smtClean="0"/>
          </a:p>
        </p:txBody>
      </p:sp>
      <p:sp>
        <p:nvSpPr>
          <p:cNvPr id="4" name="Slide Number Placeholder 3"/>
          <p:cNvSpPr>
            <a:spLocks noGrp="1"/>
          </p:cNvSpPr>
          <p:nvPr>
            <p:ph type="sldNum" sz="quarter" idx="12"/>
          </p:nvPr>
        </p:nvSpPr>
        <p:spPr/>
        <p:txBody>
          <a:bodyPr/>
          <a:lstStyle/>
          <a:p>
            <a:fld id="{C0D6C9F1-8C18-4268-99B1-F1F01E84C678}" type="slidenum">
              <a:rPr lang="en-US" smtClean="0"/>
              <a:t>2</a:t>
            </a:fld>
            <a:endParaRPr lang="en-US"/>
          </a:p>
        </p:txBody>
      </p:sp>
      <p:pic>
        <p:nvPicPr>
          <p:cNvPr id="3074" name="Picture 2" descr="http://images.mypilotstore.com/products/9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505200"/>
            <a:ext cx="381000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545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and Performance Method</a:t>
            </a:r>
          </a:p>
        </p:txBody>
      </p:sp>
      <p:sp>
        <p:nvSpPr>
          <p:cNvPr id="3" name="Content Placeholder 2"/>
          <p:cNvSpPr>
            <a:spLocks noGrp="1"/>
          </p:cNvSpPr>
          <p:nvPr>
            <p:ph idx="1"/>
          </p:nvPr>
        </p:nvSpPr>
        <p:spPr/>
        <p:txBody>
          <a:bodyPr>
            <a:noAutofit/>
          </a:bodyPr>
          <a:lstStyle/>
          <a:p>
            <a:r>
              <a:rPr lang="en-US" sz="1600" dirty="0"/>
              <a:t>Attitude Control</a:t>
            </a:r>
          </a:p>
          <a:p>
            <a:pPr lvl="1"/>
            <a:r>
              <a:rPr lang="en-US" sz="1600" dirty="0" smtClean="0"/>
              <a:t>Must maintain </a:t>
            </a:r>
            <a:r>
              <a:rPr lang="en-US" sz="1600" dirty="0"/>
              <a:t>a constant attitude, </a:t>
            </a:r>
            <a:r>
              <a:rPr lang="en-US" sz="1600" dirty="0" smtClean="0"/>
              <a:t>and know when </a:t>
            </a:r>
            <a:r>
              <a:rPr lang="en-US" sz="1600" dirty="0"/>
              <a:t>and </a:t>
            </a:r>
            <a:r>
              <a:rPr lang="en-US" sz="1600" dirty="0" smtClean="0"/>
              <a:t>by how </a:t>
            </a:r>
            <a:r>
              <a:rPr lang="en-US" sz="1600" dirty="0"/>
              <a:t>much to change the </a:t>
            </a:r>
            <a:r>
              <a:rPr lang="en-US" sz="1600" dirty="0" smtClean="0"/>
              <a:t>attitude</a:t>
            </a:r>
          </a:p>
          <a:p>
            <a:pPr lvl="1"/>
            <a:r>
              <a:rPr lang="en-US" sz="1600" dirty="0" smtClean="0"/>
              <a:t>Smoothly change attitude by precise amounts, when required</a:t>
            </a:r>
          </a:p>
          <a:p>
            <a:pPr lvl="1"/>
            <a:r>
              <a:rPr lang="en-US" sz="1600" dirty="0" smtClean="0"/>
              <a:t>Accomplished </a:t>
            </a:r>
            <a:r>
              <a:rPr lang="en-US" sz="1600" dirty="0"/>
              <a:t>by </a:t>
            </a:r>
            <a:r>
              <a:rPr lang="en-US" sz="1600" dirty="0" smtClean="0"/>
              <a:t>using </a:t>
            </a:r>
            <a:r>
              <a:rPr lang="en-US" sz="1600" dirty="0"/>
              <a:t>the attitude </a:t>
            </a:r>
            <a:r>
              <a:rPr lang="en-US" sz="1600" dirty="0" smtClean="0"/>
              <a:t>indicator which provides an immediate, direct indication </a:t>
            </a:r>
            <a:r>
              <a:rPr lang="en-US" sz="1600" dirty="0"/>
              <a:t>of any change in aircraft pitch or </a:t>
            </a:r>
            <a:r>
              <a:rPr lang="en-US" sz="1600" dirty="0" smtClean="0"/>
              <a:t>bank.</a:t>
            </a:r>
            <a:endParaRPr lang="en-US" sz="1600" dirty="0"/>
          </a:p>
          <a:p>
            <a:r>
              <a:rPr lang="en-US" sz="1600" dirty="0" smtClean="0"/>
              <a:t>Pitch </a:t>
            </a:r>
            <a:r>
              <a:rPr lang="en-US" sz="1600" dirty="0"/>
              <a:t>Control</a:t>
            </a:r>
          </a:p>
          <a:p>
            <a:pPr lvl="1"/>
            <a:r>
              <a:rPr lang="en-US" sz="1600" dirty="0" smtClean="0"/>
              <a:t>Observe changes to the </a:t>
            </a:r>
            <a:r>
              <a:rPr lang="en-US" sz="1600" dirty="0"/>
              <a:t>“pitch attitude” </a:t>
            </a:r>
            <a:r>
              <a:rPr lang="en-US" sz="1600" dirty="0" smtClean="0"/>
              <a:t>on the AI in </a:t>
            </a:r>
            <a:r>
              <a:rPr lang="en-US" sz="1600" dirty="0"/>
              <a:t>relation to the </a:t>
            </a:r>
            <a:r>
              <a:rPr lang="en-US" sz="1600" dirty="0" smtClean="0"/>
              <a:t>horizon</a:t>
            </a:r>
          </a:p>
          <a:p>
            <a:pPr lvl="1"/>
            <a:r>
              <a:rPr lang="en-US" sz="1600" dirty="0" smtClean="0"/>
              <a:t>Know indicator gradients 2.5, 5 and 10 degree lines / estimate bar widths </a:t>
            </a:r>
          </a:p>
          <a:p>
            <a:r>
              <a:rPr lang="en-US" sz="1600" dirty="0" smtClean="0"/>
              <a:t>Bank </a:t>
            </a:r>
            <a:r>
              <a:rPr lang="en-US" sz="1600" dirty="0"/>
              <a:t>Control</a:t>
            </a:r>
          </a:p>
          <a:p>
            <a:pPr lvl="1"/>
            <a:r>
              <a:rPr lang="en-US" sz="1600" dirty="0" smtClean="0"/>
              <a:t>Observe changes to the </a:t>
            </a:r>
            <a:r>
              <a:rPr lang="en-US" sz="1600" dirty="0"/>
              <a:t>“bank attitude” or bank pointers </a:t>
            </a:r>
            <a:r>
              <a:rPr lang="en-US" sz="1600" dirty="0" smtClean="0"/>
              <a:t>on the edge of the AI </a:t>
            </a:r>
          </a:p>
          <a:p>
            <a:pPr lvl="1"/>
            <a:r>
              <a:rPr lang="en-US" sz="1600" dirty="0" smtClean="0"/>
              <a:t>Bank </a:t>
            </a:r>
            <a:r>
              <a:rPr lang="en-US" sz="1600" dirty="0"/>
              <a:t>scale is normally </a:t>
            </a:r>
            <a:r>
              <a:rPr lang="en-US" sz="1600" dirty="0" smtClean="0"/>
              <a:t>referenced marked at </a:t>
            </a:r>
            <a:r>
              <a:rPr lang="en-US" sz="1600" dirty="0"/>
              <a:t>0°, 10°, 20°, 30°, 60°, and 90° </a:t>
            </a:r>
            <a:endParaRPr lang="en-US" sz="1600" dirty="0" smtClean="0"/>
          </a:p>
          <a:p>
            <a:pPr lvl="2"/>
            <a:r>
              <a:rPr lang="en-US" sz="1600" dirty="0" smtClean="0"/>
              <a:t>AI </a:t>
            </a:r>
            <a:r>
              <a:rPr lang="en-US" sz="1600" dirty="0" err="1" smtClean="0"/>
              <a:t>vs</a:t>
            </a:r>
            <a:r>
              <a:rPr lang="en-US" sz="1600" dirty="0" smtClean="0"/>
              <a:t> ADI (sky pointer)</a:t>
            </a:r>
          </a:p>
          <a:p>
            <a:pPr lvl="1"/>
            <a:r>
              <a:rPr lang="en-US" sz="1600" dirty="0" smtClean="0"/>
              <a:t>Normally</a:t>
            </a:r>
            <a:r>
              <a:rPr lang="en-US" sz="1600" dirty="0"/>
              <a:t>, use a bank angle that approximates the degrees to turn, not to exceed 30</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C0D6C9F1-8C18-4268-99B1-F1F01E84C678}" type="slidenum">
              <a:rPr lang="en-US" smtClean="0"/>
              <a:t>20</a:t>
            </a:fld>
            <a:endParaRPr lang="en-US"/>
          </a:p>
        </p:txBody>
      </p:sp>
    </p:spTree>
    <p:extLst>
      <p:ext uri="{BB962C8B-B14F-4D97-AF65-F5344CB8AC3E}">
        <p14:creationId xmlns:p14="http://schemas.microsoft.com/office/powerpoint/2010/main" val="2531979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and Performance Method</a:t>
            </a:r>
          </a:p>
        </p:txBody>
      </p:sp>
      <p:sp>
        <p:nvSpPr>
          <p:cNvPr id="3" name="Content Placeholder 2"/>
          <p:cNvSpPr>
            <a:spLocks noGrp="1"/>
          </p:cNvSpPr>
          <p:nvPr>
            <p:ph idx="1"/>
          </p:nvPr>
        </p:nvSpPr>
        <p:spPr/>
        <p:txBody>
          <a:bodyPr>
            <a:noAutofit/>
          </a:bodyPr>
          <a:lstStyle/>
          <a:p>
            <a:r>
              <a:rPr lang="en-US" sz="1600" dirty="0" smtClean="0"/>
              <a:t>Power </a:t>
            </a:r>
            <a:r>
              <a:rPr lang="en-US" sz="1600" dirty="0"/>
              <a:t>Control</a:t>
            </a:r>
          </a:p>
          <a:p>
            <a:pPr lvl="1"/>
            <a:r>
              <a:rPr lang="en-US" sz="1600" dirty="0" smtClean="0"/>
              <a:t>Establish or maintain desired </a:t>
            </a:r>
            <a:r>
              <a:rPr lang="en-US" sz="1600" dirty="0"/>
              <a:t>airspeeds in coordination with attitude </a:t>
            </a:r>
            <a:r>
              <a:rPr lang="en-US" sz="1600" dirty="0" smtClean="0"/>
              <a:t>changes through power / throttle adjustments</a:t>
            </a:r>
          </a:p>
          <a:p>
            <a:pPr lvl="1"/>
            <a:r>
              <a:rPr lang="en-US" sz="1600" dirty="0" smtClean="0"/>
              <a:t>Refer </a:t>
            </a:r>
            <a:r>
              <a:rPr lang="en-US" sz="1600" dirty="0"/>
              <a:t>to the power </a:t>
            </a:r>
            <a:r>
              <a:rPr lang="en-US" sz="1600" dirty="0" smtClean="0"/>
              <a:t>indicators (</a:t>
            </a:r>
            <a:r>
              <a:rPr lang="en-US" sz="1600" dirty="0" err="1" smtClean="0"/>
              <a:t>Tach</a:t>
            </a:r>
            <a:r>
              <a:rPr lang="en-US" sz="1600" dirty="0" smtClean="0"/>
              <a:t> and MP gauges)</a:t>
            </a:r>
            <a:endParaRPr lang="en-US" sz="1600" dirty="0" smtClean="0"/>
          </a:p>
          <a:p>
            <a:pPr lvl="1"/>
            <a:r>
              <a:rPr lang="en-US" sz="1600" dirty="0" smtClean="0"/>
              <a:t>Learn approximate power settings by sight, sound and feel and </a:t>
            </a:r>
            <a:r>
              <a:rPr lang="en-US" sz="1600" dirty="0"/>
              <a:t>then cross-check the </a:t>
            </a:r>
            <a:r>
              <a:rPr lang="en-US" sz="1600" dirty="0" smtClean="0"/>
              <a:t>power indicators (MP / </a:t>
            </a:r>
            <a:r>
              <a:rPr lang="en-US" sz="1600" dirty="0" err="1" smtClean="0"/>
              <a:t>Tach</a:t>
            </a:r>
            <a:r>
              <a:rPr lang="en-US" sz="1600" dirty="0" smtClean="0"/>
              <a:t>) to </a:t>
            </a:r>
            <a:r>
              <a:rPr lang="en-US" sz="1600" dirty="0"/>
              <a:t>establish a more precise </a:t>
            </a:r>
            <a:r>
              <a:rPr lang="en-US" sz="1600" dirty="0" smtClean="0"/>
              <a:t>setting</a:t>
            </a:r>
          </a:p>
        </p:txBody>
      </p:sp>
      <p:sp>
        <p:nvSpPr>
          <p:cNvPr id="4" name="Slide Number Placeholder 3"/>
          <p:cNvSpPr>
            <a:spLocks noGrp="1"/>
          </p:cNvSpPr>
          <p:nvPr>
            <p:ph type="sldNum" sz="quarter" idx="12"/>
          </p:nvPr>
        </p:nvSpPr>
        <p:spPr/>
        <p:txBody>
          <a:bodyPr/>
          <a:lstStyle/>
          <a:p>
            <a:fld id="{C0D6C9F1-8C18-4268-99B1-F1F01E84C678}" type="slidenum">
              <a:rPr lang="en-US" smtClean="0"/>
              <a:t>21</a:t>
            </a:fld>
            <a:endParaRPr lang="en-US"/>
          </a:p>
        </p:txBody>
      </p:sp>
    </p:spTree>
    <p:extLst>
      <p:ext uri="{BB962C8B-B14F-4D97-AF65-F5344CB8AC3E}">
        <p14:creationId xmlns:p14="http://schemas.microsoft.com/office/powerpoint/2010/main" val="3817536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and Supporting Instrument FAA Method</a:t>
            </a:r>
            <a:endParaRPr lang="en-US" dirty="0"/>
          </a:p>
        </p:txBody>
      </p:sp>
      <p:sp>
        <p:nvSpPr>
          <p:cNvPr id="3" name="Content Placeholder 2"/>
          <p:cNvSpPr>
            <a:spLocks noGrp="1"/>
          </p:cNvSpPr>
          <p:nvPr>
            <p:ph idx="1"/>
          </p:nvPr>
        </p:nvSpPr>
        <p:spPr/>
        <p:txBody>
          <a:bodyPr>
            <a:noAutofit/>
          </a:bodyPr>
          <a:lstStyle/>
          <a:p>
            <a:r>
              <a:rPr lang="en-US" sz="1600" dirty="0" smtClean="0"/>
              <a:t>Attitude control can be thought of in terms of pitch, bank, power, and trim control, as all maneuvers involve motion about all 3 axes - lateral (pitch), longitudinal (bank/roll), and vertical (yaw)</a:t>
            </a:r>
          </a:p>
          <a:p>
            <a:r>
              <a:rPr lang="en-US" sz="1600" dirty="0" smtClean="0"/>
              <a:t>Instruments are grouped as they relate to control function and aircraft performance as follows:</a:t>
            </a:r>
          </a:p>
          <a:p>
            <a:pPr lvl="1"/>
            <a:r>
              <a:rPr lang="en-US" sz="1600" dirty="0" smtClean="0"/>
              <a:t>Pitch Instruments</a:t>
            </a:r>
          </a:p>
          <a:p>
            <a:pPr lvl="2"/>
            <a:r>
              <a:rPr lang="en-US" sz="1600" dirty="0" smtClean="0"/>
              <a:t>Attitude indicator, altimeter, airspeed indicator, VSI</a:t>
            </a:r>
          </a:p>
          <a:p>
            <a:pPr lvl="1"/>
            <a:r>
              <a:rPr lang="en-US" sz="1600" dirty="0" smtClean="0"/>
              <a:t>Bank Instruments</a:t>
            </a:r>
          </a:p>
          <a:p>
            <a:pPr lvl="2"/>
            <a:r>
              <a:rPr lang="en-US" sz="1600" dirty="0" smtClean="0"/>
              <a:t>Attitude indicator, heading indicator, magnetic compass, turn coordinator</a:t>
            </a:r>
          </a:p>
          <a:p>
            <a:pPr lvl="1"/>
            <a:r>
              <a:rPr lang="en-US" sz="1600" dirty="0" smtClean="0"/>
              <a:t>Power Instruments</a:t>
            </a:r>
          </a:p>
          <a:p>
            <a:pPr lvl="2"/>
            <a:r>
              <a:rPr lang="en-US" sz="1600" dirty="0" smtClean="0"/>
              <a:t>Airspeed indicator. engine instruments, manifold pressure gauge, tachometer/RPM</a:t>
            </a:r>
          </a:p>
          <a:p>
            <a:pPr lvl="1"/>
            <a:r>
              <a:rPr lang="en-US" sz="1600" dirty="0" smtClean="0"/>
              <a:t>Certain instruments are key in each maneuver or condition of flight</a:t>
            </a:r>
          </a:p>
          <a:p>
            <a:pPr lvl="2"/>
            <a:r>
              <a:rPr lang="en-US" sz="1600" dirty="0" smtClean="0"/>
              <a:t>Primary instruments provide the most pertinent and essential information. </a:t>
            </a:r>
          </a:p>
          <a:p>
            <a:pPr lvl="2"/>
            <a:r>
              <a:rPr lang="en-US" sz="1600" dirty="0" smtClean="0"/>
              <a:t>Supporting instruments back up and supplement the information shown on the primary instruments</a:t>
            </a:r>
          </a:p>
        </p:txBody>
      </p:sp>
      <p:sp>
        <p:nvSpPr>
          <p:cNvPr id="4" name="Slide Number Placeholder 3"/>
          <p:cNvSpPr>
            <a:spLocks noGrp="1"/>
          </p:cNvSpPr>
          <p:nvPr>
            <p:ph type="sldNum" sz="quarter" idx="12"/>
          </p:nvPr>
        </p:nvSpPr>
        <p:spPr/>
        <p:txBody>
          <a:bodyPr/>
          <a:lstStyle/>
          <a:p>
            <a:fld id="{C0D6C9F1-8C18-4268-99B1-F1F01E84C678}" type="slidenum">
              <a:rPr lang="en-US" smtClean="0"/>
              <a:t>22</a:t>
            </a:fld>
            <a:endParaRPr lang="en-US"/>
          </a:p>
        </p:txBody>
      </p:sp>
    </p:spTree>
    <p:extLst>
      <p:ext uri="{BB962C8B-B14F-4D97-AF65-F5344CB8AC3E}">
        <p14:creationId xmlns:p14="http://schemas.microsoft.com/office/powerpoint/2010/main" val="899391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Primary and Supporting Instrument Method</a:t>
            </a:r>
          </a:p>
        </p:txBody>
      </p:sp>
      <p:graphicFrame>
        <p:nvGraphicFramePr>
          <p:cNvPr id="4" name="Table 3"/>
          <p:cNvGraphicFramePr>
            <a:graphicFrameLocks noGrp="1"/>
          </p:cNvGraphicFramePr>
          <p:nvPr>
            <p:extLst>
              <p:ext uri="{D42A27DB-BD31-4B8C-83A1-F6EECF244321}">
                <p14:modId xmlns:p14="http://schemas.microsoft.com/office/powerpoint/2010/main" val="1076612775"/>
              </p:ext>
            </p:extLst>
          </p:nvPr>
        </p:nvGraphicFramePr>
        <p:xfrm>
          <a:off x="457200" y="1714341"/>
          <a:ext cx="8229599" cy="4389120"/>
        </p:xfrm>
        <a:graphic>
          <a:graphicData uri="http://schemas.openxmlformats.org/drawingml/2006/table">
            <a:tbl>
              <a:tblPr/>
              <a:tblGrid>
                <a:gridCol w="1175657"/>
                <a:gridCol w="1175657"/>
                <a:gridCol w="1175657"/>
                <a:gridCol w="1175657"/>
                <a:gridCol w="1175657"/>
                <a:gridCol w="1175657"/>
                <a:gridCol w="1175657"/>
              </a:tblGrid>
              <a:tr h="0">
                <a:tc>
                  <a:txBody>
                    <a:bodyPr/>
                    <a:lstStyle/>
                    <a:p>
                      <a:pPr algn="ctr"/>
                      <a:r>
                        <a:rPr lang="en-US" sz="1600" b="1" dirty="0" smtClean="0">
                          <a:effectLst/>
                          <a:latin typeface="Arial"/>
                        </a:rPr>
                        <a:t>Flight </a:t>
                      </a:r>
                      <a:r>
                        <a:rPr lang="en-US" sz="1600" b="1" dirty="0">
                          <a:effectLst/>
                          <a:latin typeface="Arial"/>
                        </a:rPr>
                        <a:t>Regime</a:t>
                      </a:r>
                      <a:endParaRPr lang="en-US" sz="1600" dirty="0"/>
                    </a:p>
                  </a:txBody>
                  <a:tcPr anchor="ctr">
                    <a:lnL>
                      <a:noFill/>
                    </a:lnL>
                    <a:lnR>
                      <a:noFill/>
                    </a:lnR>
                    <a:lnT>
                      <a:noFill/>
                    </a:lnT>
                    <a:lnB>
                      <a:noFill/>
                    </a:lnB>
                    <a:solidFill>
                      <a:srgbClr val="C0C0C0"/>
                    </a:solidFill>
                  </a:tcPr>
                </a:tc>
                <a:tc>
                  <a:txBody>
                    <a:bodyPr/>
                    <a:lstStyle/>
                    <a:p>
                      <a:pPr algn="ctr"/>
                      <a:r>
                        <a:rPr lang="en-US" sz="1400" b="1" dirty="0">
                          <a:effectLst/>
                          <a:latin typeface="Arial"/>
                        </a:rPr>
                        <a:t>Primary</a:t>
                      </a:r>
                      <a:br>
                        <a:rPr lang="en-US" sz="1400" b="1" dirty="0">
                          <a:effectLst/>
                          <a:latin typeface="Arial"/>
                        </a:rPr>
                      </a:br>
                      <a:r>
                        <a:rPr lang="en-US" sz="1400" b="1" dirty="0">
                          <a:effectLst/>
                          <a:latin typeface="Arial"/>
                        </a:rPr>
                        <a:t>Pitch</a:t>
                      </a:r>
                      <a:endParaRPr lang="en-US" sz="1400" dirty="0"/>
                    </a:p>
                  </a:txBody>
                  <a:tcPr anchor="ctr">
                    <a:lnL>
                      <a:noFill/>
                    </a:lnL>
                    <a:lnR>
                      <a:noFill/>
                    </a:lnR>
                    <a:lnT>
                      <a:noFill/>
                    </a:lnT>
                    <a:lnB>
                      <a:noFill/>
                    </a:lnB>
                    <a:solidFill>
                      <a:srgbClr val="C0C0C0"/>
                    </a:solidFill>
                  </a:tcPr>
                </a:tc>
                <a:tc>
                  <a:txBody>
                    <a:bodyPr/>
                    <a:lstStyle/>
                    <a:p>
                      <a:pPr algn="ctr"/>
                      <a:r>
                        <a:rPr lang="en-US" sz="1400" b="1" dirty="0">
                          <a:effectLst/>
                          <a:latin typeface="Arial"/>
                        </a:rPr>
                        <a:t>Supporting</a:t>
                      </a:r>
                      <a:br>
                        <a:rPr lang="en-US" sz="1400" b="1" dirty="0">
                          <a:effectLst/>
                          <a:latin typeface="Arial"/>
                        </a:rPr>
                      </a:br>
                      <a:r>
                        <a:rPr lang="en-US" sz="1400" b="1" dirty="0">
                          <a:effectLst/>
                          <a:latin typeface="Arial"/>
                        </a:rPr>
                        <a:t>Pitch</a:t>
                      </a:r>
                      <a:endParaRPr lang="en-US" sz="1400" dirty="0"/>
                    </a:p>
                  </a:txBody>
                  <a:tcPr anchor="ctr">
                    <a:lnL>
                      <a:noFill/>
                    </a:lnL>
                    <a:lnR>
                      <a:noFill/>
                    </a:lnR>
                    <a:lnT>
                      <a:noFill/>
                    </a:lnT>
                    <a:lnB>
                      <a:noFill/>
                    </a:lnB>
                    <a:solidFill>
                      <a:srgbClr val="C0C0C0"/>
                    </a:solidFill>
                  </a:tcPr>
                </a:tc>
                <a:tc>
                  <a:txBody>
                    <a:bodyPr/>
                    <a:lstStyle/>
                    <a:p>
                      <a:pPr algn="ctr"/>
                      <a:r>
                        <a:rPr lang="en-US" sz="1400" b="1" dirty="0">
                          <a:effectLst/>
                          <a:latin typeface="Arial"/>
                        </a:rPr>
                        <a:t>Primary</a:t>
                      </a:r>
                      <a:br>
                        <a:rPr lang="en-US" sz="1400" b="1" dirty="0">
                          <a:effectLst/>
                          <a:latin typeface="Arial"/>
                        </a:rPr>
                      </a:br>
                      <a:r>
                        <a:rPr lang="en-US" sz="1400" b="1" dirty="0">
                          <a:effectLst/>
                          <a:latin typeface="Arial"/>
                        </a:rPr>
                        <a:t>Bank</a:t>
                      </a:r>
                      <a:endParaRPr lang="en-US" sz="1400" dirty="0"/>
                    </a:p>
                  </a:txBody>
                  <a:tcPr anchor="ctr">
                    <a:lnL>
                      <a:noFill/>
                    </a:lnL>
                    <a:lnR>
                      <a:noFill/>
                    </a:lnR>
                    <a:lnT>
                      <a:noFill/>
                    </a:lnT>
                    <a:lnB>
                      <a:noFill/>
                    </a:lnB>
                    <a:solidFill>
                      <a:srgbClr val="C0C0C0"/>
                    </a:solidFill>
                  </a:tcPr>
                </a:tc>
                <a:tc>
                  <a:txBody>
                    <a:bodyPr/>
                    <a:lstStyle/>
                    <a:p>
                      <a:pPr algn="ctr"/>
                      <a:r>
                        <a:rPr lang="en-US" sz="1400" b="1" dirty="0">
                          <a:effectLst/>
                          <a:latin typeface="Arial"/>
                        </a:rPr>
                        <a:t>Supporting</a:t>
                      </a:r>
                      <a:br>
                        <a:rPr lang="en-US" sz="1400" b="1" dirty="0">
                          <a:effectLst/>
                          <a:latin typeface="Arial"/>
                        </a:rPr>
                      </a:br>
                      <a:r>
                        <a:rPr lang="en-US" sz="1400" b="1" dirty="0">
                          <a:effectLst/>
                          <a:latin typeface="Arial"/>
                        </a:rPr>
                        <a:t>Bank</a:t>
                      </a:r>
                      <a:endParaRPr lang="en-US" sz="1400" dirty="0"/>
                    </a:p>
                  </a:txBody>
                  <a:tcPr anchor="ctr">
                    <a:lnL>
                      <a:noFill/>
                    </a:lnL>
                    <a:lnR>
                      <a:noFill/>
                    </a:lnR>
                    <a:lnT>
                      <a:noFill/>
                    </a:lnT>
                    <a:lnB>
                      <a:noFill/>
                    </a:lnB>
                    <a:solidFill>
                      <a:srgbClr val="C0C0C0"/>
                    </a:solidFill>
                  </a:tcPr>
                </a:tc>
                <a:tc>
                  <a:txBody>
                    <a:bodyPr/>
                    <a:lstStyle/>
                    <a:p>
                      <a:pPr algn="ctr"/>
                      <a:r>
                        <a:rPr lang="en-US" sz="1400" b="1" dirty="0" smtClean="0"/>
                        <a:t>Primary</a:t>
                      </a:r>
                    </a:p>
                    <a:p>
                      <a:pPr algn="ctr"/>
                      <a:r>
                        <a:rPr lang="en-US" sz="1400" b="1" dirty="0" smtClean="0"/>
                        <a:t>Power</a:t>
                      </a:r>
                      <a:endParaRPr lang="en-US" sz="1400" b="1" dirty="0"/>
                    </a:p>
                  </a:txBody>
                  <a:tcPr anchor="ctr">
                    <a:lnL>
                      <a:noFill/>
                    </a:lnL>
                    <a:lnR>
                      <a:noFill/>
                    </a:lnR>
                    <a:lnT>
                      <a:noFill/>
                    </a:lnT>
                    <a:lnB>
                      <a:noFill/>
                    </a:lnB>
                    <a:solidFill>
                      <a:srgbClr val="C0C0C0"/>
                    </a:solidFill>
                  </a:tcPr>
                </a:tc>
                <a:tc>
                  <a:txBody>
                    <a:bodyPr/>
                    <a:lstStyle/>
                    <a:p>
                      <a:pPr algn="ctr"/>
                      <a:r>
                        <a:rPr lang="en-US" sz="1400" b="1" dirty="0" smtClean="0"/>
                        <a:t>Supporting Power</a:t>
                      </a:r>
                      <a:endParaRPr lang="en-US" sz="1400" b="1" dirty="0"/>
                    </a:p>
                  </a:txBody>
                  <a:tcPr anchor="ctr">
                    <a:lnL>
                      <a:noFill/>
                    </a:lnL>
                    <a:lnR>
                      <a:noFill/>
                    </a:lnR>
                    <a:lnT>
                      <a:noFill/>
                    </a:lnT>
                    <a:lnB>
                      <a:noFill/>
                    </a:lnB>
                    <a:solidFill>
                      <a:srgbClr val="C0C0C0"/>
                    </a:solidFill>
                  </a:tcPr>
                </a:tc>
              </a:tr>
              <a:tr h="0">
                <a:tc>
                  <a:txBody>
                    <a:bodyPr/>
                    <a:lstStyle/>
                    <a:p>
                      <a:pPr algn="ctr"/>
                      <a:r>
                        <a:rPr lang="en-US" sz="1600" b="1" dirty="0">
                          <a:effectLst/>
                          <a:latin typeface="Arial"/>
                        </a:rPr>
                        <a:t>Straight-And-Level</a:t>
                      </a:r>
                      <a:endParaRPr lang="en-US" sz="1600" dirty="0"/>
                    </a:p>
                  </a:txBody>
                  <a:tcPr anchor="ctr">
                    <a:lnL>
                      <a:noFill/>
                    </a:lnL>
                    <a:lnR>
                      <a:noFill/>
                    </a:lnR>
                    <a:lnT>
                      <a:noFill/>
                    </a:lnT>
                    <a:lnB>
                      <a:noFill/>
                    </a:lnB>
                    <a:solidFill>
                      <a:srgbClr val="C0C0C0"/>
                    </a:solidFill>
                  </a:tcPr>
                </a:tc>
                <a:tc>
                  <a:txBody>
                    <a:bodyPr/>
                    <a:lstStyle/>
                    <a:p>
                      <a:pPr algn="ctr"/>
                      <a:r>
                        <a:rPr lang="en-US" b="1" dirty="0">
                          <a:effectLst/>
                          <a:latin typeface="Arial"/>
                        </a:rPr>
                        <a:t>ALT</a:t>
                      </a:r>
                      <a:endParaRPr lang="en-US" dirty="0"/>
                    </a:p>
                  </a:txBody>
                  <a:tcPr anchor="ctr">
                    <a:lnL>
                      <a:noFill/>
                    </a:lnL>
                    <a:lnR>
                      <a:noFill/>
                    </a:lnR>
                    <a:lnT>
                      <a:noFill/>
                    </a:lnT>
                    <a:lnB>
                      <a:noFill/>
                    </a:lnB>
                    <a:solidFill>
                      <a:srgbClr val="FFFFFF"/>
                    </a:solidFill>
                  </a:tcPr>
                </a:tc>
                <a:tc>
                  <a:txBody>
                    <a:bodyPr/>
                    <a:lstStyle/>
                    <a:p>
                      <a:pPr algn="ctr"/>
                      <a:r>
                        <a:rPr lang="en-US" b="1">
                          <a:effectLst/>
                          <a:latin typeface="Arial"/>
                        </a:rPr>
                        <a:t>AI/VSI</a:t>
                      </a:r>
                      <a:endParaRPr lang="en-US"/>
                    </a:p>
                  </a:txBody>
                  <a:tcPr anchor="ctr">
                    <a:lnL>
                      <a:noFill/>
                    </a:lnL>
                    <a:lnR>
                      <a:noFill/>
                    </a:lnR>
                    <a:lnT>
                      <a:noFill/>
                    </a:lnT>
                    <a:lnB>
                      <a:noFill/>
                    </a:lnB>
                    <a:solidFill>
                      <a:srgbClr val="FFFFFF"/>
                    </a:solidFill>
                  </a:tcPr>
                </a:tc>
                <a:tc>
                  <a:txBody>
                    <a:bodyPr/>
                    <a:lstStyle/>
                    <a:p>
                      <a:pPr algn="ctr"/>
                      <a:r>
                        <a:rPr lang="en-US" b="1">
                          <a:effectLst/>
                          <a:latin typeface="Arial"/>
                        </a:rPr>
                        <a:t>DG</a:t>
                      </a:r>
                      <a:endParaRPr lang="en-US"/>
                    </a:p>
                  </a:txBody>
                  <a:tcPr anchor="ctr">
                    <a:lnL>
                      <a:noFill/>
                    </a:lnL>
                    <a:lnR>
                      <a:noFill/>
                    </a:lnR>
                    <a:lnT>
                      <a:noFill/>
                    </a:lnT>
                    <a:lnB>
                      <a:noFill/>
                    </a:lnB>
                    <a:solidFill>
                      <a:srgbClr val="FFFFFF"/>
                    </a:solidFill>
                  </a:tcPr>
                </a:tc>
                <a:tc>
                  <a:txBody>
                    <a:bodyPr/>
                    <a:lstStyle/>
                    <a:p>
                      <a:pPr algn="ctr"/>
                      <a:r>
                        <a:rPr lang="en-US" b="1">
                          <a:effectLst/>
                          <a:latin typeface="Arial"/>
                        </a:rPr>
                        <a:t>AI/TC</a:t>
                      </a:r>
                      <a:endParaRPr lang="en-US"/>
                    </a:p>
                  </a:txBody>
                  <a:tcPr anchor="ctr">
                    <a:lnL>
                      <a:noFill/>
                    </a:lnL>
                    <a:lnR>
                      <a:noFill/>
                    </a:lnR>
                    <a:lnT>
                      <a:noFill/>
                    </a:lnT>
                    <a:lnB>
                      <a:noFill/>
                    </a:lnB>
                    <a:solidFill>
                      <a:srgbClr val="FFFFFF"/>
                    </a:solidFill>
                  </a:tcPr>
                </a:tc>
                <a:tc>
                  <a:txBody>
                    <a:bodyPr/>
                    <a:lstStyle/>
                    <a:p>
                      <a:pPr algn="ctr"/>
                      <a:r>
                        <a:rPr lang="en-US" b="1" dirty="0" smtClean="0"/>
                        <a:t>ASI</a:t>
                      </a:r>
                      <a:endParaRPr lang="en-US" b="1" dirty="0"/>
                    </a:p>
                  </a:txBody>
                  <a:tcPr anchor="ctr">
                    <a:lnL>
                      <a:noFill/>
                    </a:lnL>
                    <a:lnR>
                      <a:noFill/>
                    </a:lnR>
                    <a:lnT>
                      <a:noFill/>
                    </a:lnT>
                    <a:lnB>
                      <a:noFill/>
                    </a:lnB>
                    <a:solidFill>
                      <a:srgbClr val="FFFFFF"/>
                    </a:solidFill>
                  </a:tcPr>
                </a:tc>
                <a:tc>
                  <a:txBody>
                    <a:bodyPr/>
                    <a:lstStyle/>
                    <a:p>
                      <a:pPr algn="ctr"/>
                      <a:r>
                        <a:rPr lang="en-US" b="1" dirty="0" smtClean="0"/>
                        <a:t>MP/</a:t>
                      </a:r>
                      <a:r>
                        <a:rPr lang="en-US" b="1" dirty="0" err="1" smtClean="0"/>
                        <a:t>Tach</a:t>
                      </a:r>
                      <a:endParaRPr lang="en-US" b="1" dirty="0"/>
                    </a:p>
                  </a:txBody>
                  <a:tcPr anchor="ctr">
                    <a:lnL>
                      <a:noFill/>
                    </a:lnL>
                    <a:lnR>
                      <a:noFill/>
                    </a:lnR>
                    <a:lnT>
                      <a:noFill/>
                    </a:lnT>
                    <a:lnB>
                      <a:noFill/>
                    </a:lnB>
                    <a:solidFill>
                      <a:srgbClr val="FFFFFF"/>
                    </a:solidFill>
                  </a:tcPr>
                </a:tc>
              </a:tr>
              <a:tr h="0">
                <a:tc>
                  <a:txBody>
                    <a:bodyPr/>
                    <a:lstStyle/>
                    <a:p>
                      <a:pPr algn="ctr"/>
                      <a:r>
                        <a:rPr lang="en-US" sz="1600" b="1" dirty="0">
                          <a:effectLst/>
                          <a:latin typeface="Arial"/>
                        </a:rPr>
                        <a:t>Constant Airspeed Climb/Descent</a:t>
                      </a:r>
                      <a:endParaRPr lang="en-US" sz="1600" dirty="0"/>
                    </a:p>
                  </a:txBody>
                  <a:tcPr anchor="ctr">
                    <a:lnL>
                      <a:noFill/>
                    </a:lnL>
                    <a:lnR>
                      <a:noFill/>
                    </a:lnR>
                    <a:lnT>
                      <a:noFill/>
                    </a:lnT>
                    <a:lnB>
                      <a:noFill/>
                    </a:lnB>
                    <a:solidFill>
                      <a:srgbClr val="C0C0C0"/>
                    </a:solidFill>
                  </a:tcPr>
                </a:tc>
                <a:tc>
                  <a:txBody>
                    <a:bodyPr/>
                    <a:lstStyle/>
                    <a:p>
                      <a:pPr algn="ctr"/>
                      <a:r>
                        <a:rPr lang="en-US" b="1" dirty="0">
                          <a:effectLst/>
                          <a:latin typeface="Arial"/>
                        </a:rPr>
                        <a:t>ASI</a:t>
                      </a:r>
                      <a:endParaRPr lang="en-US" dirty="0"/>
                    </a:p>
                  </a:txBody>
                  <a:tcPr anchor="ctr">
                    <a:lnL>
                      <a:noFill/>
                    </a:lnL>
                    <a:lnR>
                      <a:noFill/>
                    </a:lnR>
                    <a:lnT>
                      <a:noFill/>
                    </a:lnT>
                    <a:lnB>
                      <a:noFill/>
                    </a:lnB>
                    <a:solidFill>
                      <a:srgbClr val="FFFFFF"/>
                    </a:solidFill>
                  </a:tcPr>
                </a:tc>
                <a:tc>
                  <a:txBody>
                    <a:bodyPr/>
                    <a:lstStyle/>
                    <a:p>
                      <a:pPr algn="ctr"/>
                      <a:r>
                        <a:rPr lang="en-US" b="1" dirty="0">
                          <a:effectLst/>
                          <a:latin typeface="Arial"/>
                        </a:rPr>
                        <a:t>AI/VSI</a:t>
                      </a:r>
                      <a:endParaRPr lang="en-US" dirty="0"/>
                    </a:p>
                  </a:txBody>
                  <a:tcPr anchor="ctr">
                    <a:lnL>
                      <a:noFill/>
                    </a:lnL>
                    <a:lnR>
                      <a:noFill/>
                    </a:lnR>
                    <a:lnT>
                      <a:noFill/>
                    </a:lnT>
                    <a:lnB>
                      <a:noFill/>
                    </a:lnB>
                    <a:solidFill>
                      <a:srgbClr val="FFFFFF"/>
                    </a:solidFill>
                  </a:tcPr>
                </a:tc>
                <a:tc>
                  <a:txBody>
                    <a:bodyPr/>
                    <a:lstStyle/>
                    <a:p>
                      <a:pPr algn="ctr"/>
                      <a:r>
                        <a:rPr lang="en-US" b="1">
                          <a:effectLst/>
                          <a:latin typeface="Arial"/>
                        </a:rPr>
                        <a:t>DG</a:t>
                      </a:r>
                      <a:endParaRPr lang="en-US"/>
                    </a:p>
                  </a:txBody>
                  <a:tcPr anchor="ctr">
                    <a:lnL>
                      <a:noFill/>
                    </a:lnL>
                    <a:lnR>
                      <a:noFill/>
                    </a:lnR>
                    <a:lnT>
                      <a:noFill/>
                    </a:lnT>
                    <a:lnB>
                      <a:noFill/>
                    </a:lnB>
                    <a:solidFill>
                      <a:srgbClr val="FFFFFF"/>
                    </a:solidFill>
                  </a:tcPr>
                </a:tc>
                <a:tc>
                  <a:txBody>
                    <a:bodyPr/>
                    <a:lstStyle/>
                    <a:p>
                      <a:pPr algn="ctr"/>
                      <a:r>
                        <a:rPr lang="en-US" b="1" dirty="0">
                          <a:effectLst/>
                          <a:latin typeface="Arial"/>
                        </a:rPr>
                        <a:t>AI/TC</a:t>
                      </a:r>
                      <a:endParaRPr lang="en-US" dirty="0"/>
                    </a:p>
                  </a:txBody>
                  <a:tcPr anchor="ctr">
                    <a:lnL>
                      <a:noFill/>
                    </a:lnL>
                    <a:lnR>
                      <a:noFill/>
                    </a:lnR>
                    <a:lnT>
                      <a:noFill/>
                    </a:lnT>
                    <a:lnB>
                      <a:noFill/>
                    </a:lnB>
                    <a:solidFill>
                      <a:srgbClr val="FFFFFF"/>
                    </a:solidFill>
                  </a:tcPr>
                </a:tc>
                <a:tc>
                  <a:txBody>
                    <a:bodyPr/>
                    <a:lstStyle/>
                    <a:p>
                      <a:pPr algn="ctr"/>
                      <a:r>
                        <a:rPr lang="en-US" b="1" dirty="0" smtClean="0"/>
                        <a:t>MP/</a:t>
                      </a:r>
                      <a:r>
                        <a:rPr lang="en-US" b="1" dirty="0" err="1" smtClean="0"/>
                        <a:t>Tach</a:t>
                      </a:r>
                      <a:endParaRPr lang="en-US" b="1" dirty="0"/>
                    </a:p>
                  </a:txBody>
                  <a:tcPr anchor="ctr">
                    <a:lnL>
                      <a:noFill/>
                    </a:lnL>
                    <a:lnR>
                      <a:noFill/>
                    </a:lnR>
                    <a:lnT>
                      <a:noFill/>
                    </a:lnT>
                    <a:lnB>
                      <a:noFill/>
                    </a:lnB>
                    <a:solidFill>
                      <a:srgbClr val="FFFFFF"/>
                    </a:solidFill>
                  </a:tcPr>
                </a:tc>
                <a:tc>
                  <a:txBody>
                    <a:bodyPr/>
                    <a:lstStyle/>
                    <a:p>
                      <a:pPr algn="ctr"/>
                      <a:r>
                        <a:rPr lang="en-US" b="1" dirty="0" smtClean="0"/>
                        <a:t>ASI</a:t>
                      </a:r>
                      <a:endParaRPr lang="en-US" b="1" dirty="0"/>
                    </a:p>
                  </a:txBody>
                  <a:tcPr anchor="ctr">
                    <a:lnL>
                      <a:noFill/>
                    </a:lnL>
                    <a:lnR>
                      <a:noFill/>
                    </a:lnR>
                    <a:lnT>
                      <a:noFill/>
                    </a:lnT>
                    <a:lnB>
                      <a:noFill/>
                    </a:lnB>
                    <a:solidFill>
                      <a:srgbClr val="FFFFFF"/>
                    </a:solidFill>
                  </a:tcPr>
                </a:tc>
              </a:tr>
              <a:tr h="0">
                <a:tc>
                  <a:txBody>
                    <a:bodyPr/>
                    <a:lstStyle/>
                    <a:p>
                      <a:pPr algn="ctr"/>
                      <a:r>
                        <a:rPr lang="en-US" sz="1600" b="1" dirty="0">
                          <a:effectLst/>
                          <a:latin typeface="Arial"/>
                        </a:rPr>
                        <a:t>Constant Rate Climb</a:t>
                      </a:r>
                      <a:r>
                        <a:rPr lang="en-US" sz="1600" b="1" dirty="0" smtClean="0">
                          <a:effectLst/>
                          <a:latin typeface="Arial"/>
                        </a:rPr>
                        <a:t>/</a:t>
                      </a:r>
                    </a:p>
                    <a:p>
                      <a:pPr algn="ctr"/>
                      <a:r>
                        <a:rPr lang="en-US" sz="1600" b="1" dirty="0" smtClean="0">
                          <a:effectLst/>
                          <a:latin typeface="Arial"/>
                        </a:rPr>
                        <a:t>Descent</a:t>
                      </a:r>
                      <a:endParaRPr lang="en-US" sz="1600" dirty="0"/>
                    </a:p>
                  </a:txBody>
                  <a:tcPr anchor="ctr">
                    <a:lnL>
                      <a:noFill/>
                    </a:lnL>
                    <a:lnR>
                      <a:noFill/>
                    </a:lnR>
                    <a:lnT>
                      <a:noFill/>
                    </a:lnT>
                    <a:lnB>
                      <a:noFill/>
                    </a:lnB>
                    <a:solidFill>
                      <a:srgbClr val="C0C0C0"/>
                    </a:solidFill>
                  </a:tcPr>
                </a:tc>
                <a:tc>
                  <a:txBody>
                    <a:bodyPr/>
                    <a:lstStyle/>
                    <a:p>
                      <a:pPr algn="ctr"/>
                      <a:r>
                        <a:rPr lang="en-US" b="1" dirty="0">
                          <a:effectLst/>
                          <a:latin typeface="Arial"/>
                        </a:rPr>
                        <a:t>VSI</a:t>
                      </a:r>
                      <a:endParaRPr lang="en-US" dirty="0"/>
                    </a:p>
                  </a:txBody>
                  <a:tcPr anchor="ctr">
                    <a:lnL>
                      <a:noFill/>
                    </a:lnL>
                    <a:lnR>
                      <a:noFill/>
                    </a:lnR>
                    <a:lnT>
                      <a:noFill/>
                    </a:lnT>
                    <a:lnB>
                      <a:noFill/>
                    </a:lnB>
                    <a:solidFill>
                      <a:srgbClr val="FFFFFF"/>
                    </a:solidFill>
                  </a:tcPr>
                </a:tc>
                <a:tc>
                  <a:txBody>
                    <a:bodyPr/>
                    <a:lstStyle/>
                    <a:p>
                      <a:pPr algn="ctr"/>
                      <a:r>
                        <a:rPr lang="en-US" b="1">
                          <a:effectLst/>
                          <a:latin typeface="Arial"/>
                        </a:rPr>
                        <a:t>AI</a:t>
                      </a:r>
                      <a:endParaRPr lang="en-US"/>
                    </a:p>
                  </a:txBody>
                  <a:tcPr anchor="ctr">
                    <a:lnL>
                      <a:noFill/>
                    </a:lnL>
                    <a:lnR>
                      <a:noFill/>
                    </a:lnR>
                    <a:lnT>
                      <a:noFill/>
                    </a:lnT>
                    <a:lnB>
                      <a:noFill/>
                    </a:lnB>
                    <a:solidFill>
                      <a:srgbClr val="FFFFFF"/>
                    </a:solidFill>
                  </a:tcPr>
                </a:tc>
                <a:tc>
                  <a:txBody>
                    <a:bodyPr/>
                    <a:lstStyle/>
                    <a:p>
                      <a:pPr algn="ctr"/>
                      <a:r>
                        <a:rPr lang="en-US" b="1">
                          <a:effectLst/>
                          <a:latin typeface="Arial"/>
                        </a:rPr>
                        <a:t>DG</a:t>
                      </a:r>
                      <a:endParaRPr lang="en-US"/>
                    </a:p>
                  </a:txBody>
                  <a:tcPr anchor="ctr">
                    <a:lnL>
                      <a:noFill/>
                    </a:lnL>
                    <a:lnR>
                      <a:noFill/>
                    </a:lnR>
                    <a:lnT>
                      <a:noFill/>
                    </a:lnT>
                    <a:lnB>
                      <a:noFill/>
                    </a:lnB>
                    <a:solidFill>
                      <a:srgbClr val="FFFFFF"/>
                    </a:solidFill>
                  </a:tcPr>
                </a:tc>
                <a:tc>
                  <a:txBody>
                    <a:bodyPr/>
                    <a:lstStyle/>
                    <a:p>
                      <a:pPr algn="ctr"/>
                      <a:r>
                        <a:rPr lang="en-US" b="1" dirty="0">
                          <a:effectLst/>
                          <a:latin typeface="Arial"/>
                        </a:rPr>
                        <a:t>AI/TC</a:t>
                      </a:r>
                      <a:endParaRPr lang="en-US" dirty="0"/>
                    </a:p>
                  </a:txBody>
                  <a:tcPr anchor="ctr">
                    <a:lnL>
                      <a:noFill/>
                    </a:lnL>
                    <a:lnR>
                      <a:noFill/>
                    </a:lnR>
                    <a:lnT>
                      <a:noFill/>
                    </a:lnT>
                    <a:lnB>
                      <a:noFill/>
                    </a:lnB>
                    <a:solidFill>
                      <a:srgbClr val="FFFFFF"/>
                    </a:solidFill>
                  </a:tcPr>
                </a:tc>
                <a:tc>
                  <a:txBody>
                    <a:bodyPr/>
                    <a:lstStyle/>
                    <a:p>
                      <a:pPr algn="ctr"/>
                      <a:r>
                        <a:rPr lang="en-US" b="1" dirty="0" smtClean="0"/>
                        <a:t>MP/</a:t>
                      </a:r>
                      <a:r>
                        <a:rPr lang="en-US" b="1" dirty="0" err="1" smtClean="0"/>
                        <a:t>Tach</a:t>
                      </a:r>
                      <a:endParaRPr lang="en-US" b="1" dirty="0"/>
                    </a:p>
                  </a:txBody>
                  <a:tcPr anchor="ctr">
                    <a:lnL>
                      <a:noFill/>
                    </a:lnL>
                    <a:lnR>
                      <a:noFill/>
                    </a:lnR>
                    <a:lnT>
                      <a:noFill/>
                    </a:lnT>
                    <a:lnB>
                      <a:noFill/>
                    </a:lnB>
                    <a:solidFill>
                      <a:srgbClr val="FFFFFF"/>
                    </a:solidFill>
                  </a:tcPr>
                </a:tc>
                <a:tc>
                  <a:txBody>
                    <a:bodyPr/>
                    <a:lstStyle/>
                    <a:p>
                      <a:pPr algn="ctr"/>
                      <a:r>
                        <a:rPr lang="en-US" b="1" dirty="0" smtClean="0"/>
                        <a:t>ASI</a:t>
                      </a:r>
                      <a:endParaRPr lang="en-US" b="1" dirty="0"/>
                    </a:p>
                  </a:txBody>
                  <a:tcPr anchor="ctr">
                    <a:lnL>
                      <a:noFill/>
                    </a:lnL>
                    <a:lnR>
                      <a:noFill/>
                    </a:lnR>
                    <a:lnT>
                      <a:noFill/>
                    </a:lnT>
                    <a:lnB>
                      <a:noFill/>
                    </a:lnB>
                    <a:solidFill>
                      <a:srgbClr val="FFFFFF"/>
                    </a:solidFill>
                  </a:tcPr>
                </a:tc>
              </a:tr>
              <a:tr h="0">
                <a:tc>
                  <a:txBody>
                    <a:bodyPr/>
                    <a:lstStyle/>
                    <a:p>
                      <a:pPr algn="ctr"/>
                      <a:r>
                        <a:rPr lang="en-US" sz="1600" b="1" dirty="0">
                          <a:effectLst/>
                          <a:latin typeface="Arial"/>
                        </a:rPr>
                        <a:t>Standard Rate Turn</a:t>
                      </a:r>
                      <a:endParaRPr lang="en-US" sz="1600" dirty="0"/>
                    </a:p>
                  </a:txBody>
                  <a:tcPr anchor="ctr">
                    <a:lnL>
                      <a:noFill/>
                    </a:lnL>
                    <a:lnR>
                      <a:noFill/>
                    </a:lnR>
                    <a:lnT>
                      <a:noFill/>
                    </a:lnT>
                    <a:lnB>
                      <a:noFill/>
                    </a:lnB>
                    <a:solidFill>
                      <a:srgbClr val="C0C0C0"/>
                    </a:solidFill>
                  </a:tcPr>
                </a:tc>
                <a:tc>
                  <a:txBody>
                    <a:bodyPr/>
                    <a:lstStyle/>
                    <a:p>
                      <a:pPr algn="ctr"/>
                      <a:r>
                        <a:rPr lang="en-US" b="1" dirty="0">
                          <a:effectLst/>
                          <a:latin typeface="Arial"/>
                        </a:rPr>
                        <a:t>ALT</a:t>
                      </a:r>
                      <a:endParaRPr lang="en-US" dirty="0"/>
                    </a:p>
                  </a:txBody>
                  <a:tcPr anchor="ctr">
                    <a:lnL>
                      <a:noFill/>
                    </a:lnL>
                    <a:lnR>
                      <a:noFill/>
                    </a:lnR>
                    <a:lnT>
                      <a:noFill/>
                    </a:lnT>
                    <a:lnB>
                      <a:noFill/>
                    </a:lnB>
                    <a:solidFill>
                      <a:srgbClr val="FFFFFF"/>
                    </a:solidFill>
                  </a:tcPr>
                </a:tc>
                <a:tc>
                  <a:txBody>
                    <a:bodyPr/>
                    <a:lstStyle/>
                    <a:p>
                      <a:pPr algn="ctr"/>
                      <a:r>
                        <a:rPr lang="en-US" b="1" dirty="0">
                          <a:effectLst/>
                          <a:latin typeface="Arial"/>
                        </a:rPr>
                        <a:t>AI/VSI</a:t>
                      </a:r>
                      <a:endParaRPr lang="en-US" dirty="0"/>
                    </a:p>
                  </a:txBody>
                  <a:tcPr anchor="ctr">
                    <a:lnL>
                      <a:noFill/>
                    </a:lnL>
                    <a:lnR>
                      <a:noFill/>
                    </a:lnR>
                    <a:lnT>
                      <a:noFill/>
                    </a:lnT>
                    <a:lnB>
                      <a:noFill/>
                    </a:lnB>
                    <a:solidFill>
                      <a:srgbClr val="FFFFFF"/>
                    </a:solidFill>
                  </a:tcPr>
                </a:tc>
                <a:tc>
                  <a:txBody>
                    <a:bodyPr/>
                    <a:lstStyle/>
                    <a:p>
                      <a:pPr algn="ctr"/>
                      <a:r>
                        <a:rPr lang="en-US" b="1">
                          <a:effectLst/>
                          <a:latin typeface="Arial"/>
                        </a:rPr>
                        <a:t>TC</a:t>
                      </a:r>
                      <a:endParaRPr lang="en-US"/>
                    </a:p>
                  </a:txBody>
                  <a:tcPr anchor="ctr">
                    <a:lnL>
                      <a:noFill/>
                    </a:lnL>
                    <a:lnR>
                      <a:noFill/>
                    </a:lnR>
                    <a:lnT>
                      <a:noFill/>
                    </a:lnT>
                    <a:lnB>
                      <a:noFill/>
                    </a:lnB>
                    <a:solidFill>
                      <a:srgbClr val="FFFFFF"/>
                    </a:solidFill>
                  </a:tcPr>
                </a:tc>
                <a:tc>
                  <a:txBody>
                    <a:bodyPr/>
                    <a:lstStyle/>
                    <a:p>
                      <a:pPr algn="ctr"/>
                      <a:r>
                        <a:rPr lang="en-US" b="1" dirty="0">
                          <a:effectLst/>
                          <a:latin typeface="Arial"/>
                        </a:rPr>
                        <a:t>AI</a:t>
                      </a:r>
                      <a:endParaRPr lang="en-US" dirty="0"/>
                    </a:p>
                  </a:txBody>
                  <a:tcPr anchor="ctr">
                    <a:lnL>
                      <a:noFill/>
                    </a:lnL>
                    <a:lnR>
                      <a:noFill/>
                    </a:lnR>
                    <a:lnT>
                      <a:noFill/>
                    </a:lnT>
                    <a:lnB>
                      <a:noFill/>
                    </a:lnB>
                    <a:solidFill>
                      <a:srgbClr val="FFFFFF"/>
                    </a:solidFill>
                  </a:tcPr>
                </a:tc>
                <a:tc>
                  <a:txBody>
                    <a:bodyPr/>
                    <a:lstStyle/>
                    <a:p>
                      <a:pPr algn="ctr"/>
                      <a:r>
                        <a:rPr lang="en-US" b="1" dirty="0" smtClean="0"/>
                        <a:t>ASI </a:t>
                      </a:r>
                      <a:r>
                        <a:rPr lang="en-US" sz="1200" b="1" dirty="0" smtClean="0"/>
                        <a:t>(MP/</a:t>
                      </a:r>
                      <a:r>
                        <a:rPr lang="en-US" sz="1200" b="1" dirty="0" err="1" smtClean="0"/>
                        <a:t>Tach</a:t>
                      </a:r>
                      <a:r>
                        <a:rPr lang="en-US" sz="1200" b="1" baseline="0" dirty="0" smtClean="0"/>
                        <a:t> initially primary if speed is changing)</a:t>
                      </a:r>
                      <a:endParaRPr lang="en-US" sz="1200" b="1" dirty="0"/>
                    </a:p>
                  </a:txBody>
                  <a:tcPr anchor="ctr">
                    <a:lnL>
                      <a:noFill/>
                    </a:lnL>
                    <a:lnR>
                      <a:noFill/>
                    </a:lnR>
                    <a:lnT>
                      <a:noFill/>
                    </a:lnT>
                    <a:lnB>
                      <a:noFill/>
                    </a:lnB>
                    <a:solidFill>
                      <a:srgbClr val="FFFFFF"/>
                    </a:solidFill>
                  </a:tcPr>
                </a:tc>
                <a:tc>
                  <a:txBody>
                    <a:bodyPr/>
                    <a:lstStyle/>
                    <a:p>
                      <a:pPr algn="ctr"/>
                      <a:r>
                        <a:rPr lang="en-US" b="1" dirty="0" smtClean="0"/>
                        <a:t>MP/</a:t>
                      </a:r>
                      <a:r>
                        <a:rPr lang="en-US" b="1" dirty="0" err="1" smtClean="0"/>
                        <a:t>Tach</a:t>
                      </a:r>
                      <a:endParaRPr lang="en-US" b="1" dirty="0"/>
                    </a:p>
                  </a:txBody>
                  <a:tcPr anchor="ctr">
                    <a:lnL>
                      <a:noFill/>
                    </a:lnL>
                    <a:lnR>
                      <a:noFill/>
                    </a:lnR>
                    <a:lnT>
                      <a:noFill/>
                    </a:lnT>
                    <a:lnB>
                      <a:noFill/>
                    </a:lnB>
                    <a:solidFill>
                      <a:srgbClr val="FFFFFF"/>
                    </a:solidFill>
                  </a:tcPr>
                </a:tc>
              </a:tr>
            </a:tbl>
          </a:graphicData>
        </a:graphic>
      </p:graphicFrame>
      <p:sp>
        <p:nvSpPr>
          <p:cNvPr id="3" name="Slide Number Placeholder 2"/>
          <p:cNvSpPr>
            <a:spLocks noGrp="1"/>
          </p:cNvSpPr>
          <p:nvPr>
            <p:ph type="sldNum" sz="quarter" idx="12"/>
          </p:nvPr>
        </p:nvSpPr>
        <p:spPr/>
        <p:txBody>
          <a:bodyPr/>
          <a:lstStyle/>
          <a:p>
            <a:fld id="{C0D6C9F1-8C18-4268-99B1-F1F01E84C678}" type="slidenum">
              <a:rPr lang="en-US" smtClean="0"/>
              <a:t>23</a:t>
            </a:fld>
            <a:endParaRPr lang="en-US"/>
          </a:p>
        </p:txBody>
      </p:sp>
    </p:spTree>
    <p:extLst>
      <p:ext uri="{BB962C8B-B14F-4D97-AF65-F5344CB8AC3E}">
        <p14:creationId xmlns:p14="http://schemas.microsoft.com/office/powerpoint/2010/main" val="3456300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fi-wiki.net/images/6/6e/Vacuumsyste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129087"/>
            <a:ext cx="2647950" cy="22574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Partial </a:t>
            </a:r>
            <a:r>
              <a:rPr lang="en-US" dirty="0" smtClean="0"/>
              <a:t>Panel Scan Technique</a:t>
            </a:r>
            <a:br>
              <a:rPr lang="en-US" dirty="0" smtClean="0"/>
            </a:br>
            <a:r>
              <a:rPr lang="en-US" dirty="0" smtClean="0"/>
              <a:t>Loss of Vacuum</a:t>
            </a:r>
            <a:endParaRPr lang="en-US" dirty="0"/>
          </a:p>
        </p:txBody>
      </p:sp>
      <p:sp>
        <p:nvSpPr>
          <p:cNvPr id="3" name="Content Placeholder 2"/>
          <p:cNvSpPr>
            <a:spLocks noGrp="1"/>
          </p:cNvSpPr>
          <p:nvPr>
            <p:ph idx="1"/>
          </p:nvPr>
        </p:nvSpPr>
        <p:spPr>
          <a:xfrm>
            <a:off x="457200" y="1600201"/>
            <a:ext cx="8229600" cy="2438399"/>
          </a:xfrm>
        </p:spPr>
        <p:txBody>
          <a:bodyPr>
            <a:normAutofit fontScale="92500" lnSpcReduction="20000"/>
          </a:bodyPr>
          <a:lstStyle/>
          <a:p>
            <a:r>
              <a:rPr lang="en-US" dirty="0" smtClean="0"/>
              <a:t>Turn </a:t>
            </a:r>
            <a:r>
              <a:rPr lang="en-US" dirty="0"/>
              <a:t>coordinator becomes the </a:t>
            </a:r>
            <a:r>
              <a:rPr lang="en-US" dirty="0" smtClean="0"/>
              <a:t>master instrument</a:t>
            </a:r>
          </a:p>
          <a:p>
            <a:pPr lvl="1"/>
            <a:r>
              <a:rPr lang="en-US" dirty="0" smtClean="0"/>
              <a:t>Roll </a:t>
            </a:r>
            <a:r>
              <a:rPr lang="en-US" dirty="0"/>
              <a:t>and balance information from the </a:t>
            </a:r>
            <a:r>
              <a:rPr lang="en-US" dirty="0" smtClean="0"/>
              <a:t>T/C</a:t>
            </a:r>
          </a:p>
          <a:p>
            <a:pPr lvl="1"/>
            <a:r>
              <a:rPr lang="en-US" dirty="0" smtClean="0"/>
              <a:t>Pitch </a:t>
            </a:r>
            <a:r>
              <a:rPr lang="en-US" dirty="0"/>
              <a:t>information from the AI is </a:t>
            </a:r>
            <a:r>
              <a:rPr lang="en-US" dirty="0" smtClean="0"/>
              <a:t>lost – Get pitch information </a:t>
            </a:r>
            <a:r>
              <a:rPr lang="en-US" dirty="0"/>
              <a:t>indirectly from the </a:t>
            </a:r>
            <a:r>
              <a:rPr lang="en-US" dirty="0" smtClean="0"/>
              <a:t>remaining instruments</a:t>
            </a:r>
            <a:r>
              <a:rPr lang="en-US" dirty="0"/>
              <a:t>, namely the ASI, ALT and </a:t>
            </a:r>
            <a:r>
              <a:rPr lang="en-US" dirty="0" smtClean="0"/>
              <a:t>VSI</a:t>
            </a:r>
          </a:p>
          <a:p>
            <a:pPr lvl="1"/>
            <a:r>
              <a:rPr lang="en-US" dirty="0" smtClean="0"/>
              <a:t>Use a rectangular scan </a:t>
            </a:r>
            <a:r>
              <a:rPr lang="en-US" dirty="0"/>
              <a:t>originating </a:t>
            </a:r>
            <a:r>
              <a:rPr lang="en-US" dirty="0" smtClean="0"/>
              <a:t>from the </a:t>
            </a:r>
            <a:r>
              <a:rPr lang="en-US" dirty="0"/>
              <a:t>T/C</a:t>
            </a:r>
          </a:p>
        </p:txBody>
      </p:sp>
      <p:sp>
        <p:nvSpPr>
          <p:cNvPr id="4" name="Slide Number Placeholder 3"/>
          <p:cNvSpPr>
            <a:spLocks noGrp="1"/>
          </p:cNvSpPr>
          <p:nvPr>
            <p:ph type="sldNum" sz="quarter" idx="12"/>
          </p:nvPr>
        </p:nvSpPr>
        <p:spPr/>
        <p:txBody>
          <a:bodyPr/>
          <a:lstStyle/>
          <a:p>
            <a:fld id="{C0D6C9F1-8C18-4268-99B1-F1F01E84C678}" type="slidenum">
              <a:rPr lang="en-US" smtClean="0"/>
              <a:t>24</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962400"/>
            <a:ext cx="3414712" cy="2529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al 5"/>
          <p:cNvSpPr/>
          <p:nvPr/>
        </p:nvSpPr>
        <p:spPr>
          <a:xfrm>
            <a:off x="3993356" y="4191000"/>
            <a:ext cx="1066800" cy="914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93356" y="5334000"/>
            <a:ext cx="1066800" cy="914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a:off x="3733800" y="4648200"/>
            <a:ext cx="17526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581400" y="4648200"/>
            <a:ext cx="0" cy="10668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733800" y="5715000"/>
            <a:ext cx="16002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486400" y="4800600"/>
            <a:ext cx="0" cy="9144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495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Partial Panel Scan Technique</a:t>
            </a:r>
            <a:br>
              <a:rPr lang="en-US" dirty="0"/>
            </a:br>
            <a:r>
              <a:rPr lang="en-US" dirty="0"/>
              <a:t>Loss of Vacuum</a:t>
            </a:r>
          </a:p>
        </p:txBody>
      </p:sp>
      <p:sp>
        <p:nvSpPr>
          <p:cNvPr id="3" name="Content Placeholder 2"/>
          <p:cNvSpPr>
            <a:spLocks noGrp="1"/>
          </p:cNvSpPr>
          <p:nvPr>
            <p:ph idx="1"/>
          </p:nvPr>
        </p:nvSpPr>
        <p:spPr/>
        <p:txBody>
          <a:bodyPr>
            <a:normAutofit fontScale="92500" lnSpcReduction="20000"/>
          </a:bodyPr>
          <a:lstStyle/>
          <a:p>
            <a:r>
              <a:rPr lang="en-US" dirty="0" smtClean="0"/>
              <a:t>Climbing</a:t>
            </a:r>
          </a:p>
          <a:p>
            <a:pPr lvl="1"/>
            <a:r>
              <a:rPr lang="en-US" dirty="0" smtClean="0"/>
              <a:t>Set </a:t>
            </a:r>
            <a:r>
              <a:rPr lang="en-US" dirty="0"/>
              <a:t>climb </a:t>
            </a:r>
            <a:r>
              <a:rPr lang="en-US" dirty="0" smtClean="0"/>
              <a:t>power</a:t>
            </a:r>
          </a:p>
          <a:p>
            <a:pPr lvl="1"/>
            <a:r>
              <a:rPr lang="en-US" dirty="0" smtClean="0"/>
              <a:t>Gentle </a:t>
            </a:r>
            <a:r>
              <a:rPr lang="en-US" dirty="0"/>
              <a:t>pitch movements until </a:t>
            </a:r>
            <a:r>
              <a:rPr lang="en-US" dirty="0" smtClean="0"/>
              <a:t>the desired air speed is obtained then trim</a:t>
            </a:r>
            <a:endParaRPr lang="en-US" dirty="0"/>
          </a:p>
          <a:p>
            <a:r>
              <a:rPr lang="en-US" dirty="0"/>
              <a:t>Descending </a:t>
            </a:r>
            <a:endParaRPr lang="en-US" dirty="0" smtClean="0"/>
          </a:p>
          <a:p>
            <a:pPr lvl="1"/>
            <a:r>
              <a:rPr lang="en-US" dirty="0" smtClean="0"/>
              <a:t>Reduce </a:t>
            </a:r>
            <a:r>
              <a:rPr lang="en-US" dirty="0"/>
              <a:t>power, allowing the pitch to naturally change, until </a:t>
            </a:r>
            <a:r>
              <a:rPr lang="en-US" dirty="0" smtClean="0"/>
              <a:t>the required rate of descent is achieved</a:t>
            </a:r>
          </a:p>
          <a:p>
            <a:pPr lvl="1"/>
            <a:r>
              <a:rPr lang="en-US" dirty="0" smtClean="0"/>
              <a:t>No </a:t>
            </a:r>
            <a:r>
              <a:rPr lang="en-US" dirty="0"/>
              <a:t>change in trim should be required, unless </a:t>
            </a:r>
            <a:r>
              <a:rPr lang="en-US" dirty="0" smtClean="0"/>
              <a:t>a specific </a:t>
            </a:r>
            <a:r>
              <a:rPr lang="en-US" dirty="0"/>
              <a:t>airspeed is required for the descent, in which case reduce </a:t>
            </a:r>
            <a:r>
              <a:rPr lang="en-US" dirty="0" smtClean="0"/>
              <a:t>power, hold </a:t>
            </a:r>
            <a:r>
              <a:rPr lang="en-US" dirty="0"/>
              <a:t>attitude for required speed, then descent in a trimmed </a:t>
            </a:r>
            <a:r>
              <a:rPr lang="en-US" dirty="0" smtClean="0"/>
              <a:t>condition</a:t>
            </a:r>
            <a:endParaRPr lang="en-US" dirty="0"/>
          </a:p>
          <a:p>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25</a:t>
            </a:fld>
            <a:endParaRPr lang="en-US"/>
          </a:p>
        </p:txBody>
      </p:sp>
      <p:pic>
        <p:nvPicPr>
          <p:cNvPr id="3074" name="Picture 2" descr="http://aircraftspruce.eu/images/categories/instruments-vacuum-systems-rapco-rapco-dry-air-vacuum-pum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8300" y="838200"/>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314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Partial Panel Scan Technique</a:t>
            </a:r>
            <a:br>
              <a:rPr lang="en-US" dirty="0"/>
            </a:br>
            <a:r>
              <a:rPr lang="en-US" dirty="0"/>
              <a:t>Loss of Vacuum</a:t>
            </a:r>
          </a:p>
        </p:txBody>
      </p:sp>
      <p:sp>
        <p:nvSpPr>
          <p:cNvPr id="3" name="Content Placeholder 2"/>
          <p:cNvSpPr>
            <a:spLocks noGrp="1"/>
          </p:cNvSpPr>
          <p:nvPr>
            <p:ph idx="1"/>
          </p:nvPr>
        </p:nvSpPr>
        <p:spPr/>
        <p:txBody>
          <a:bodyPr>
            <a:normAutofit fontScale="62500" lnSpcReduction="20000"/>
          </a:bodyPr>
          <a:lstStyle/>
          <a:p>
            <a:r>
              <a:rPr lang="en-US" dirty="0"/>
              <a:t>Turning </a:t>
            </a:r>
            <a:endParaRPr lang="en-US" dirty="0" smtClean="0"/>
          </a:p>
          <a:p>
            <a:pPr lvl="1"/>
            <a:r>
              <a:rPr lang="en-US" dirty="0" smtClean="0"/>
              <a:t>Will need to rely on turn coordinator and compass</a:t>
            </a:r>
          </a:p>
          <a:p>
            <a:pPr lvl="2"/>
            <a:r>
              <a:rPr lang="en-US" dirty="0" smtClean="0"/>
              <a:t>Remember </a:t>
            </a:r>
            <a:r>
              <a:rPr lang="en-US" dirty="0"/>
              <a:t>compass errors during </a:t>
            </a:r>
            <a:r>
              <a:rPr lang="en-US" dirty="0" smtClean="0"/>
              <a:t>turns</a:t>
            </a:r>
          </a:p>
          <a:p>
            <a:pPr lvl="2"/>
            <a:r>
              <a:rPr lang="en-US" dirty="0" smtClean="0"/>
              <a:t>Turn coordinator is primary bank instrument</a:t>
            </a:r>
            <a:endParaRPr lang="en-US" dirty="0"/>
          </a:p>
          <a:p>
            <a:pPr lvl="2"/>
            <a:r>
              <a:rPr lang="en-US" dirty="0" smtClean="0"/>
              <a:t>The </a:t>
            </a:r>
            <a:r>
              <a:rPr lang="en-US" dirty="0"/>
              <a:t>compass also reads in the reverse sense to the </a:t>
            </a:r>
            <a:r>
              <a:rPr lang="en-US" dirty="0" smtClean="0"/>
              <a:t>DG </a:t>
            </a:r>
            <a:r>
              <a:rPr lang="en-US" dirty="0"/>
              <a:t>(Look at the VOR or GPS to decide which direction to turn)</a:t>
            </a:r>
            <a:endParaRPr lang="en-US" dirty="0" smtClean="0"/>
          </a:p>
          <a:p>
            <a:pPr lvl="2"/>
            <a:r>
              <a:rPr lang="en-US" dirty="0" smtClean="0"/>
              <a:t>Use standard rate turns on TC and time for </a:t>
            </a:r>
            <a:r>
              <a:rPr lang="en-US" dirty="0"/>
              <a:t>3 degrees per second </a:t>
            </a:r>
            <a:r>
              <a:rPr lang="en-US" dirty="0" smtClean="0"/>
              <a:t>to come out at approximately the correct heading</a:t>
            </a:r>
            <a:endParaRPr lang="en-US" dirty="0"/>
          </a:p>
          <a:p>
            <a:r>
              <a:rPr lang="en-US" dirty="0" smtClean="0"/>
              <a:t>Turn Procedure</a:t>
            </a:r>
          </a:p>
          <a:p>
            <a:pPr lvl="1"/>
            <a:r>
              <a:rPr lang="en-US" dirty="0" smtClean="0"/>
              <a:t>Check </a:t>
            </a:r>
            <a:r>
              <a:rPr lang="en-US" dirty="0"/>
              <a:t>current heading on the </a:t>
            </a:r>
            <a:r>
              <a:rPr lang="en-US" dirty="0" smtClean="0"/>
              <a:t>compass</a:t>
            </a:r>
            <a:endParaRPr lang="en-US" dirty="0"/>
          </a:p>
          <a:p>
            <a:pPr lvl="1"/>
            <a:r>
              <a:rPr lang="en-US" dirty="0" smtClean="0"/>
              <a:t>Calculate </a:t>
            </a:r>
            <a:r>
              <a:rPr lang="en-US" dirty="0"/>
              <a:t>the number of seconds for the turn (max 60 </a:t>
            </a:r>
            <a:r>
              <a:rPr lang="en-US" dirty="0" smtClean="0"/>
              <a:t>seconds), and establish </a:t>
            </a:r>
            <a:r>
              <a:rPr lang="en-US" dirty="0"/>
              <a:t>the direction of the </a:t>
            </a:r>
            <a:r>
              <a:rPr lang="en-US" dirty="0" smtClean="0"/>
              <a:t>turn</a:t>
            </a:r>
            <a:endParaRPr lang="en-US" dirty="0"/>
          </a:p>
          <a:p>
            <a:pPr lvl="1"/>
            <a:r>
              <a:rPr lang="en-US" dirty="0" smtClean="0"/>
              <a:t>Establish standard rate turn</a:t>
            </a:r>
            <a:r>
              <a:rPr lang="en-US" dirty="0"/>
              <a:t>, start timing and maintain turn </a:t>
            </a:r>
            <a:r>
              <a:rPr lang="en-US" dirty="0" smtClean="0"/>
              <a:t>rate</a:t>
            </a:r>
          </a:p>
          <a:p>
            <a:pPr lvl="1"/>
            <a:r>
              <a:rPr lang="en-US" dirty="0" smtClean="0"/>
              <a:t>Roll </a:t>
            </a:r>
            <a:r>
              <a:rPr lang="en-US" dirty="0"/>
              <a:t>wings level </a:t>
            </a:r>
            <a:r>
              <a:rPr lang="en-US" u="sng" dirty="0"/>
              <a:t>when the time is </a:t>
            </a:r>
            <a:r>
              <a:rPr lang="en-US" u="sng" dirty="0" smtClean="0"/>
              <a:t>complete</a:t>
            </a:r>
          </a:p>
          <a:p>
            <a:pPr lvl="1"/>
            <a:r>
              <a:rPr lang="en-US" dirty="0" smtClean="0"/>
              <a:t>Fly </a:t>
            </a:r>
            <a:r>
              <a:rPr lang="en-US" dirty="0"/>
              <a:t>straight and level for a couple of seconds to allow the compass </a:t>
            </a:r>
            <a:r>
              <a:rPr lang="en-US" dirty="0" smtClean="0"/>
              <a:t>to settle</a:t>
            </a:r>
          </a:p>
          <a:p>
            <a:pPr lvl="1"/>
            <a:r>
              <a:rPr lang="en-US" dirty="0" smtClean="0"/>
              <a:t>Check </a:t>
            </a:r>
            <a:r>
              <a:rPr lang="en-US" dirty="0"/>
              <a:t>correct heading has been achieved. </a:t>
            </a:r>
            <a:r>
              <a:rPr lang="en-US" dirty="0" smtClean="0"/>
              <a:t> Repeat </a:t>
            </a:r>
            <a:r>
              <a:rPr lang="en-US" dirty="0"/>
              <a:t>if necessary to </a:t>
            </a:r>
            <a:r>
              <a:rPr lang="en-US" dirty="0" smtClean="0"/>
              <a:t>fine tune heading</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26</a:t>
            </a:fld>
            <a:endParaRPr lang="en-US"/>
          </a:p>
        </p:txBody>
      </p:sp>
      <p:pic>
        <p:nvPicPr>
          <p:cNvPr id="2050" name="Picture 2" descr="http://www.cfinotebook.net/graphics/instruments/magnetic-compass/magnetic-compas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829137"/>
            <a:ext cx="1026733" cy="1028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irectional gy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210137"/>
            <a:ext cx="1295400" cy="12954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V="1">
            <a:off x="8077200" y="1343487"/>
            <a:ext cx="457200" cy="86631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6858000" y="1524000"/>
            <a:ext cx="12192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80475" y="1930270"/>
            <a:ext cx="718658" cy="461665"/>
          </a:xfrm>
          <a:prstGeom prst="rect">
            <a:avLst/>
          </a:prstGeom>
          <a:noFill/>
        </p:spPr>
        <p:txBody>
          <a:bodyPr wrap="none" rtlCol="0">
            <a:spAutoFit/>
          </a:bodyPr>
          <a:lstStyle/>
          <a:p>
            <a:r>
              <a:rPr lang="en-US" sz="1200" dirty="0" smtClean="0"/>
              <a:t>330° to </a:t>
            </a:r>
          </a:p>
          <a:p>
            <a:r>
              <a:rPr lang="en-US" sz="1200" dirty="0" smtClean="0"/>
              <a:t>the right</a:t>
            </a:r>
            <a:endParaRPr lang="en-US" sz="1200" dirty="0"/>
          </a:p>
        </p:txBody>
      </p:sp>
      <p:sp>
        <p:nvSpPr>
          <p:cNvPr id="13" name="TextBox 12"/>
          <p:cNvSpPr txBox="1"/>
          <p:nvPr/>
        </p:nvSpPr>
        <p:spPr>
          <a:xfrm>
            <a:off x="6523824" y="829137"/>
            <a:ext cx="892729" cy="461665"/>
          </a:xfrm>
          <a:prstGeom prst="rect">
            <a:avLst/>
          </a:prstGeom>
          <a:noFill/>
        </p:spPr>
        <p:txBody>
          <a:bodyPr wrap="square" rtlCol="0">
            <a:spAutoFit/>
          </a:bodyPr>
          <a:lstStyle/>
          <a:p>
            <a:r>
              <a:rPr lang="en-US" sz="1200" dirty="0" smtClean="0"/>
              <a:t>330° to the left</a:t>
            </a:r>
            <a:endParaRPr lang="en-US" sz="1200" dirty="0"/>
          </a:p>
        </p:txBody>
      </p:sp>
    </p:spTree>
    <p:extLst>
      <p:ext uri="{BB962C8B-B14F-4D97-AF65-F5344CB8AC3E}">
        <p14:creationId xmlns:p14="http://schemas.microsoft.com/office/powerpoint/2010/main" val="2267061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Partial Panel Scan Technique</a:t>
            </a:r>
            <a:br>
              <a:rPr lang="en-US" dirty="0"/>
            </a:br>
            <a:r>
              <a:rPr lang="en-US" dirty="0"/>
              <a:t>Loss of Vacuum</a:t>
            </a:r>
          </a:p>
        </p:txBody>
      </p:sp>
      <p:sp>
        <p:nvSpPr>
          <p:cNvPr id="3" name="Content Placeholder 2"/>
          <p:cNvSpPr>
            <a:spLocks noGrp="1"/>
          </p:cNvSpPr>
          <p:nvPr>
            <p:ph idx="1"/>
          </p:nvPr>
        </p:nvSpPr>
        <p:spPr/>
        <p:txBody>
          <a:bodyPr>
            <a:normAutofit fontScale="85000" lnSpcReduction="10000"/>
          </a:bodyPr>
          <a:lstStyle/>
          <a:p>
            <a:r>
              <a:rPr lang="en-US" dirty="0" smtClean="0"/>
              <a:t>Approach</a:t>
            </a:r>
          </a:p>
          <a:p>
            <a:pPr lvl="1"/>
            <a:r>
              <a:rPr lang="en-US" dirty="0" smtClean="0"/>
              <a:t>On </a:t>
            </a:r>
            <a:r>
              <a:rPr lang="en-US" dirty="0"/>
              <a:t>partial panel use 1/2 standard rate turns on </a:t>
            </a:r>
            <a:r>
              <a:rPr lang="en-US" dirty="0" smtClean="0"/>
              <a:t>approach</a:t>
            </a:r>
          </a:p>
          <a:p>
            <a:pPr lvl="1"/>
            <a:r>
              <a:rPr lang="en-US" dirty="0"/>
              <a:t>Request a No-Gyro Approach</a:t>
            </a:r>
          </a:p>
          <a:p>
            <a:pPr lvl="2"/>
            <a:r>
              <a:rPr lang="en-US" dirty="0" smtClean="0"/>
              <a:t>ATC </a:t>
            </a:r>
            <a:r>
              <a:rPr lang="en-US" dirty="0"/>
              <a:t>will instruct you to turn left or </a:t>
            </a:r>
            <a:r>
              <a:rPr lang="en-US" dirty="0" smtClean="0"/>
              <a:t>right.  Use </a:t>
            </a:r>
            <a:r>
              <a:rPr lang="en-US" dirty="0"/>
              <a:t>the turn </a:t>
            </a:r>
            <a:r>
              <a:rPr lang="en-US" dirty="0" smtClean="0"/>
              <a:t>coordinator to guide the turn. ATC will tell </a:t>
            </a:r>
            <a:r>
              <a:rPr lang="en-US" dirty="0"/>
              <a:t>you when to stop the turn. </a:t>
            </a:r>
          </a:p>
          <a:p>
            <a:pPr lvl="2"/>
            <a:r>
              <a:rPr lang="en-US" dirty="0"/>
              <a:t>ATC will expect you to make standard rate turns and to start and stop turns as soon as you are instructed.  </a:t>
            </a:r>
          </a:p>
          <a:p>
            <a:pPr lvl="2"/>
            <a:r>
              <a:rPr lang="en-US" dirty="0"/>
              <a:t>ATC will notify you when you are on final approach and you will be expected to make 1/2 standard rate turns.</a:t>
            </a:r>
            <a:endParaRPr lang="en-US" dirty="0" smtClean="0"/>
          </a:p>
          <a:p>
            <a:r>
              <a:rPr lang="en-US" dirty="0" smtClean="0"/>
              <a:t>Use GPS as an alternative to the compass</a:t>
            </a:r>
          </a:p>
          <a:p>
            <a:r>
              <a:rPr lang="en-US" dirty="0" smtClean="0"/>
              <a:t>Movements </a:t>
            </a:r>
            <a:r>
              <a:rPr lang="en-US" dirty="0"/>
              <a:t>on partial panel </a:t>
            </a:r>
            <a:r>
              <a:rPr lang="en-US" dirty="0" smtClean="0"/>
              <a:t>should be </a:t>
            </a:r>
            <a:r>
              <a:rPr lang="en-US" dirty="0"/>
              <a:t>smooth and </a:t>
            </a:r>
            <a:r>
              <a:rPr lang="en-US" dirty="0" smtClean="0"/>
              <a:t>gradual</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27</a:t>
            </a:fld>
            <a:endParaRPr lang="en-US"/>
          </a:p>
        </p:txBody>
      </p:sp>
    </p:spTree>
    <p:extLst>
      <p:ext uri="{BB962C8B-B14F-4D97-AF65-F5344CB8AC3E}">
        <p14:creationId xmlns:p14="http://schemas.microsoft.com/office/powerpoint/2010/main" val="3804806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Pitot / static system failure may cause </a:t>
            </a:r>
            <a:r>
              <a:rPr lang="en-US" dirty="0"/>
              <a:t>erratic and </a:t>
            </a:r>
            <a:r>
              <a:rPr lang="en-US" dirty="0" smtClean="0"/>
              <a:t>unreliable AI, ASI and VSI instrument indications</a:t>
            </a:r>
          </a:p>
          <a:p>
            <a:r>
              <a:rPr lang="en-US" dirty="0" smtClean="0"/>
              <a:t>Procedure</a:t>
            </a:r>
          </a:p>
          <a:p>
            <a:pPr lvl="1"/>
            <a:r>
              <a:rPr lang="en-US" dirty="0" smtClean="0"/>
              <a:t>Consider </a:t>
            </a:r>
            <a:r>
              <a:rPr lang="en-US" dirty="0"/>
              <a:t>pitot heat </a:t>
            </a:r>
            <a:endParaRPr lang="en-US" dirty="0" smtClean="0"/>
          </a:p>
          <a:p>
            <a:pPr lvl="1"/>
            <a:r>
              <a:rPr lang="en-US" dirty="0" smtClean="0"/>
              <a:t>Select alternate </a:t>
            </a:r>
            <a:r>
              <a:rPr lang="en-US" dirty="0"/>
              <a:t>static </a:t>
            </a:r>
            <a:r>
              <a:rPr lang="en-US" dirty="0" smtClean="0"/>
              <a:t>source</a:t>
            </a:r>
          </a:p>
          <a:p>
            <a:pPr lvl="1"/>
            <a:r>
              <a:rPr lang="en-US" dirty="0" smtClean="0"/>
              <a:t>In </a:t>
            </a:r>
            <a:r>
              <a:rPr lang="en-US" dirty="0"/>
              <a:t>the absence of an alternate static source, in an unpressurized aircraft, </a:t>
            </a:r>
            <a:r>
              <a:rPr lang="en-US" dirty="0" smtClean="0"/>
              <a:t>you can </a:t>
            </a:r>
            <a:r>
              <a:rPr lang="en-US" dirty="0"/>
              <a:t>break the glass on the </a:t>
            </a:r>
            <a:r>
              <a:rPr lang="en-US" dirty="0" smtClean="0"/>
              <a:t>VSI</a:t>
            </a:r>
          </a:p>
          <a:p>
            <a:pPr lvl="2"/>
            <a:r>
              <a:rPr lang="en-US" dirty="0" smtClean="0"/>
              <a:t>Breaking </a:t>
            </a:r>
            <a:r>
              <a:rPr lang="en-US" dirty="0"/>
              <a:t>the </a:t>
            </a:r>
            <a:r>
              <a:rPr lang="en-US" dirty="0" smtClean="0"/>
              <a:t>VSI glass provides an alternate source </a:t>
            </a:r>
            <a:r>
              <a:rPr lang="en-US" dirty="0" smtClean="0"/>
              <a:t>of </a:t>
            </a:r>
            <a:r>
              <a:rPr lang="en-US" dirty="0" smtClean="0"/>
              <a:t>static pressure to </a:t>
            </a:r>
            <a:r>
              <a:rPr lang="en-US" dirty="0"/>
              <a:t>the altimeter and </a:t>
            </a:r>
            <a:r>
              <a:rPr lang="en-US" dirty="0" smtClean="0"/>
              <a:t>airspeed indicator</a:t>
            </a:r>
          </a:p>
          <a:p>
            <a:pPr lvl="2"/>
            <a:r>
              <a:rPr lang="en-US" dirty="0" smtClean="0"/>
              <a:t>May cause some </a:t>
            </a:r>
            <a:r>
              <a:rPr lang="en-US" dirty="0" smtClean="0"/>
              <a:t>errors and VSI will be unusable</a:t>
            </a:r>
            <a:endParaRPr lang="en-US" dirty="0"/>
          </a:p>
        </p:txBody>
      </p:sp>
      <p:pic>
        <p:nvPicPr>
          <p:cNvPr id="1026" name="Picture 2" descr="http://upload.wikimedia.org/wikipedia/commons/thumb/3/3d/Faa_pitot_static_system.JPG/350px-Faa_pitot_static_syst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434319"/>
            <a:ext cx="2419349" cy="1555295"/>
          </a:xfrm>
          <a:prstGeom prst="rect">
            <a:avLst/>
          </a:prstGeom>
          <a:noFill/>
          <a:ln>
            <a:solidFill>
              <a:srgbClr val="C00000"/>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Pitot / Static System Failure </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28</a:t>
            </a:fld>
            <a:endParaRPr lang="en-US"/>
          </a:p>
        </p:txBody>
      </p:sp>
    </p:spTree>
    <p:extLst>
      <p:ext uri="{BB962C8B-B14F-4D97-AF65-F5344CB8AC3E}">
        <p14:creationId xmlns:p14="http://schemas.microsoft.com/office/powerpoint/2010/main" val="3457363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Pitot / Static System Failure </a:t>
            </a:r>
          </a:p>
        </p:txBody>
      </p:sp>
      <p:sp>
        <p:nvSpPr>
          <p:cNvPr id="3" name="Content Placeholder 2"/>
          <p:cNvSpPr>
            <a:spLocks noGrp="1"/>
          </p:cNvSpPr>
          <p:nvPr>
            <p:ph idx="1"/>
          </p:nvPr>
        </p:nvSpPr>
        <p:spPr/>
        <p:txBody>
          <a:bodyPr>
            <a:normAutofit fontScale="85000" lnSpcReduction="10000"/>
          </a:bodyPr>
          <a:lstStyle/>
          <a:p>
            <a:r>
              <a:rPr lang="en-US" dirty="0" smtClean="0"/>
              <a:t>ASI uses </a:t>
            </a:r>
            <a:r>
              <a:rPr lang="en-US" dirty="0"/>
              <a:t>inputs from both </a:t>
            </a:r>
            <a:r>
              <a:rPr lang="en-US" dirty="0" smtClean="0"/>
              <a:t>pitot and static system and therefore will </a:t>
            </a:r>
            <a:r>
              <a:rPr lang="en-US" dirty="0"/>
              <a:t>be affected by a failure in either </a:t>
            </a:r>
            <a:r>
              <a:rPr lang="en-US" dirty="0" smtClean="0"/>
              <a:t>system</a:t>
            </a:r>
          </a:p>
          <a:p>
            <a:pPr lvl="1"/>
            <a:r>
              <a:rPr lang="en-US" dirty="0" smtClean="0"/>
              <a:t>If the pitot </a:t>
            </a:r>
            <a:r>
              <a:rPr lang="en-US" dirty="0"/>
              <a:t>tube </a:t>
            </a:r>
            <a:r>
              <a:rPr lang="en-US" dirty="0" smtClean="0"/>
              <a:t>is blocked </a:t>
            </a:r>
            <a:r>
              <a:rPr lang="en-US" dirty="0"/>
              <a:t>(</a:t>
            </a:r>
            <a:r>
              <a:rPr lang="en-US" b="1" u="sng" dirty="0"/>
              <a:t>along with </a:t>
            </a:r>
            <a:r>
              <a:rPr lang="en-US" dirty="0"/>
              <a:t>its drain hole) — by ice, an insect or some other foreign material </a:t>
            </a:r>
            <a:endParaRPr lang="en-US" dirty="0" smtClean="0"/>
          </a:p>
          <a:p>
            <a:pPr lvl="2"/>
            <a:r>
              <a:rPr lang="en-US" dirty="0" smtClean="0"/>
              <a:t>Likely not to be noticed </a:t>
            </a:r>
            <a:r>
              <a:rPr lang="en-US" dirty="0"/>
              <a:t>in level </a:t>
            </a:r>
            <a:r>
              <a:rPr lang="en-US" dirty="0" smtClean="0"/>
              <a:t>flight</a:t>
            </a:r>
          </a:p>
          <a:p>
            <a:pPr lvl="2"/>
            <a:r>
              <a:rPr lang="en-US" dirty="0" smtClean="0"/>
              <a:t>In </a:t>
            </a:r>
            <a:r>
              <a:rPr lang="en-US" dirty="0"/>
              <a:t>a climb or a descent, however, </a:t>
            </a:r>
            <a:r>
              <a:rPr lang="en-US" dirty="0" smtClean="0"/>
              <a:t>the </a:t>
            </a:r>
            <a:r>
              <a:rPr lang="en-US" b="1" dirty="0" smtClean="0"/>
              <a:t>ASI will act like </a:t>
            </a:r>
            <a:r>
              <a:rPr lang="en-US" b="1" dirty="0"/>
              <a:t>an </a:t>
            </a:r>
            <a:r>
              <a:rPr lang="en-US" b="1" dirty="0" smtClean="0"/>
              <a:t>altimeter</a:t>
            </a:r>
          </a:p>
          <a:p>
            <a:pPr lvl="1"/>
            <a:r>
              <a:rPr lang="en-US" dirty="0" smtClean="0"/>
              <a:t>If only the pitot </a:t>
            </a:r>
            <a:r>
              <a:rPr lang="en-US" dirty="0"/>
              <a:t>tube </a:t>
            </a:r>
            <a:r>
              <a:rPr lang="en-US" dirty="0" smtClean="0"/>
              <a:t>(but NOT the drain) is blocked the </a:t>
            </a:r>
            <a:r>
              <a:rPr lang="en-US" dirty="0"/>
              <a:t>airspeed </a:t>
            </a:r>
            <a:r>
              <a:rPr lang="en-US" dirty="0" smtClean="0"/>
              <a:t>will decrease, likely to </a:t>
            </a:r>
            <a:r>
              <a:rPr lang="en-US" b="1" dirty="0" smtClean="0"/>
              <a:t>near zero</a:t>
            </a:r>
          </a:p>
          <a:p>
            <a:pPr lvl="1"/>
            <a:r>
              <a:rPr lang="en-US" dirty="0"/>
              <a:t>Since the altimeter and VSI rely only on static pressure input, they won't be affected by blockages of the pitot tube</a:t>
            </a:r>
          </a:p>
        </p:txBody>
      </p:sp>
      <p:sp>
        <p:nvSpPr>
          <p:cNvPr id="4" name="Slide Number Placeholder 3"/>
          <p:cNvSpPr>
            <a:spLocks noGrp="1"/>
          </p:cNvSpPr>
          <p:nvPr>
            <p:ph type="sldNum" sz="quarter" idx="12"/>
          </p:nvPr>
        </p:nvSpPr>
        <p:spPr/>
        <p:txBody>
          <a:bodyPr/>
          <a:lstStyle/>
          <a:p>
            <a:fld id="{C0D6C9F1-8C18-4268-99B1-F1F01E84C678}" type="slidenum">
              <a:rPr lang="en-US" smtClean="0"/>
              <a:t>29</a:t>
            </a:fld>
            <a:endParaRPr lang="en-US" dirty="0"/>
          </a:p>
        </p:txBody>
      </p:sp>
    </p:spTree>
    <p:extLst>
      <p:ext uri="{BB962C8B-B14F-4D97-AF65-F5344CB8AC3E}">
        <p14:creationId xmlns:p14="http://schemas.microsoft.com/office/powerpoint/2010/main" val="56731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Fundamental Skills</a:t>
            </a:r>
            <a:endParaRPr lang="en-US" dirty="0"/>
          </a:p>
        </p:txBody>
      </p:sp>
      <p:sp>
        <p:nvSpPr>
          <p:cNvPr id="3" name="Content Placeholder 2"/>
          <p:cNvSpPr>
            <a:spLocks noGrp="1"/>
          </p:cNvSpPr>
          <p:nvPr>
            <p:ph idx="1"/>
          </p:nvPr>
        </p:nvSpPr>
        <p:spPr/>
        <p:txBody>
          <a:bodyPr/>
          <a:lstStyle/>
          <a:p>
            <a:r>
              <a:rPr lang="en-US" dirty="0" smtClean="0"/>
              <a:t>Skills</a:t>
            </a:r>
          </a:p>
          <a:p>
            <a:pPr lvl="1"/>
            <a:r>
              <a:rPr lang="en-US" dirty="0" smtClean="0"/>
              <a:t>Instrument cross-check</a:t>
            </a:r>
          </a:p>
          <a:p>
            <a:pPr lvl="1"/>
            <a:r>
              <a:rPr lang="en-US" dirty="0" smtClean="0"/>
              <a:t>Instrument interpretation</a:t>
            </a:r>
          </a:p>
          <a:p>
            <a:pPr lvl="1"/>
            <a:r>
              <a:rPr lang="en-US" dirty="0" smtClean="0"/>
              <a:t>Aircraft Control</a:t>
            </a:r>
          </a:p>
          <a:p>
            <a:r>
              <a:rPr lang="en-US" dirty="0"/>
              <a:t>All three </a:t>
            </a:r>
            <a:r>
              <a:rPr lang="en-US" dirty="0" smtClean="0"/>
              <a:t>skills are used in </a:t>
            </a:r>
            <a:r>
              <a:rPr lang="en-US" dirty="0"/>
              <a:t>all instrument flight maneuvers </a:t>
            </a:r>
            <a:endParaRPr lang="en-US" dirty="0" smtClean="0"/>
          </a:p>
          <a:p>
            <a:r>
              <a:rPr lang="en-US" dirty="0" smtClean="0"/>
              <a:t>Skills must </a:t>
            </a:r>
            <a:r>
              <a:rPr lang="en-US" dirty="0"/>
              <a:t>be integrated into unified, smooth, positive aircraft control inputs</a:t>
            </a:r>
          </a:p>
          <a:p>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3</a:t>
            </a:fld>
            <a:endParaRPr lang="en-US"/>
          </a:p>
        </p:txBody>
      </p:sp>
    </p:spTree>
    <p:extLst>
      <p:ext uri="{BB962C8B-B14F-4D97-AF65-F5344CB8AC3E}">
        <p14:creationId xmlns:p14="http://schemas.microsoft.com/office/powerpoint/2010/main" val="2890873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Pitot / Static System Failure </a:t>
            </a:r>
          </a:p>
        </p:txBody>
      </p:sp>
      <p:sp>
        <p:nvSpPr>
          <p:cNvPr id="3" name="Content Placeholder 2"/>
          <p:cNvSpPr>
            <a:spLocks noGrp="1"/>
          </p:cNvSpPr>
          <p:nvPr>
            <p:ph idx="1"/>
          </p:nvPr>
        </p:nvSpPr>
        <p:spPr/>
        <p:txBody>
          <a:bodyPr>
            <a:normAutofit fontScale="77500" lnSpcReduction="20000"/>
          </a:bodyPr>
          <a:lstStyle/>
          <a:p>
            <a:r>
              <a:rPr lang="en-US" dirty="0"/>
              <a:t>A blocked static port will cause varying symptoms depending upon </a:t>
            </a:r>
            <a:r>
              <a:rPr lang="en-US" dirty="0" smtClean="0"/>
              <a:t>how much blockage there is and </a:t>
            </a:r>
            <a:r>
              <a:rPr lang="en-US" dirty="0"/>
              <a:t>the altitude at which it </a:t>
            </a:r>
            <a:r>
              <a:rPr lang="en-US" dirty="0" smtClean="0"/>
              <a:t>occurs</a:t>
            </a:r>
          </a:p>
          <a:p>
            <a:pPr lvl="1"/>
            <a:r>
              <a:rPr lang="en-US" dirty="0" smtClean="0"/>
              <a:t>Generally, </a:t>
            </a:r>
            <a:r>
              <a:rPr lang="en-US" dirty="0"/>
              <a:t>will cause the airspeed indicator to increase with decreasing altitudes and decrease during a </a:t>
            </a:r>
            <a:r>
              <a:rPr lang="en-US" dirty="0" smtClean="0"/>
              <a:t>climb – a </a:t>
            </a:r>
            <a:r>
              <a:rPr lang="en-US" b="1" dirty="0" smtClean="0"/>
              <a:t>reverse altimeter effect</a:t>
            </a:r>
          </a:p>
          <a:p>
            <a:pPr lvl="2"/>
            <a:r>
              <a:rPr lang="en-US" dirty="0" smtClean="0"/>
              <a:t>If </a:t>
            </a:r>
            <a:r>
              <a:rPr lang="en-US" dirty="0"/>
              <a:t>the static port is blocked at a relatively high altitude there will be an increasing difference between static and pitot pressure as the airplane </a:t>
            </a:r>
            <a:r>
              <a:rPr lang="en-US" dirty="0" smtClean="0"/>
              <a:t>descends – </a:t>
            </a:r>
            <a:r>
              <a:rPr lang="en-US" b="1" dirty="0" smtClean="0">
                <a:solidFill>
                  <a:srgbClr val="FF0000"/>
                </a:solidFill>
              </a:rPr>
              <a:t>Lower altitudes shows high erroneous airspeed</a:t>
            </a:r>
            <a:endParaRPr lang="en-US" b="1" dirty="0" smtClean="0">
              <a:solidFill>
                <a:srgbClr val="FF0000"/>
              </a:solidFill>
            </a:endParaRPr>
          </a:p>
          <a:p>
            <a:pPr lvl="1"/>
            <a:r>
              <a:rPr lang="en-US" dirty="0"/>
              <a:t>An altimeter affected by a blocked static system will </a:t>
            </a:r>
            <a:r>
              <a:rPr lang="en-US" dirty="0" smtClean="0"/>
              <a:t>continue </a:t>
            </a:r>
            <a:r>
              <a:rPr lang="en-US" dirty="0"/>
              <a:t>to show the same reading it had when the blockage </a:t>
            </a:r>
            <a:r>
              <a:rPr lang="en-US" dirty="0" smtClean="0"/>
              <a:t>occurred regardless of actual altitude</a:t>
            </a:r>
          </a:p>
          <a:p>
            <a:pPr lvl="1"/>
            <a:r>
              <a:rPr lang="en-US" dirty="0" smtClean="0"/>
              <a:t>Likewise the VSI will </a:t>
            </a:r>
            <a:r>
              <a:rPr lang="en-US" dirty="0"/>
              <a:t>usually </a:t>
            </a:r>
            <a:r>
              <a:rPr lang="en-US" dirty="0" smtClean="0"/>
              <a:t>not change with a blocked static system</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30</a:t>
            </a:fld>
            <a:endParaRPr lang="en-US" dirty="0"/>
          </a:p>
        </p:txBody>
      </p:sp>
    </p:spTree>
    <p:extLst>
      <p:ext uri="{BB962C8B-B14F-4D97-AF65-F5344CB8AC3E}">
        <p14:creationId xmlns:p14="http://schemas.microsoft.com/office/powerpoint/2010/main" val="3179835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Pitot / Static System Failure </a:t>
            </a:r>
          </a:p>
        </p:txBody>
      </p:sp>
      <p:sp>
        <p:nvSpPr>
          <p:cNvPr id="3" name="Content Placeholder 2"/>
          <p:cNvSpPr>
            <a:spLocks noGrp="1"/>
          </p:cNvSpPr>
          <p:nvPr>
            <p:ph idx="1"/>
          </p:nvPr>
        </p:nvSpPr>
        <p:spPr/>
        <p:txBody>
          <a:bodyPr>
            <a:normAutofit/>
          </a:bodyPr>
          <a:lstStyle/>
          <a:p>
            <a:r>
              <a:rPr lang="en-US" dirty="0" smtClean="0"/>
              <a:t>Remember attitude + </a:t>
            </a:r>
            <a:r>
              <a:rPr lang="en-US" dirty="0"/>
              <a:t>power </a:t>
            </a:r>
            <a:r>
              <a:rPr lang="en-US" dirty="0" smtClean="0"/>
              <a:t>= performance</a:t>
            </a:r>
          </a:p>
          <a:p>
            <a:pPr lvl="1"/>
            <a:r>
              <a:rPr lang="en-US" dirty="0" smtClean="0"/>
              <a:t>Use the AI, as </a:t>
            </a:r>
            <a:r>
              <a:rPr lang="en-US" dirty="0"/>
              <a:t>long as you have </a:t>
            </a:r>
            <a:r>
              <a:rPr lang="en-US" dirty="0" smtClean="0"/>
              <a:t>vacuum, to </a:t>
            </a:r>
            <a:r>
              <a:rPr lang="en-US" dirty="0"/>
              <a:t>keep the airplane level. Set </a:t>
            </a:r>
            <a:r>
              <a:rPr lang="en-US" dirty="0" smtClean="0"/>
              <a:t>pitch </a:t>
            </a:r>
            <a:r>
              <a:rPr lang="en-US" dirty="0"/>
              <a:t>and </a:t>
            </a:r>
            <a:r>
              <a:rPr lang="en-US" dirty="0" smtClean="0"/>
              <a:t>power</a:t>
            </a:r>
            <a:endParaRPr lang="en-US" dirty="0"/>
          </a:p>
          <a:p>
            <a:pPr lvl="1"/>
            <a:r>
              <a:rPr lang="en-US" dirty="0"/>
              <a:t>C</a:t>
            </a:r>
            <a:r>
              <a:rPr lang="en-US" dirty="0" smtClean="0"/>
              <a:t>onsider backup altimeter</a:t>
            </a:r>
          </a:p>
          <a:p>
            <a:pPr lvl="2"/>
            <a:r>
              <a:rPr lang="en-US" dirty="0" smtClean="0"/>
              <a:t>GPS</a:t>
            </a:r>
          </a:p>
          <a:p>
            <a:pPr lvl="2"/>
            <a:r>
              <a:rPr lang="en-US" dirty="0" smtClean="0"/>
              <a:t>Altimeter watches, </a:t>
            </a:r>
            <a:r>
              <a:rPr lang="en-US" dirty="0"/>
              <a:t>s</a:t>
            </a:r>
            <a:r>
              <a:rPr lang="en-US" dirty="0" smtClean="0"/>
              <a:t>ky </a:t>
            </a:r>
            <a:r>
              <a:rPr lang="en-US" dirty="0"/>
              <a:t>diving </a:t>
            </a:r>
            <a:r>
              <a:rPr lang="en-US" dirty="0" smtClean="0"/>
              <a:t>altimeters, etc.</a:t>
            </a:r>
            <a:endParaRPr lang="en-US" dirty="0"/>
          </a:p>
          <a:p>
            <a:r>
              <a:rPr lang="en-US" dirty="0" smtClean="0"/>
              <a:t>Don’t allow </a:t>
            </a:r>
            <a:r>
              <a:rPr lang="en-US" dirty="0"/>
              <a:t>your attention to become fixated on any one instrument or </a:t>
            </a:r>
            <a:r>
              <a:rPr lang="en-US" dirty="0" smtClean="0"/>
              <a:t>system</a:t>
            </a:r>
          </a:p>
        </p:txBody>
      </p:sp>
      <p:sp>
        <p:nvSpPr>
          <p:cNvPr id="4" name="Slide Number Placeholder 3"/>
          <p:cNvSpPr>
            <a:spLocks noGrp="1"/>
          </p:cNvSpPr>
          <p:nvPr>
            <p:ph type="sldNum" sz="quarter" idx="12"/>
          </p:nvPr>
        </p:nvSpPr>
        <p:spPr/>
        <p:txBody>
          <a:bodyPr/>
          <a:lstStyle/>
          <a:p>
            <a:fld id="{C0D6C9F1-8C18-4268-99B1-F1F01E84C678}" type="slidenum">
              <a:rPr lang="en-US" smtClean="0"/>
              <a:t>31</a:t>
            </a:fld>
            <a:endParaRPr lang="en-US"/>
          </a:p>
        </p:txBody>
      </p:sp>
    </p:spTree>
    <p:extLst>
      <p:ext uri="{BB962C8B-B14F-4D97-AF65-F5344CB8AC3E}">
        <p14:creationId xmlns:p14="http://schemas.microsoft.com/office/powerpoint/2010/main" val="4220021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Aircraft Control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Maintain aircraft attitude or change it by moving the appropriate controls</a:t>
            </a:r>
          </a:p>
          <a:p>
            <a:r>
              <a:rPr lang="en-US" dirty="0" smtClean="0"/>
              <a:t>Aircraft control is composed of four aspects: </a:t>
            </a:r>
          </a:p>
          <a:p>
            <a:pPr lvl="1"/>
            <a:r>
              <a:rPr lang="en-US" dirty="0" smtClean="0"/>
              <a:t>Pitch - elevators</a:t>
            </a:r>
          </a:p>
          <a:p>
            <a:pPr lvl="1"/>
            <a:r>
              <a:rPr lang="en-US" dirty="0" smtClean="0"/>
              <a:t>Bank - ailerons</a:t>
            </a:r>
          </a:p>
          <a:p>
            <a:pPr lvl="1"/>
            <a:r>
              <a:rPr lang="en-US" dirty="0" smtClean="0"/>
              <a:t>Power</a:t>
            </a:r>
          </a:p>
          <a:p>
            <a:pPr lvl="1"/>
            <a:r>
              <a:rPr lang="en-US" dirty="0" smtClean="0"/>
              <a:t>Trim - relieves control pressures to eliminate constant control pressures which produces tension, distracts the pilot’s attention from cross-checking, and contributes to abrupt and erratic attitude control</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32</a:t>
            </a:fld>
            <a:endParaRPr lang="en-US"/>
          </a:p>
        </p:txBody>
      </p:sp>
    </p:spTree>
    <p:extLst>
      <p:ext uri="{BB962C8B-B14F-4D97-AF65-F5344CB8AC3E}">
        <p14:creationId xmlns:p14="http://schemas.microsoft.com/office/powerpoint/2010/main" val="4087149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Aircraft Control Errors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Improper instrument interpretation</a:t>
            </a:r>
          </a:p>
          <a:p>
            <a:r>
              <a:rPr lang="en-US" dirty="0" smtClean="0"/>
              <a:t>Improper control application</a:t>
            </a:r>
          </a:p>
          <a:p>
            <a:pPr lvl="1"/>
            <a:r>
              <a:rPr lang="en-US" dirty="0" smtClean="0"/>
              <a:t>Failure to establish proper attitude / performance</a:t>
            </a:r>
          </a:p>
          <a:p>
            <a:pPr lvl="1"/>
            <a:r>
              <a:rPr lang="en-US" dirty="0" smtClean="0"/>
              <a:t>Improper entry or level off technique</a:t>
            </a:r>
          </a:p>
          <a:p>
            <a:pPr lvl="2"/>
            <a:r>
              <a:rPr lang="en-US" dirty="0" smtClean="0"/>
              <a:t>Don’t chase the </a:t>
            </a:r>
            <a:r>
              <a:rPr lang="en-US" dirty="0" smtClean="0"/>
              <a:t>needles – USE THE AI</a:t>
            </a:r>
            <a:endParaRPr lang="en-US" dirty="0" smtClean="0"/>
          </a:p>
          <a:p>
            <a:pPr lvl="2"/>
            <a:r>
              <a:rPr lang="en-US" dirty="0" smtClean="0"/>
              <a:t>Failure to anticipate required power changes</a:t>
            </a:r>
          </a:p>
          <a:p>
            <a:pPr lvl="2"/>
            <a:r>
              <a:rPr lang="en-US" dirty="0" smtClean="0"/>
              <a:t>Watch for ballooning on level off</a:t>
            </a:r>
          </a:p>
          <a:p>
            <a:pPr lvl="1"/>
            <a:r>
              <a:rPr lang="en-US" dirty="0" smtClean="0"/>
              <a:t>Failure to use an </a:t>
            </a:r>
            <a:r>
              <a:rPr lang="en-US" dirty="0" smtClean="0">
                <a:solidFill>
                  <a:srgbClr val="FF0000"/>
                </a:solidFill>
              </a:rPr>
              <a:t>accelerated cross check as the maneuver begins and ends</a:t>
            </a:r>
          </a:p>
          <a:p>
            <a:r>
              <a:rPr lang="en-US" dirty="0" smtClean="0"/>
              <a:t>Failure to trim or poor trim technique</a:t>
            </a:r>
          </a:p>
          <a:p>
            <a:r>
              <a:rPr lang="en-US" dirty="0" smtClean="0"/>
              <a:t>Failure to relax </a:t>
            </a:r>
            <a:r>
              <a:rPr lang="en-US" dirty="0"/>
              <a:t>rudder pressure / </a:t>
            </a:r>
            <a:r>
              <a:rPr lang="en-US" dirty="0" smtClean="0"/>
              <a:t>tension </a:t>
            </a:r>
            <a:r>
              <a:rPr lang="en-US" dirty="0"/>
              <a:t>- excessively strong grip on the control column resulting in an over-control situation</a:t>
            </a:r>
          </a:p>
          <a:p>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33</a:t>
            </a:fld>
            <a:endParaRPr lang="en-US"/>
          </a:p>
        </p:txBody>
      </p:sp>
    </p:spTree>
    <p:extLst>
      <p:ext uri="{BB962C8B-B14F-4D97-AF65-F5344CB8AC3E}">
        <p14:creationId xmlns:p14="http://schemas.microsoft.com/office/powerpoint/2010/main" val="3684069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PTS</a:t>
            </a:r>
            <a:r>
              <a:rPr lang="en-US" dirty="0" smtClean="0"/>
              <a:t/>
            </a:r>
            <a:br>
              <a:rPr lang="en-US" dirty="0" smtClean="0"/>
            </a:br>
            <a:r>
              <a:rPr lang="en-US" dirty="0" smtClean="0"/>
              <a:t>Basic Instrument Flight Skills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Exhibits adequate knowledge of the elements related to attitude instrument flying during straight-and-level flight, climbs, turns, and descents while conducting various instrument flight procedures.</a:t>
            </a:r>
          </a:p>
          <a:p>
            <a:r>
              <a:rPr lang="en-US" dirty="0" smtClean="0"/>
              <a:t>Maintains </a:t>
            </a:r>
            <a:r>
              <a:rPr lang="en-US" b="1" dirty="0" smtClean="0"/>
              <a:t>altitude within ±100 </a:t>
            </a:r>
            <a:r>
              <a:rPr lang="en-US" dirty="0" smtClean="0"/>
              <a:t>feet during level flight, </a:t>
            </a:r>
            <a:r>
              <a:rPr lang="en-US" b="1" dirty="0" smtClean="0"/>
              <a:t>headings within ±10°</a:t>
            </a:r>
            <a:r>
              <a:rPr lang="en-US" dirty="0" smtClean="0"/>
              <a:t>, </a:t>
            </a:r>
            <a:r>
              <a:rPr lang="en-US" b="1" dirty="0" smtClean="0"/>
              <a:t>airspeed within ±10 knots</a:t>
            </a:r>
            <a:r>
              <a:rPr lang="en-US" dirty="0" smtClean="0"/>
              <a:t>, and </a:t>
            </a:r>
            <a:r>
              <a:rPr lang="en-US" b="1" dirty="0" smtClean="0"/>
              <a:t>bank angles within ±5°</a:t>
            </a:r>
            <a:r>
              <a:rPr lang="en-US" dirty="0" smtClean="0"/>
              <a:t> during turns.</a:t>
            </a:r>
          </a:p>
          <a:p>
            <a:r>
              <a:rPr lang="en-US" dirty="0" smtClean="0"/>
              <a:t>Uses proper instrument </a:t>
            </a:r>
            <a:r>
              <a:rPr lang="en-US" b="1" dirty="0" smtClean="0"/>
              <a:t>crosscheck</a:t>
            </a:r>
            <a:r>
              <a:rPr lang="en-US" dirty="0" smtClean="0"/>
              <a:t> and </a:t>
            </a:r>
            <a:r>
              <a:rPr lang="en-US" b="1" dirty="0" smtClean="0"/>
              <a:t>interpretation</a:t>
            </a:r>
            <a:r>
              <a:rPr lang="en-US" dirty="0" smtClean="0"/>
              <a:t>, and apply the appropriate pitch, bank, power, and trim </a:t>
            </a:r>
            <a:r>
              <a:rPr lang="en-US" b="1" dirty="0" smtClean="0"/>
              <a:t>corrections</a:t>
            </a:r>
            <a:r>
              <a:rPr lang="en-US" dirty="0" smtClean="0"/>
              <a:t> when applicable.</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34</a:t>
            </a:fld>
            <a:endParaRPr lang="en-US"/>
          </a:p>
        </p:txBody>
      </p:sp>
    </p:spTree>
    <p:extLst>
      <p:ext uri="{BB962C8B-B14F-4D97-AF65-F5344CB8AC3E}">
        <p14:creationId xmlns:p14="http://schemas.microsoft.com/office/powerpoint/2010/main" val="3879725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PTS</a:t>
            </a:r>
            <a:r>
              <a:rPr lang="en-US" dirty="0" smtClean="0"/>
              <a:t/>
            </a:r>
            <a:br>
              <a:rPr lang="en-US" dirty="0" smtClean="0"/>
            </a:br>
            <a:r>
              <a:rPr lang="en-US" dirty="0" smtClean="0"/>
              <a:t>Partial Panel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Exhibits </a:t>
            </a:r>
            <a:r>
              <a:rPr lang="en-US" dirty="0"/>
              <a:t>adequate knowledge of the elements relating </a:t>
            </a:r>
            <a:r>
              <a:rPr lang="en-US" dirty="0" smtClean="0"/>
              <a:t>to recognizing </a:t>
            </a:r>
            <a:r>
              <a:rPr lang="en-US" dirty="0"/>
              <a:t>if primary flight instruments are inaccurate </a:t>
            </a:r>
            <a:r>
              <a:rPr lang="en-US" dirty="0" smtClean="0"/>
              <a:t>or inoperative</a:t>
            </a:r>
            <a:r>
              <a:rPr lang="en-US" dirty="0"/>
              <a:t>, and </a:t>
            </a:r>
            <a:r>
              <a:rPr lang="en-US" dirty="0" smtClean="0"/>
              <a:t>advises </a:t>
            </a:r>
            <a:r>
              <a:rPr lang="en-US" dirty="0"/>
              <a:t>ATC or the </a:t>
            </a:r>
            <a:r>
              <a:rPr lang="en-US" dirty="0" smtClean="0"/>
              <a:t>examiner</a:t>
            </a:r>
            <a:endParaRPr lang="en-US" dirty="0"/>
          </a:p>
          <a:p>
            <a:r>
              <a:rPr lang="en-US" dirty="0" smtClean="0"/>
              <a:t>Advises </a:t>
            </a:r>
            <a:r>
              <a:rPr lang="en-US" dirty="0"/>
              <a:t>ATC or examiner anytime that the aircraft </a:t>
            </a:r>
            <a:r>
              <a:rPr lang="en-US" dirty="0" smtClean="0"/>
              <a:t>is unable </a:t>
            </a:r>
            <a:r>
              <a:rPr lang="en-US" dirty="0"/>
              <a:t>to comply with a </a:t>
            </a:r>
            <a:r>
              <a:rPr lang="en-US" dirty="0" smtClean="0"/>
              <a:t>clearance</a:t>
            </a:r>
            <a:endParaRPr lang="en-US" dirty="0"/>
          </a:p>
          <a:p>
            <a:r>
              <a:rPr lang="en-US" dirty="0" smtClean="0"/>
              <a:t>Demonstrates </a:t>
            </a:r>
            <a:r>
              <a:rPr lang="en-US" dirty="0"/>
              <a:t>a </a:t>
            </a:r>
            <a:r>
              <a:rPr lang="en-US" dirty="0" err="1"/>
              <a:t>nonprecision</a:t>
            </a:r>
            <a:r>
              <a:rPr lang="en-US" dirty="0"/>
              <a:t> instrument approach </a:t>
            </a:r>
            <a:r>
              <a:rPr lang="en-US" dirty="0" smtClean="0"/>
              <a:t>without the </a:t>
            </a:r>
            <a:r>
              <a:rPr lang="en-US" dirty="0"/>
              <a:t>use of the primary flight instrument using the </a:t>
            </a:r>
            <a:r>
              <a:rPr lang="en-US" dirty="0" smtClean="0"/>
              <a:t>objectives of </a:t>
            </a:r>
            <a:r>
              <a:rPr lang="en-US" dirty="0"/>
              <a:t>the </a:t>
            </a:r>
            <a:r>
              <a:rPr lang="en-US" dirty="0" err="1"/>
              <a:t>nonprecision</a:t>
            </a:r>
            <a:r>
              <a:rPr lang="en-US" dirty="0"/>
              <a:t> approach </a:t>
            </a:r>
            <a:endParaRPr lang="en-US" dirty="0" smtClean="0"/>
          </a:p>
          <a:p>
            <a:r>
              <a:rPr lang="en-US" dirty="0" smtClean="0"/>
              <a:t>Demonstrates </a:t>
            </a:r>
            <a:r>
              <a:rPr lang="en-US" dirty="0"/>
              <a:t>an appropriate level of single-pilot </a:t>
            </a:r>
            <a:r>
              <a:rPr lang="en-US" dirty="0" smtClean="0"/>
              <a:t>resource management skills</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35</a:t>
            </a:fld>
            <a:endParaRPr lang="en-US"/>
          </a:p>
        </p:txBody>
      </p:sp>
    </p:spTree>
    <p:extLst>
      <p:ext uri="{BB962C8B-B14F-4D97-AF65-F5344CB8AC3E}">
        <p14:creationId xmlns:p14="http://schemas.microsoft.com/office/powerpoint/2010/main" val="1596146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clipartillustration.com/msm_rf_content/1367thumbn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89532"/>
            <a:ext cx="4495800" cy="5715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008828" y="4038600"/>
            <a:ext cx="307674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Questions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7" name="Straight Connector 6"/>
          <p:cNvCxnSpPr/>
          <p:nvPr/>
        </p:nvCxnSpPr>
        <p:spPr>
          <a:xfrm>
            <a:off x="1295400" y="3352800"/>
            <a:ext cx="1524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9200" y="3429000"/>
            <a:ext cx="1524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3276600"/>
            <a:ext cx="152400" cy="762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19200" y="4191000"/>
            <a:ext cx="457200" cy="30926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363462" y="4285708"/>
            <a:ext cx="152400" cy="762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C0D6C9F1-8C18-4268-99B1-F1F01E84C678}" type="slidenum">
              <a:rPr lang="en-US" smtClean="0"/>
              <a:t>36</a:t>
            </a:fld>
            <a:endParaRPr lang="en-US"/>
          </a:p>
        </p:txBody>
      </p:sp>
    </p:spTree>
    <p:extLst>
      <p:ext uri="{BB962C8B-B14F-4D97-AF65-F5344CB8AC3E}">
        <p14:creationId xmlns:p14="http://schemas.microsoft.com/office/powerpoint/2010/main" val="2578910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flight</a:t>
            </a:r>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37</a:t>
            </a:fld>
            <a:endParaRPr lang="en-US"/>
          </a:p>
        </p:txBody>
      </p:sp>
    </p:spTree>
    <p:extLst>
      <p:ext uri="{BB962C8B-B14F-4D97-AF65-F5344CB8AC3E}">
        <p14:creationId xmlns:p14="http://schemas.microsoft.com/office/powerpoint/2010/main" val="1373798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Instrument Cross-Check</a:t>
            </a:r>
            <a:br>
              <a:rPr lang="en-US" dirty="0" smtClean="0"/>
            </a:br>
            <a:r>
              <a:rPr lang="en-US" dirty="0" smtClean="0"/>
              <a:t>SCAN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Instrument scan is critical</a:t>
            </a:r>
          </a:p>
          <a:p>
            <a:pPr lvl="1"/>
            <a:r>
              <a:rPr lang="en-US" dirty="0"/>
              <a:t>Slow methodical eye movements</a:t>
            </a:r>
          </a:p>
          <a:p>
            <a:pPr lvl="1"/>
            <a:r>
              <a:rPr lang="en-US" dirty="0"/>
              <a:t>Know when and where to look for the task at hand</a:t>
            </a:r>
          </a:p>
          <a:p>
            <a:pPr lvl="1"/>
            <a:r>
              <a:rPr lang="en-US" dirty="0"/>
              <a:t>Be relaxed </a:t>
            </a:r>
          </a:p>
          <a:p>
            <a:pPr lvl="1"/>
            <a:r>
              <a:rPr lang="en-US" dirty="0"/>
              <a:t>Create time for proper aircraft management</a:t>
            </a:r>
          </a:p>
          <a:p>
            <a:r>
              <a:rPr lang="en-US" dirty="0"/>
              <a:t>Continuous systemic focus on specific aircraft instruments for attitude and performance information</a:t>
            </a:r>
          </a:p>
          <a:p>
            <a:pPr lvl="1"/>
            <a:r>
              <a:rPr lang="en-US" dirty="0"/>
              <a:t>Doesn’t mean that eyes are moving like spinning slot machine reels</a:t>
            </a:r>
          </a:p>
          <a:p>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4</a:t>
            </a:fld>
            <a:endParaRPr lang="en-US"/>
          </a:p>
        </p:txBody>
      </p:sp>
    </p:spTree>
    <p:extLst>
      <p:ext uri="{BB962C8B-B14F-4D97-AF65-F5344CB8AC3E}">
        <p14:creationId xmlns:p14="http://schemas.microsoft.com/office/powerpoint/2010/main" val="1868621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Instrument Cross-Check</a:t>
            </a:r>
            <a:br>
              <a:rPr lang="en-US" dirty="0"/>
            </a:br>
            <a:r>
              <a:rPr lang="en-US" dirty="0"/>
              <a:t>SCAN</a:t>
            </a:r>
            <a:endParaRPr lang="en-US" dirty="0"/>
          </a:p>
        </p:txBody>
      </p:sp>
      <p:sp>
        <p:nvSpPr>
          <p:cNvPr id="3" name="Content Placeholder 2"/>
          <p:cNvSpPr>
            <a:spLocks noGrp="1"/>
          </p:cNvSpPr>
          <p:nvPr>
            <p:ph idx="1"/>
          </p:nvPr>
        </p:nvSpPr>
        <p:spPr/>
        <p:txBody>
          <a:bodyPr>
            <a:normAutofit fontScale="85000" lnSpcReduction="20000"/>
          </a:bodyPr>
          <a:lstStyle/>
          <a:p>
            <a:r>
              <a:rPr lang="en-US" dirty="0"/>
              <a:t>I</a:t>
            </a:r>
            <a:r>
              <a:rPr lang="en-US" dirty="0" smtClean="0"/>
              <a:t>nstrument cross-check </a:t>
            </a:r>
            <a:r>
              <a:rPr lang="en-US" dirty="0" smtClean="0"/>
              <a:t>(aka - scan</a:t>
            </a:r>
            <a:r>
              <a:rPr lang="en-US" dirty="0" smtClean="0"/>
              <a:t>)</a:t>
            </a:r>
          </a:p>
          <a:p>
            <a:pPr lvl="1"/>
            <a:r>
              <a:rPr lang="en-US" dirty="0" smtClean="0"/>
              <a:t>Scan patterns</a:t>
            </a:r>
          </a:p>
          <a:p>
            <a:pPr lvl="2"/>
            <a:r>
              <a:rPr lang="en-US" dirty="0" smtClean="0"/>
              <a:t>Inverted V</a:t>
            </a:r>
          </a:p>
          <a:p>
            <a:pPr lvl="2"/>
            <a:r>
              <a:rPr lang="en-US" dirty="0"/>
              <a:t>Radial</a:t>
            </a:r>
          </a:p>
          <a:p>
            <a:pPr lvl="2"/>
            <a:r>
              <a:rPr lang="en-US" dirty="0" smtClean="0"/>
              <a:t>Rectangular or oval</a:t>
            </a:r>
          </a:p>
          <a:p>
            <a:pPr lvl="1"/>
            <a:r>
              <a:rPr lang="en-US" dirty="0" smtClean="0"/>
              <a:t>Instrument focus</a:t>
            </a:r>
          </a:p>
          <a:p>
            <a:pPr lvl="2"/>
            <a:r>
              <a:rPr lang="en-US" dirty="0"/>
              <a:t>Two basic methods</a:t>
            </a:r>
          </a:p>
          <a:p>
            <a:pPr lvl="3"/>
            <a:r>
              <a:rPr lang="en-US" b="1" dirty="0"/>
              <a:t>Control and performance</a:t>
            </a:r>
          </a:p>
          <a:p>
            <a:pPr lvl="3"/>
            <a:r>
              <a:rPr lang="en-US" b="1" dirty="0"/>
              <a:t>Primary and supporting</a:t>
            </a:r>
          </a:p>
          <a:p>
            <a:pPr lvl="2"/>
            <a:r>
              <a:rPr lang="en-US" dirty="0"/>
              <a:t>Similar, but differ in their reliance on the attitude indicator and the role of other instruments in controlling the </a:t>
            </a:r>
            <a:r>
              <a:rPr lang="en-US" dirty="0" smtClean="0"/>
              <a:t>aircraft</a:t>
            </a:r>
          </a:p>
          <a:p>
            <a:r>
              <a:rPr lang="en-US" dirty="0"/>
              <a:t>Make appropriate changes based upon instrument observation</a:t>
            </a:r>
          </a:p>
          <a:p>
            <a:pPr lvl="2"/>
            <a:endParaRPr lang="en-US" dirty="0" smtClean="0"/>
          </a:p>
        </p:txBody>
      </p:sp>
      <p:sp>
        <p:nvSpPr>
          <p:cNvPr id="4" name="Slide Number Placeholder 3"/>
          <p:cNvSpPr>
            <a:spLocks noGrp="1"/>
          </p:cNvSpPr>
          <p:nvPr>
            <p:ph type="sldNum" sz="quarter" idx="12"/>
          </p:nvPr>
        </p:nvSpPr>
        <p:spPr/>
        <p:txBody>
          <a:bodyPr/>
          <a:lstStyle/>
          <a:p>
            <a:fld id="{C0D6C9F1-8C18-4268-99B1-F1F01E84C678}" type="slidenum">
              <a:rPr lang="en-US" smtClean="0"/>
              <a:t>5</a:t>
            </a:fld>
            <a:endParaRPr lang="en-US"/>
          </a:p>
        </p:txBody>
      </p:sp>
    </p:spTree>
    <p:extLst>
      <p:ext uri="{BB962C8B-B14F-4D97-AF65-F5344CB8AC3E}">
        <p14:creationId xmlns:p14="http://schemas.microsoft.com/office/powerpoint/2010/main" val="1566472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Cross-Checking / Scanning</a:t>
            </a:r>
            <a:br>
              <a:rPr lang="en-US" dirty="0" smtClean="0"/>
            </a:br>
            <a:r>
              <a:rPr lang="en-US" dirty="0" smtClean="0"/>
              <a:t>Inverted V</a:t>
            </a:r>
            <a:endParaRPr lang="en-US" dirty="0"/>
          </a:p>
        </p:txBody>
      </p:sp>
      <p:sp>
        <p:nvSpPr>
          <p:cNvPr id="3" name="Content Placeholder 2"/>
          <p:cNvSpPr>
            <a:spLocks noGrp="1"/>
          </p:cNvSpPr>
          <p:nvPr>
            <p:ph idx="1"/>
          </p:nvPr>
        </p:nvSpPr>
        <p:spPr>
          <a:xfrm>
            <a:off x="457200" y="4343400"/>
            <a:ext cx="8229600" cy="2087563"/>
          </a:xfrm>
        </p:spPr>
        <p:txBody>
          <a:bodyPr>
            <a:normAutofit fontScale="92500"/>
          </a:bodyPr>
          <a:lstStyle/>
          <a:p>
            <a:r>
              <a:rPr lang="en-US" dirty="0" smtClean="0"/>
              <a:t>Initial scan </a:t>
            </a:r>
            <a:r>
              <a:rPr lang="en-US" dirty="0" smtClean="0"/>
              <a:t>generally should </a:t>
            </a:r>
            <a:r>
              <a:rPr lang="en-US" dirty="0" smtClean="0"/>
              <a:t>be from the attitude indicator down to the turn coordinator, up to the attitude indicator, down to the VSI, and then back up to the attitude indicator</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594282"/>
            <a:ext cx="3414712" cy="2529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flipH="1">
            <a:off x="3733800" y="2362200"/>
            <a:ext cx="792956" cy="673963"/>
          </a:xfrm>
          <a:prstGeom prst="straightConnector1">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526756" y="2362200"/>
            <a:ext cx="1035844" cy="914400"/>
          </a:xfrm>
          <a:prstGeom prst="straightConnector1">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C0D6C9F1-8C18-4268-99B1-F1F01E84C678}" type="slidenum">
              <a:rPr lang="en-US" smtClean="0"/>
              <a:t>6</a:t>
            </a:fld>
            <a:endParaRPr lang="en-US"/>
          </a:p>
        </p:txBody>
      </p:sp>
    </p:spTree>
    <p:extLst>
      <p:ext uri="{BB962C8B-B14F-4D97-AF65-F5344CB8AC3E}">
        <p14:creationId xmlns:p14="http://schemas.microsoft.com/office/powerpoint/2010/main" val="228489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Cross-Checking / Scanning</a:t>
            </a:r>
            <a:br>
              <a:rPr lang="en-US" dirty="0"/>
            </a:br>
            <a:r>
              <a:rPr lang="en-US" dirty="0"/>
              <a:t>Inverted V</a:t>
            </a:r>
          </a:p>
        </p:txBody>
      </p:sp>
      <p:sp>
        <p:nvSpPr>
          <p:cNvPr id="3" name="Content Placeholder 2"/>
          <p:cNvSpPr>
            <a:spLocks noGrp="1"/>
          </p:cNvSpPr>
          <p:nvPr>
            <p:ph idx="1"/>
          </p:nvPr>
        </p:nvSpPr>
        <p:spPr/>
        <p:txBody>
          <a:bodyPr>
            <a:normAutofit fontScale="92500" lnSpcReduction="20000"/>
          </a:bodyPr>
          <a:lstStyle/>
          <a:p>
            <a:r>
              <a:rPr lang="en-US" dirty="0" smtClean="0"/>
              <a:t>Inverted V Scan is the initial scan</a:t>
            </a:r>
          </a:p>
          <a:p>
            <a:r>
              <a:rPr lang="en-US" dirty="0" smtClean="0"/>
              <a:t>Step </a:t>
            </a:r>
            <a:r>
              <a:rPr lang="en-US" dirty="0"/>
              <a:t>One </a:t>
            </a:r>
            <a:r>
              <a:rPr lang="en-US" dirty="0" smtClean="0"/>
              <a:t>- set </a:t>
            </a:r>
            <a:r>
              <a:rPr lang="en-US" dirty="0"/>
              <a:t>a reasonable attitude and power setting for the desired </a:t>
            </a:r>
            <a:r>
              <a:rPr lang="en-US" dirty="0" smtClean="0"/>
              <a:t>maneuver</a:t>
            </a:r>
          </a:p>
          <a:p>
            <a:pPr lvl="1"/>
            <a:r>
              <a:rPr lang="en-US" dirty="0" smtClean="0"/>
              <a:t>Remember the basic </a:t>
            </a:r>
            <a:r>
              <a:rPr lang="en-US" dirty="0"/>
              <a:t>axiom of flight: </a:t>
            </a:r>
            <a:endParaRPr lang="en-US" dirty="0" smtClean="0"/>
          </a:p>
          <a:p>
            <a:pPr marL="457200" lvl="1" indent="0">
              <a:buNone/>
            </a:pPr>
            <a:r>
              <a:rPr lang="en-US" dirty="0"/>
              <a:t>	</a:t>
            </a:r>
            <a:r>
              <a:rPr lang="en-US" dirty="0" smtClean="0"/>
              <a:t>	</a:t>
            </a:r>
            <a:r>
              <a:rPr lang="en-US" dirty="0" smtClean="0">
                <a:solidFill>
                  <a:srgbClr val="FF0000"/>
                </a:solidFill>
              </a:rPr>
              <a:t>Attitude </a:t>
            </a:r>
            <a:r>
              <a:rPr lang="en-US" dirty="0" smtClean="0">
                <a:solidFill>
                  <a:srgbClr val="FF0000"/>
                </a:solidFill>
              </a:rPr>
              <a:t>+ power = performance</a:t>
            </a:r>
          </a:p>
          <a:p>
            <a:pPr lvl="1"/>
            <a:r>
              <a:rPr lang="en-US" dirty="0" smtClean="0"/>
              <a:t>Concentrate </a:t>
            </a:r>
            <a:r>
              <a:rPr lang="en-US" dirty="0"/>
              <a:t>on the attitude indicator, set engine power by sound, and then glance at the engine's tachometer or manifold pressure gauge to fine-tune your power </a:t>
            </a:r>
            <a:r>
              <a:rPr lang="en-US" dirty="0" smtClean="0"/>
              <a:t>setting</a:t>
            </a:r>
          </a:p>
          <a:p>
            <a:pPr lvl="1"/>
            <a:r>
              <a:rPr lang="en-US" dirty="0" smtClean="0"/>
              <a:t>Adjust </a:t>
            </a:r>
            <a:r>
              <a:rPr lang="en-US" dirty="0"/>
              <a:t>the elevator trim coarsely if pressures become excessive.</a:t>
            </a:r>
          </a:p>
        </p:txBody>
      </p:sp>
      <p:sp>
        <p:nvSpPr>
          <p:cNvPr id="4" name="Slide Number Placeholder 3"/>
          <p:cNvSpPr>
            <a:spLocks noGrp="1"/>
          </p:cNvSpPr>
          <p:nvPr>
            <p:ph type="sldNum" sz="quarter" idx="12"/>
          </p:nvPr>
        </p:nvSpPr>
        <p:spPr/>
        <p:txBody>
          <a:bodyPr/>
          <a:lstStyle/>
          <a:p>
            <a:fld id="{C0D6C9F1-8C18-4268-99B1-F1F01E84C678}" type="slidenum">
              <a:rPr lang="en-US" smtClean="0"/>
              <a:t>7</a:t>
            </a:fld>
            <a:endParaRPr lang="en-US"/>
          </a:p>
        </p:txBody>
      </p:sp>
    </p:spTree>
    <p:extLst>
      <p:ext uri="{BB962C8B-B14F-4D97-AF65-F5344CB8AC3E}">
        <p14:creationId xmlns:p14="http://schemas.microsoft.com/office/powerpoint/2010/main" val="253533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Cross-Checking / Scanning</a:t>
            </a:r>
            <a:br>
              <a:rPr lang="en-US" dirty="0"/>
            </a:br>
            <a:r>
              <a:rPr lang="en-US" dirty="0"/>
              <a:t>Inverted V</a:t>
            </a:r>
          </a:p>
        </p:txBody>
      </p:sp>
      <p:sp>
        <p:nvSpPr>
          <p:cNvPr id="3" name="Content Placeholder 2"/>
          <p:cNvSpPr>
            <a:spLocks noGrp="1"/>
          </p:cNvSpPr>
          <p:nvPr>
            <p:ph idx="1"/>
          </p:nvPr>
        </p:nvSpPr>
        <p:spPr/>
        <p:txBody>
          <a:bodyPr>
            <a:normAutofit fontScale="77500" lnSpcReduction="20000"/>
          </a:bodyPr>
          <a:lstStyle/>
          <a:p>
            <a:r>
              <a:rPr lang="en-US" dirty="0"/>
              <a:t>Step Two </a:t>
            </a:r>
            <a:r>
              <a:rPr lang="en-US" dirty="0" smtClean="0"/>
              <a:t>- Scan </a:t>
            </a:r>
            <a:r>
              <a:rPr lang="en-US" dirty="0"/>
              <a:t>the </a:t>
            </a:r>
            <a:r>
              <a:rPr lang="en-US" dirty="0" smtClean="0"/>
              <a:t>turn coordinator </a:t>
            </a:r>
            <a:r>
              <a:rPr lang="en-US" dirty="0"/>
              <a:t>(TC) and the vertical speed indicator (VSI</a:t>
            </a:r>
            <a:r>
              <a:rPr lang="en-US" dirty="0" smtClean="0"/>
              <a:t>) from the AI in an inverted V pattern</a:t>
            </a:r>
          </a:p>
          <a:p>
            <a:pPr lvl="1"/>
            <a:r>
              <a:rPr lang="en-US" dirty="0" smtClean="0"/>
              <a:t>The TC and VSI are fine-tuners </a:t>
            </a:r>
            <a:r>
              <a:rPr lang="en-US" dirty="0"/>
              <a:t>because of their </a:t>
            </a:r>
            <a:r>
              <a:rPr lang="en-US" dirty="0" smtClean="0"/>
              <a:t>sensitivity</a:t>
            </a:r>
          </a:p>
          <a:p>
            <a:pPr lvl="2"/>
            <a:r>
              <a:rPr lang="en-US" dirty="0" smtClean="0"/>
              <a:t>TC </a:t>
            </a:r>
            <a:r>
              <a:rPr lang="en-US" dirty="0"/>
              <a:t>will show a turn before the heading </a:t>
            </a:r>
            <a:r>
              <a:rPr lang="en-US" dirty="0" smtClean="0"/>
              <a:t>indicator</a:t>
            </a:r>
          </a:p>
          <a:p>
            <a:pPr lvl="2"/>
            <a:r>
              <a:rPr lang="en-US" dirty="0" smtClean="0"/>
              <a:t>VSI </a:t>
            </a:r>
            <a:r>
              <a:rPr lang="en-US" dirty="0"/>
              <a:t>will show a climb or descent before the </a:t>
            </a:r>
            <a:r>
              <a:rPr lang="en-US" dirty="0" smtClean="0"/>
              <a:t>altimeter</a:t>
            </a:r>
            <a:endParaRPr lang="en-US" dirty="0"/>
          </a:p>
          <a:p>
            <a:r>
              <a:rPr lang="en-US" dirty="0" smtClean="0"/>
              <a:t>The </a:t>
            </a:r>
            <a:r>
              <a:rPr lang="en-US" dirty="0" smtClean="0"/>
              <a:t>scan should move at a </a:t>
            </a:r>
            <a:r>
              <a:rPr lang="en-US" dirty="0"/>
              <a:t>slow speech </a:t>
            </a:r>
            <a:r>
              <a:rPr lang="en-US" dirty="0" smtClean="0"/>
              <a:t>rate - "</a:t>
            </a:r>
            <a:r>
              <a:rPr lang="en-US" dirty="0"/>
              <a:t>and one and two, and one and two, and</a:t>
            </a:r>
            <a:r>
              <a:rPr lang="en-US" dirty="0" smtClean="0"/>
              <a:t>..."- e.g., that's </a:t>
            </a:r>
            <a:r>
              <a:rPr lang="en-US" dirty="0"/>
              <a:t>how fast your eyes should </a:t>
            </a:r>
            <a:r>
              <a:rPr lang="en-US" dirty="0" smtClean="0"/>
              <a:t>move</a:t>
            </a:r>
          </a:p>
          <a:p>
            <a:pPr lvl="2"/>
            <a:r>
              <a:rPr lang="en-US" dirty="0" smtClean="0"/>
              <a:t>When </a:t>
            </a:r>
            <a:r>
              <a:rPr lang="en-US" dirty="0"/>
              <a:t>you say "and," look at </a:t>
            </a:r>
            <a:r>
              <a:rPr lang="en-US" dirty="0" smtClean="0"/>
              <a:t>the AI; </a:t>
            </a:r>
            <a:r>
              <a:rPr lang="en-US" dirty="0"/>
              <a:t>when you say "one," look at the TC; when you say "two," look at the </a:t>
            </a:r>
            <a:r>
              <a:rPr lang="en-US" dirty="0" smtClean="0"/>
              <a:t>VSI</a:t>
            </a:r>
          </a:p>
          <a:p>
            <a:r>
              <a:rPr lang="en-US" dirty="0" smtClean="0"/>
              <a:t>Key information while using the inverted-V scan is </a:t>
            </a:r>
            <a:r>
              <a:rPr lang="en-US" dirty="0"/>
              <a:t>trend of </a:t>
            </a:r>
            <a:r>
              <a:rPr lang="en-US" dirty="0" smtClean="0"/>
              <a:t>motion information, rather than the specific numbers</a:t>
            </a:r>
          </a:p>
          <a:p>
            <a:pPr lvl="1"/>
            <a:r>
              <a:rPr lang="en-US" dirty="0" smtClean="0"/>
              <a:t>Is the airplane doing </a:t>
            </a:r>
            <a:r>
              <a:rPr lang="en-US" dirty="0"/>
              <a:t>what you want it to </a:t>
            </a:r>
            <a:r>
              <a:rPr lang="en-US" dirty="0" smtClean="0"/>
              <a:t>do - turning, </a:t>
            </a:r>
            <a:r>
              <a:rPr lang="en-US" dirty="0"/>
              <a:t>flying level, climbing, or </a:t>
            </a:r>
            <a:r>
              <a:rPr lang="en-US" dirty="0" smtClean="0"/>
              <a:t>descending?</a:t>
            </a:r>
            <a:endParaRPr lang="en-US" dirty="0"/>
          </a:p>
        </p:txBody>
      </p:sp>
      <p:sp>
        <p:nvSpPr>
          <p:cNvPr id="4" name="Slide Number Placeholder 3"/>
          <p:cNvSpPr>
            <a:spLocks noGrp="1"/>
          </p:cNvSpPr>
          <p:nvPr>
            <p:ph type="sldNum" sz="quarter" idx="12"/>
          </p:nvPr>
        </p:nvSpPr>
        <p:spPr/>
        <p:txBody>
          <a:bodyPr/>
          <a:lstStyle/>
          <a:p>
            <a:fld id="{C0D6C9F1-8C18-4268-99B1-F1F01E84C678}" type="slidenum">
              <a:rPr lang="en-US" smtClean="0"/>
              <a:t>8</a:t>
            </a:fld>
            <a:endParaRPr lang="en-US" dirty="0"/>
          </a:p>
        </p:txBody>
      </p:sp>
    </p:spTree>
    <p:extLst>
      <p:ext uri="{BB962C8B-B14F-4D97-AF65-F5344CB8AC3E}">
        <p14:creationId xmlns:p14="http://schemas.microsoft.com/office/powerpoint/2010/main" val="135065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Cross-Checking / Scanning</a:t>
            </a:r>
            <a:br>
              <a:rPr lang="en-US" dirty="0"/>
            </a:br>
            <a:r>
              <a:rPr lang="en-US" dirty="0" smtClean="0"/>
              <a:t>Validating Instruments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Second </a:t>
            </a:r>
            <a:r>
              <a:rPr lang="en-US" dirty="0"/>
              <a:t>priority is to validate </a:t>
            </a:r>
            <a:r>
              <a:rPr lang="en-US" dirty="0" smtClean="0"/>
              <a:t>the AI</a:t>
            </a:r>
          </a:p>
          <a:p>
            <a:pPr lvl="1"/>
            <a:r>
              <a:rPr lang="en-US" dirty="0" smtClean="0"/>
              <a:t>Think </a:t>
            </a:r>
            <a:r>
              <a:rPr lang="en-US" dirty="0"/>
              <a:t>in terms of aircraft </a:t>
            </a:r>
            <a:r>
              <a:rPr lang="en-US" dirty="0" smtClean="0"/>
              <a:t>systems</a:t>
            </a:r>
          </a:p>
          <a:p>
            <a:pPr lvl="2"/>
            <a:r>
              <a:rPr lang="en-US" dirty="0" smtClean="0"/>
              <a:t>You are </a:t>
            </a:r>
            <a:r>
              <a:rPr lang="en-US" dirty="0"/>
              <a:t>comparing electrical </a:t>
            </a:r>
            <a:r>
              <a:rPr lang="en-US" dirty="0" smtClean="0"/>
              <a:t>(TC) and </a:t>
            </a:r>
            <a:r>
              <a:rPr lang="en-US" dirty="0"/>
              <a:t>vacuum bank information </a:t>
            </a:r>
            <a:r>
              <a:rPr lang="en-US" dirty="0" smtClean="0"/>
              <a:t>(AI), </a:t>
            </a:r>
            <a:r>
              <a:rPr lang="en-US" dirty="0"/>
              <a:t>and you are comparing static-air </a:t>
            </a:r>
            <a:r>
              <a:rPr lang="en-US" dirty="0" smtClean="0"/>
              <a:t>(VSI) and </a:t>
            </a:r>
            <a:r>
              <a:rPr lang="en-US" dirty="0"/>
              <a:t>vacuum pitch information </a:t>
            </a:r>
            <a:r>
              <a:rPr lang="en-US" dirty="0" smtClean="0"/>
              <a:t>(AI)</a:t>
            </a:r>
          </a:p>
          <a:p>
            <a:pPr lvl="2"/>
            <a:r>
              <a:rPr lang="en-US" dirty="0" smtClean="0"/>
              <a:t>If </a:t>
            </a:r>
            <a:r>
              <a:rPr lang="en-US" dirty="0"/>
              <a:t>a bank or pitch disagreement exists, </a:t>
            </a:r>
            <a:r>
              <a:rPr lang="en-US" dirty="0" smtClean="0"/>
              <a:t>look to an independent </a:t>
            </a:r>
            <a:r>
              <a:rPr lang="en-US" dirty="0" smtClean="0"/>
              <a:t>bank or </a:t>
            </a:r>
            <a:r>
              <a:rPr lang="en-US" dirty="0"/>
              <a:t>pitch system </a:t>
            </a:r>
            <a:r>
              <a:rPr lang="en-US" dirty="0" smtClean="0"/>
              <a:t> in </a:t>
            </a:r>
            <a:r>
              <a:rPr lang="en-US" dirty="0"/>
              <a:t>order to resolve the </a:t>
            </a:r>
            <a:r>
              <a:rPr lang="en-US" dirty="0" smtClean="0"/>
              <a:t>conflict</a:t>
            </a:r>
            <a:endParaRPr lang="en-US" dirty="0"/>
          </a:p>
          <a:p>
            <a:pPr lvl="1"/>
            <a:r>
              <a:rPr lang="en-US" dirty="0" smtClean="0"/>
              <a:t>To </a:t>
            </a:r>
            <a:r>
              <a:rPr lang="en-US" dirty="0"/>
              <a:t>resolve bank conflicts, use the magnetic compass. It will agree with either the </a:t>
            </a:r>
            <a:r>
              <a:rPr lang="en-US" dirty="0" smtClean="0"/>
              <a:t>AI or </a:t>
            </a:r>
            <a:r>
              <a:rPr lang="en-US" dirty="0"/>
              <a:t>the </a:t>
            </a:r>
            <a:r>
              <a:rPr lang="en-US" dirty="0" smtClean="0"/>
              <a:t>TC </a:t>
            </a:r>
          </a:p>
          <a:p>
            <a:pPr lvl="2"/>
            <a:r>
              <a:rPr lang="en-US" dirty="0" smtClean="0"/>
              <a:t>The </a:t>
            </a:r>
            <a:r>
              <a:rPr lang="en-US" dirty="0"/>
              <a:t>instrument that disagrees is the problem. </a:t>
            </a:r>
            <a:endParaRPr lang="en-US" dirty="0" smtClean="0"/>
          </a:p>
          <a:p>
            <a:pPr lvl="2"/>
            <a:r>
              <a:rPr lang="en-US" dirty="0" smtClean="0"/>
              <a:t>You </a:t>
            </a:r>
            <a:r>
              <a:rPr lang="en-US" dirty="0"/>
              <a:t>cannot use the heading indicator unless you check the suction gauge and confirm proper operation of the vacuum </a:t>
            </a:r>
            <a:r>
              <a:rPr lang="en-US" dirty="0" smtClean="0"/>
              <a:t>system</a:t>
            </a:r>
            <a:endParaRPr lang="en-US" dirty="0"/>
          </a:p>
          <a:p>
            <a:pPr lvl="1"/>
            <a:r>
              <a:rPr lang="en-US" dirty="0" smtClean="0"/>
              <a:t>To </a:t>
            </a:r>
            <a:r>
              <a:rPr lang="en-US" dirty="0"/>
              <a:t>resolve pitch conflicts, use the alternate static air </a:t>
            </a:r>
            <a:r>
              <a:rPr lang="en-US" dirty="0" smtClean="0"/>
              <a:t>system, air speed indicator </a:t>
            </a:r>
            <a:r>
              <a:rPr lang="en-US" dirty="0"/>
              <a:t>and the </a:t>
            </a:r>
            <a:r>
              <a:rPr lang="en-US" dirty="0" smtClean="0"/>
              <a:t>altimeter</a:t>
            </a:r>
          </a:p>
          <a:p>
            <a:pPr lvl="2"/>
            <a:r>
              <a:rPr lang="en-US" dirty="0" smtClean="0"/>
              <a:t>Pitch will </a:t>
            </a:r>
            <a:r>
              <a:rPr lang="en-US" dirty="0"/>
              <a:t>agree with either the </a:t>
            </a:r>
            <a:r>
              <a:rPr lang="en-US" dirty="0" smtClean="0"/>
              <a:t>AI or the VSI</a:t>
            </a:r>
          </a:p>
          <a:p>
            <a:pPr lvl="2"/>
            <a:r>
              <a:rPr lang="en-US" dirty="0" smtClean="0"/>
              <a:t>The </a:t>
            </a:r>
            <a:r>
              <a:rPr lang="en-US" dirty="0"/>
              <a:t>instrument that disagrees is not </a:t>
            </a:r>
            <a:r>
              <a:rPr lang="en-US" dirty="0" smtClean="0"/>
              <a:t>reliable</a:t>
            </a:r>
          </a:p>
          <a:p>
            <a:pPr lvl="2"/>
            <a:r>
              <a:rPr lang="en-US" dirty="0" smtClean="0"/>
              <a:t>If </a:t>
            </a:r>
            <a:r>
              <a:rPr lang="en-US" dirty="0" smtClean="0"/>
              <a:t>static problem - you can’t </a:t>
            </a:r>
            <a:r>
              <a:rPr lang="en-US" dirty="0"/>
              <a:t>use the altimeter or </a:t>
            </a:r>
            <a:r>
              <a:rPr lang="en-US" dirty="0" smtClean="0"/>
              <a:t>airspeed indicator, </a:t>
            </a:r>
            <a:r>
              <a:rPr lang="en-US" dirty="0"/>
              <a:t>unless you replace the normal static-air system with the alternate static-air system if you have </a:t>
            </a:r>
            <a:r>
              <a:rPr lang="en-US" dirty="0" smtClean="0"/>
              <a:t>one, as it feeds from the same source</a:t>
            </a:r>
          </a:p>
          <a:p>
            <a:r>
              <a:rPr lang="en-US" dirty="0"/>
              <a:t>When a pitch or bank conflict develops, </a:t>
            </a:r>
            <a:r>
              <a:rPr lang="en-US" dirty="0" smtClean="0"/>
              <a:t>stop for a few seconds, </a:t>
            </a:r>
            <a:r>
              <a:rPr lang="en-US" dirty="0"/>
              <a:t>and use system analysis to resolve the problem </a:t>
            </a:r>
            <a:endParaRPr lang="en-US" dirty="0" smtClean="0"/>
          </a:p>
          <a:p>
            <a:pPr lvl="1"/>
            <a:r>
              <a:rPr lang="en-US" dirty="0" smtClean="0"/>
              <a:t>False assumptions can result in loss of control</a:t>
            </a:r>
            <a:endParaRPr lang="en-US" dirty="0"/>
          </a:p>
        </p:txBody>
      </p:sp>
      <p:pic>
        <p:nvPicPr>
          <p:cNvPr id="1028" name="Picture 4" descr="http://www.ascentgroundschool.com/~ascentgr/images/stories/IFH-New_images/FAA-H-8083-15A_img_41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2808" y="5105400"/>
            <a:ext cx="3119372" cy="157213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p:nvPr/>
        </p:nvCxnSpPr>
        <p:spPr>
          <a:xfrm flipV="1">
            <a:off x="4572000" y="5486400"/>
            <a:ext cx="2057400" cy="74387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572000" y="6154075"/>
            <a:ext cx="1447800" cy="762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781800" y="5143500"/>
            <a:ext cx="1676400" cy="2667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391400" y="5143500"/>
            <a:ext cx="1066800" cy="8763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20707258">
            <a:off x="3581399" y="5891469"/>
            <a:ext cx="1388457" cy="369332"/>
          </a:xfrm>
          <a:prstGeom prst="rect">
            <a:avLst/>
          </a:prstGeom>
          <a:noFill/>
        </p:spPr>
        <p:txBody>
          <a:bodyPr wrap="none" rtlCol="0">
            <a:spAutoFit/>
          </a:bodyPr>
          <a:lstStyle/>
          <a:p>
            <a:r>
              <a:rPr lang="en-US" dirty="0" smtClean="0"/>
              <a:t>Bank conflict</a:t>
            </a:r>
            <a:endParaRPr lang="en-US" dirty="0"/>
          </a:p>
        </p:txBody>
      </p:sp>
      <p:sp>
        <p:nvSpPr>
          <p:cNvPr id="16" name="TextBox 15"/>
          <p:cNvSpPr txBox="1"/>
          <p:nvPr/>
        </p:nvSpPr>
        <p:spPr>
          <a:xfrm>
            <a:off x="8290343" y="5105400"/>
            <a:ext cx="765620" cy="553998"/>
          </a:xfrm>
          <a:prstGeom prst="rect">
            <a:avLst/>
          </a:prstGeom>
          <a:noFill/>
        </p:spPr>
        <p:txBody>
          <a:bodyPr wrap="square" rtlCol="0">
            <a:spAutoFit/>
          </a:bodyPr>
          <a:lstStyle/>
          <a:p>
            <a:r>
              <a:rPr lang="en-US" sz="1500" dirty="0" smtClean="0"/>
              <a:t>Pitch conflict</a:t>
            </a:r>
            <a:endParaRPr lang="en-US" sz="1500" dirty="0"/>
          </a:p>
        </p:txBody>
      </p:sp>
      <p:sp>
        <p:nvSpPr>
          <p:cNvPr id="17" name="Slide Number Placeholder 16"/>
          <p:cNvSpPr>
            <a:spLocks noGrp="1"/>
          </p:cNvSpPr>
          <p:nvPr>
            <p:ph type="sldNum" sz="quarter" idx="12"/>
          </p:nvPr>
        </p:nvSpPr>
        <p:spPr/>
        <p:txBody>
          <a:bodyPr/>
          <a:lstStyle/>
          <a:p>
            <a:fld id="{C0D6C9F1-8C18-4268-99B1-F1F01E84C678}" type="slidenum">
              <a:rPr lang="en-US" smtClean="0"/>
              <a:t>9</a:t>
            </a:fld>
            <a:endParaRPr lang="en-US"/>
          </a:p>
        </p:txBody>
      </p:sp>
    </p:spTree>
    <p:extLst>
      <p:ext uri="{BB962C8B-B14F-4D97-AF65-F5344CB8AC3E}">
        <p14:creationId xmlns:p14="http://schemas.microsoft.com/office/powerpoint/2010/main" val="976143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TotalTime>
  <Words>2841</Words>
  <Application>Microsoft Office PowerPoint</Application>
  <PresentationFormat>On-screen Show (4:3)</PresentationFormat>
  <Paragraphs>366</Paragraphs>
  <Slides>37</Slides>
  <Notes>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Attitude Instrument Flying </vt:lpstr>
      <vt:lpstr>Three Fundamental Skills</vt:lpstr>
      <vt:lpstr>Instrument Cross-Check SCAN</vt:lpstr>
      <vt:lpstr>Instrument Cross-Check SCAN</vt:lpstr>
      <vt:lpstr>Cross-Checking / Scanning Inverted V</vt:lpstr>
      <vt:lpstr>Cross-Checking / Scanning Inverted V</vt:lpstr>
      <vt:lpstr>Cross-Checking / Scanning Inverted V</vt:lpstr>
      <vt:lpstr>Cross-Checking / Scanning Validating Instruments</vt:lpstr>
      <vt:lpstr>Cross-Checking / Scanning </vt:lpstr>
      <vt:lpstr>Radial Scan</vt:lpstr>
      <vt:lpstr>Cross-Checking / Scanning Radial</vt:lpstr>
      <vt:lpstr>Cross-Checking / Scanning Radial</vt:lpstr>
      <vt:lpstr>Cross-Checking / Scanning Rectangular or Oval</vt:lpstr>
      <vt:lpstr>Cross-Checking / Scanning Rectangular</vt:lpstr>
      <vt:lpstr>Common Cross-Check Errors</vt:lpstr>
      <vt:lpstr>Control and Performance Method</vt:lpstr>
      <vt:lpstr>Control and Performance Method</vt:lpstr>
      <vt:lpstr>Control and Performance Method</vt:lpstr>
      <vt:lpstr>Control and Performance Method</vt:lpstr>
      <vt:lpstr>Control and Performance Method</vt:lpstr>
      <vt:lpstr>Primary and Supporting Instrument FAA Method</vt:lpstr>
      <vt:lpstr>Primary and Supporting Instrument Method</vt:lpstr>
      <vt:lpstr>Partial Panel Scan Technique Loss of Vacuum</vt:lpstr>
      <vt:lpstr>Partial Panel Scan Technique Loss of Vacuum</vt:lpstr>
      <vt:lpstr>Partial Panel Scan Technique Loss of Vacuum</vt:lpstr>
      <vt:lpstr>Partial Panel Scan Technique Loss of Vacuum</vt:lpstr>
      <vt:lpstr>Pitot / Static System Failure </vt:lpstr>
      <vt:lpstr>Pitot / Static System Failure </vt:lpstr>
      <vt:lpstr>Pitot / Static System Failure </vt:lpstr>
      <vt:lpstr>Pitot / Static System Failure </vt:lpstr>
      <vt:lpstr>Aircraft Control</vt:lpstr>
      <vt:lpstr>Aircraft Control Errors</vt:lpstr>
      <vt:lpstr>PTS Basic Instrument Flight Skills</vt:lpstr>
      <vt:lpstr>PTS Partial Panel</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 Instrument Flight</dc:title>
  <dc:creator>Bob</dc:creator>
  <cp:lastModifiedBy>Bob</cp:lastModifiedBy>
  <cp:revision>104</cp:revision>
  <cp:lastPrinted>2015-01-01T21:06:18Z</cp:lastPrinted>
  <dcterms:created xsi:type="dcterms:W3CDTF">2013-07-07T22:53:56Z</dcterms:created>
  <dcterms:modified xsi:type="dcterms:W3CDTF">2015-01-02T03:56:41Z</dcterms:modified>
</cp:coreProperties>
</file>