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6" r:id="rId4"/>
    <p:sldId id="267" r:id="rId5"/>
    <p:sldId id="268" r:id="rId6"/>
    <p:sldId id="269" r:id="rId7"/>
    <p:sldId id="270" r:id="rId8"/>
    <p:sldId id="259" r:id="rId9"/>
    <p:sldId id="260" r:id="rId10"/>
    <p:sldId id="261" r:id="rId11"/>
    <p:sldId id="262" r:id="rId12"/>
    <p:sldId id="263" r:id="rId13"/>
    <p:sldId id="271" r:id="rId14"/>
    <p:sldId id="258"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7CDD2-3066-4661-987F-0DD5288B7AD1}" type="datetimeFigureOut">
              <a:rPr lang="en-US" smtClean="0"/>
              <a:t>7/7/2013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6480BB-99C5-48DC-B45A-B461BE5CC0ED}" type="slidenum">
              <a:rPr lang="en-US" smtClean="0"/>
              <a:t>‹#›</a:t>
            </a:fld>
            <a:endParaRPr lang="en-US"/>
          </a:p>
        </p:txBody>
      </p:sp>
    </p:spTree>
    <p:extLst>
      <p:ext uri="{BB962C8B-B14F-4D97-AF65-F5344CB8AC3E}">
        <p14:creationId xmlns:p14="http://schemas.microsoft.com/office/powerpoint/2010/main" val="1154457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16</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017BE-6AD1-4625-84BC-B9650A6E8EB4}"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326418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017BE-6AD1-4625-84BC-B9650A6E8EB4}"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2820437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017BE-6AD1-4625-84BC-B9650A6E8EB4}"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351184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017BE-6AD1-4625-84BC-B9650A6E8EB4}"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213464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017BE-6AD1-4625-84BC-B9650A6E8EB4}"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317940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017BE-6AD1-4625-84BC-B9650A6E8EB4}"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200701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017BE-6AD1-4625-84BC-B9650A6E8EB4}" type="datetimeFigureOut">
              <a:rPr lang="en-US" smtClean="0"/>
              <a:t>7/7/2013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214129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017BE-6AD1-4625-84BC-B9650A6E8EB4}" type="datetimeFigureOut">
              <a:rPr lang="en-US" smtClean="0"/>
              <a:t>7/7/2013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415468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017BE-6AD1-4625-84BC-B9650A6E8EB4}" type="datetimeFigureOut">
              <a:rPr lang="en-US" smtClean="0"/>
              <a:t>7/7/2013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125672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17BE-6AD1-4625-84BC-B9650A6E8EB4}"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99322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17BE-6AD1-4625-84BC-B9650A6E8EB4}"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F3D12-1380-4B63-AEB4-17E00FC92D79}" type="slidenum">
              <a:rPr lang="en-US" smtClean="0"/>
              <a:t>‹#›</a:t>
            </a:fld>
            <a:endParaRPr lang="en-US"/>
          </a:p>
        </p:txBody>
      </p:sp>
    </p:spTree>
    <p:extLst>
      <p:ext uri="{BB962C8B-B14F-4D97-AF65-F5344CB8AC3E}">
        <p14:creationId xmlns:p14="http://schemas.microsoft.com/office/powerpoint/2010/main" val="340963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017BE-6AD1-4625-84BC-B9650A6E8EB4}" type="datetimeFigureOut">
              <a:rPr lang="en-US" smtClean="0"/>
              <a:t>7/7/2013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3D12-1380-4B63-AEB4-17E00FC92D79}" type="slidenum">
              <a:rPr lang="en-US" smtClean="0"/>
              <a:t>‹#›</a:t>
            </a:fld>
            <a:endParaRPr lang="en-US"/>
          </a:p>
        </p:txBody>
      </p:sp>
    </p:spTree>
    <p:extLst>
      <p:ext uri="{BB962C8B-B14F-4D97-AF65-F5344CB8AC3E}">
        <p14:creationId xmlns:p14="http://schemas.microsoft.com/office/powerpoint/2010/main" val="295937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pload.wikimedia.org/wikipedia/commons/thumb/d/d0/SFO.tif/lossy-page1-600px-SFO.ti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505200"/>
            <a:ext cx="4191000" cy="31432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atdetroit.net/forum/messages/5/1822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7031" y="1543049"/>
            <a:ext cx="3963229" cy="33147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1000" y="381000"/>
            <a:ext cx="613597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AIR TRAFFIC ROUTES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9021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 Preferred Routes</a:t>
            </a:r>
            <a:endParaRPr lang="en-US" dirty="0"/>
          </a:p>
        </p:txBody>
      </p:sp>
      <p:sp>
        <p:nvSpPr>
          <p:cNvPr id="3" name="Content Placeholder 2"/>
          <p:cNvSpPr>
            <a:spLocks noGrp="1"/>
          </p:cNvSpPr>
          <p:nvPr>
            <p:ph idx="1"/>
          </p:nvPr>
        </p:nvSpPr>
        <p:spPr/>
        <p:txBody>
          <a:bodyPr>
            <a:noAutofit/>
          </a:bodyPr>
          <a:lstStyle/>
          <a:p>
            <a:r>
              <a:rPr lang="en-US" sz="1300" dirty="0" smtClean="0"/>
              <a:t>Preferred routes beginning/ending with an airway number indicate that the airway essentially overlies the airport and flight are normally cleared directly on the airway.</a:t>
            </a:r>
          </a:p>
          <a:p>
            <a:r>
              <a:rPr lang="en-US" sz="1300" dirty="0" smtClean="0"/>
              <a:t>Preferred IFR routes beginning/ending with a fix indicate that aircraft may be routed to/from these fixes via a Standard Instrument Departure (SID) route, radar vectors (RV), or a Standard Terminal Arrival Route (STAR)</a:t>
            </a:r>
          </a:p>
          <a:p>
            <a:r>
              <a:rPr lang="en-US" sz="1300" dirty="0" smtClean="0"/>
              <a:t>Preferred IFR routes are listed alphabetically under the name of the departure airport</a:t>
            </a:r>
          </a:p>
          <a:p>
            <a:pPr lvl="1"/>
            <a:r>
              <a:rPr lang="en-US" sz="1300" dirty="0" smtClean="0"/>
              <a:t>Where several airports are nearby they are listed under the principal airport  as a metropolitan area;</a:t>
            </a:r>
          </a:p>
          <a:p>
            <a:r>
              <a:rPr lang="en-US" sz="1300" dirty="0" smtClean="0"/>
              <a:t>Preferred IFR routes used in one direction only for selected segments, irrespective of point of departure or destination, are listed numerically showing the segment fixes and the direction and times effective.</a:t>
            </a:r>
          </a:p>
          <a:p>
            <a:r>
              <a:rPr lang="en-US" sz="1300" dirty="0" smtClean="0"/>
              <a:t>Where more than one route is listed the routes have equal priority for use.</a:t>
            </a:r>
          </a:p>
          <a:p>
            <a:r>
              <a:rPr lang="en-US" sz="1300" dirty="0" smtClean="0"/>
              <a:t>Some routes have specific effective times – They are listed in UTC</a:t>
            </a:r>
          </a:p>
          <a:p>
            <a:pPr lvl="1"/>
            <a:r>
              <a:rPr lang="en-US" sz="1300" dirty="0" smtClean="0"/>
              <a:t>Daylight saving time effective times will be one hour earlier than indicated</a:t>
            </a:r>
          </a:p>
          <a:p>
            <a:r>
              <a:rPr lang="en-US" sz="1300" dirty="0" smtClean="0"/>
              <a:t>High Altitude Preferred IFR Routes are in effect during the following time periods unless otherwise noted.</a:t>
            </a:r>
          </a:p>
          <a:p>
            <a:pPr lvl="1"/>
            <a:r>
              <a:rPr lang="en-US" sz="1300" dirty="0" smtClean="0"/>
              <a:t>Sun................................................................................................................................. 1300–2259 local time.</a:t>
            </a:r>
          </a:p>
          <a:p>
            <a:pPr lvl="1"/>
            <a:r>
              <a:rPr lang="en-US" sz="1300" dirty="0" smtClean="0"/>
              <a:t>Mon thru Fri ..................................................................................................................... 0701–2259 local time.</a:t>
            </a:r>
          </a:p>
          <a:p>
            <a:pPr lvl="1"/>
            <a:r>
              <a:rPr lang="en-US" sz="1300" dirty="0" smtClean="0"/>
              <a:t>Sat ................................................................................................................................. 0701–1459 local time.</a:t>
            </a:r>
          </a:p>
          <a:p>
            <a:r>
              <a:rPr lang="en-US" sz="1300" dirty="0" smtClean="0"/>
              <a:t>For high altitude routes, the portion of the routes contained in brackets is suggested but optional. The portion of the route outside the brackets will likely be required by the facilities involved.</a:t>
            </a:r>
            <a:endParaRPr lang="en-US" sz="1300" dirty="0"/>
          </a:p>
        </p:txBody>
      </p:sp>
    </p:spTree>
    <p:extLst>
      <p:ext uri="{BB962C8B-B14F-4D97-AF65-F5344CB8AC3E}">
        <p14:creationId xmlns:p14="http://schemas.microsoft.com/office/powerpoint/2010/main" val="102484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Altitude Preferred Route Formats</a:t>
            </a:r>
            <a:br>
              <a:rPr lang="en-US" dirty="0" smtClean="0"/>
            </a:br>
            <a:r>
              <a:rPr lang="en-US" dirty="0" smtClean="0"/>
              <a:t>A/FD</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602303"/>
            <a:ext cx="5105400" cy="632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2234606"/>
            <a:ext cx="4572001" cy="935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0810" y="3155445"/>
            <a:ext cx="4919989" cy="2375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916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Altitude Preferred Route Formats</a:t>
            </a:r>
            <a:br>
              <a:rPr lang="en-US" dirty="0" smtClean="0"/>
            </a:br>
            <a:r>
              <a:rPr lang="en-US" dirty="0" smtClean="0"/>
              <a:t>A/FD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629400" cy="678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507221"/>
            <a:ext cx="5715000" cy="86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373821"/>
            <a:ext cx="6705600" cy="680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769" y="4191000"/>
            <a:ext cx="7053262" cy="1603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1407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Airway </a:t>
            </a:r>
            <a:r>
              <a:rPr lang="en-US" dirty="0" err="1" smtClean="0"/>
              <a:t>Notams</a:t>
            </a:r>
            <a:endParaRPr lang="en-US" dirty="0"/>
          </a:p>
        </p:txBody>
      </p:sp>
      <p:sp>
        <p:nvSpPr>
          <p:cNvPr id="3" name="Content Placeholder 2"/>
          <p:cNvSpPr>
            <a:spLocks noGrp="1"/>
          </p:cNvSpPr>
          <p:nvPr>
            <p:ph idx="1"/>
          </p:nvPr>
        </p:nvSpPr>
        <p:spPr/>
        <p:txBody>
          <a:bodyPr/>
          <a:lstStyle/>
          <a:p>
            <a:r>
              <a:rPr lang="en-US" dirty="0" smtClean="0"/>
              <a:t>Part 1, Section 1 of Notices to Airmen will contain Airway changes and notices</a:t>
            </a:r>
          </a:p>
          <a:p>
            <a:pPr lvl="1"/>
            <a:r>
              <a:rPr lang="en-US" dirty="0" smtClean="0"/>
              <a:t>MEA change</a:t>
            </a:r>
          </a:p>
          <a:p>
            <a:pPr lvl="1"/>
            <a:r>
              <a:rPr lang="en-US" dirty="0" smtClean="0"/>
              <a:t>MOCA change</a:t>
            </a:r>
          </a:p>
          <a:p>
            <a:pPr lvl="1"/>
            <a:r>
              <a:rPr lang="en-US" dirty="0" smtClean="0"/>
              <a:t>Fix changes</a:t>
            </a:r>
          </a:p>
          <a:p>
            <a:pPr lvl="1"/>
            <a:r>
              <a:rPr lang="en-US" dirty="0" smtClean="0"/>
              <a:t>New / deleted airways</a:t>
            </a:r>
          </a:p>
          <a:p>
            <a:pPr lvl="1"/>
            <a:r>
              <a:rPr lang="en-US" dirty="0" smtClean="0"/>
              <a:t>Required equipment changes</a:t>
            </a:r>
          </a:p>
          <a:p>
            <a:pPr lvl="1"/>
            <a:endParaRPr lang="en-US" dirty="0"/>
          </a:p>
        </p:txBody>
      </p:sp>
    </p:spTree>
    <p:extLst>
      <p:ext uri="{BB962C8B-B14F-4D97-AF65-F5344CB8AC3E}">
        <p14:creationId xmlns:p14="http://schemas.microsoft.com/office/powerpoint/2010/main" val="365409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 Standards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Exhibits adequate knowledge of the elements related to ATS routes, and related pilot/controller responsibilities</a:t>
            </a:r>
          </a:p>
          <a:p>
            <a:r>
              <a:rPr lang="en-US" dirty="0" smtClean="0"/>
              <a:t>Uses the current and appropriate navigation publications for the proposed flight</a:t>
            </a:r>
          </a:p>
          <a:p>
            <a:r>
              <a:rPr lang="en-US" dirty="0" smtClean="0"/>
              <a:t>Selects and uses the appropriate communication facilities; selects and identifies the navigation aids associated with the proposed flight</a:t>
            </a:r>
          </a:p>
          <a:p>
            <a:r>
              <a:rPr lang="en-US" dirty="0" smtClean="0"/>
              <a:t>Intercepts, in a timely manner, all courses, radials, and bearings appropriate to the procedure, route, or clearance</a:t>
            </a:r>
          </a:p>
          <a:p>
            <a:r>
              <a:rPr lang="en-US" dirty="0" smtClean="0"/>
              <a:t>Maintains the applicable airspeed within ±10 knots; </a:t>
            </a:r>
            <a:r>
              <a:rPr lang="en-US" b="1" dirty="0" smtClean="0"/>
              <a:t>headings within ±10°</a:t>
            </a:r>
            <a:r>
              <a:rPr lang="en-US" dirty="0" smtClean="0"/>
              <a:t>; </a:t>
            </a:r>
            <a:r>
              <a:rPr lang="en-US" b="1" dirty="0" smtClean="0"/>
              <a:t>altitude within ±100 feet</a:t>
            </a:r>
            <a:r>
              <a:rPr lang="en-US" dirty="0" smtClean="0"/>
              <a:t>; and </a:t>
            </a:r>
            <a:r>
              <a:rPr lang="en-US" b="1" dirty="0" smtClean="0"/>
              <a:t>tracks </a:t>
            </a:r>
            <a:r>
              <a:rPr lang="en-US" dirty="0" smtClean="0"/>
              <a:t>a course, radial, or bearing </a:t>
            </a:r>
            <a:r>
              <a:rPr lang="en-US" b="1" dirty="0" smtClean="0"/>
              <a:t>within ¾-scale deflection </a:t>
            </a:r>
            <a:r>
              <a:rPr lang="en-US" dirty="0" smtClean="0"/>
              <a:t>of the CDI</a:t>
            </a:r>
            <a:endParaRPr lang="en-US" dirty="0"/>
          </a:p>
        </p:txBody>
      </p:sp>
    </p:spTree>
    <p:extLst>
      <p:ext uri="{BB962C8B-B14F-4D97-AF65-F5344CB8AC3E}">
        <p14:creationId xmlns:p14="http://schemas.microsoft.com/office/powerpoint/2010/main" val="307398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098" name="Picture 2" descr="http://www.learntofly.ca/wp-content/uploads/2011/09/Questions-and-Answers-Exam-Pr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94246"/>
            <a:ext cx="4800600" cy="554469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1867A1B4-137A-477A-91A2-29B7A5B02536}" type="slidenum">
              <a:rPr lang="en-US" smtClean="0"/>
              <a:t>15</a:t>
            </a:fld>
            <a:endParaRPr lang="en-US"/>
          </a:p>
        </p:txBody>
      </p:sp>
    </p:spTree>
    <p:extLst>
      <p:ext uri="{BB962C8B-B14F-4D97-AF65-F5344CB8AC3E}">
        <p14:creationId xmlns:p14="http://schemas.microsoft.com/office/powerpoint/2010/main" val="3697570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16</a:t>
            </a:fld>
            <a:endParaRPr lang="en-US"/>
          </a:p>
        </p:txBody>
      </p:sp>
    </p:spTree>
    <p:extLst>
      <p:ext uri="{BB962C8B-B14F-4D97-AF65-F5344CB8AC3E}">
        <p14:creationId xmlns:p14="http://schemas.microsoft.com/office/powerpoint/2010/main" val="2249160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Traffic Service (ATS) routes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R</a:t>
            </a:r>
            <a:r>
              <a:rPr lang="en-US" dirty="0" smtClean="0"/>
              <a:t>oute designed for the management of air traffic or for the provision of air traffic services</a:t>
            </a:r>
          </a:p>
          <a:p>
            <a:r>
              <a:rPr lang="en-US" dirty="0" smtClean="0"/>
              <a:t>An ATS route may be a </a:t>
            </a:r>
          </a:p>
          <a:p>
            <a:pPr lvl="1"/>
            <a:r>
              <a:rPr lang="en-US" dirty="0" smtClean="0"/>
              <a:t>low/medium frequency (L/MF) route (e.g., colored airways)</a:t>
            </a:r>
          </a:p>
          <a:p>
            <a:pPr lvl="1"/>
            <a:r>
              <a:rPr lang="en-US" dirty="0" smtClean="0"/>
              <a:t>VOR (victor) airways (</a:t>
            </a:r>
            <a:r>
              <a:rPr lang="en-US" dirty="0" err="1" smtClean="0"/>
              <a:t>Vxxx</a:t>
            </a:r>
            <a:r>
              <a:rPr lang="en-US" dirty="0" smtClean="0"/>
              <a:t>)</a:t>
            </a:r>
          </a:p>
          <a:p>
            <a:pPr lvl="1"/>
            <a:r>
              <a:rPr lang="en-US" dirty="0" smtClean="0"/>
              <a:t>Jet routes (</a:t>
            </a:r>
            <a:r>
              <a:rPr lang="en-US" dirty="0" err="1" smtClean="0"/>
              <a:t>Jxxx</a:t>
            </a:r>
            <a:r>
              <a:rPr lang="en-US" dirty="0" smtClean="0"/>
              <a:t>)</a:t>
            </a:r>
          </a:p>
          <a:p>
            <a:pPr lvl="1"/>
            <a:r>
              <a:rPr lang="en-US" dirty="0" smtClean="0"/>
              <a:t>Area navigation (RNAV) routes</a:t>
            </a:r>
          </a:p>
          <a:p>
            <a:pPr lvl="2"/>
            <a:r>
              <a:rPr lang="en-US" dirty="0" smtClean="0"/>
              <a:t>“T" will prefix RNAV routes below FL 180</a:t>
            </a:r>
          </a:p>
          <a:p>
            <a:pPr lvl="2"/>
            <a:r>
              <a:rPr lang="en-US" dirty="0" smtClean="0"/>
              <a:t>“Q" will prefix RNAV routes FL 180 and above</a:t>
            </a:r>
          </a:p>
          <a:p>
            <a:r>
              <a:rPr lang="en-US" dirty="0" smtClean="0"/>
              <a:t>Routes are only established in controlled airspace</a:t>
            </a:r>
          </a:p>
          <a:p>
            <a:r>
              <a:rPr lang="en-US" dirty="0" smtClean="0"/>
              <a:t>Numbering</a:t>
            </a:r>
          </a:p>
          <a:p>
            <a:pPr lvl="1"/>
            <a:r>
              <a:rPr lang="en-US" dirty="0" smtClean="0"/>
              <a:t>Even numbers for ATS routes that are east and west oriented</a:t>
            </a:r>
          </a:p>
          <a:p>
            <a:pPr lvl="1"/>
            <a:r>
              <a:rPr lang="en-US" dirty="0" smtClean="0"/>
              <a:t>Odd numbers for ATS routes that are north and south oriented</a:t>
            </a:r>
            <a:endParaRPr lang="en-US" dirty="0"/>
          </a:p>
        </p:txBody>
      </p:sp>
    </p:spTree>
    <p:extLst>
      <p:ext uri="{BB962C8B-B14F-4D97-AF65-F5344CB8AC3E}">
        <p14:creationId xmlns:p14="http://schemas.microsoft.com/office/powerpoint/2010/main" val="362710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Altitude Airways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Victor airways are low-altitude airways </a:t>
            </a:r>
          </a:p>
          <a:p>
            <a:r>
              <a:rPr lang="en-US" dirty="0" smtClean="0"/>
              <a:t>Low altitude airways are designated as Class E, airspace</a:t>
            </a:r>
          </a:p>
          <a:p>
            <a:pPr lvl="1"/>
            <a:r>
              <a:rPr lang="en-US" dirty="0" smtClean="0"/>
              <a:t>Extend from 1,200 feet AGL up to, but not including, 18,000 feet MSL</a:t>
            </a:r>
          </a:p>
          <a:p>
            <a:r>
              <a:rPr lang="en-US" dirty="0" smtClean="0"/>
              <a:t>Can be flown by pilots under either IFR or VFR </a:t>
            </a:r>
          </a:p>
          <a:p>
            <a:pPr lvl="1"/>
            <a:r>
              <a:rPr lang="en-US" dirty="0" smtClean="0"/>
              <a:t>Depicted as black lines on IFR Low-Altitude </a:t>
            </a:r>
            <a:r>
              <a:rPr lang="en-US" dirty="0" err="1" smtClean="0"/>
              <a:t>Enroute</a:t>
            </a:r>
            <a:r>
              <a:rPr lang="en-US" dirty="0" smtClean="0"/>
              <a:t> charts and as faded blue lines on VFR charts</a:t>
            </a:r>
          </a:p>
          <a:p>
            <a:r>
              <a:rPr lang="en-US" dirty="0" smtClean="0"/>
              <a:t>Defined in straight-line segments, each of which based on a straight line between either two VOR stations, or a VOR and a VOR intersection</a:t>
            </a:r>
          </a:p>
        </p:txBody>
      </p:sp>
    </p:spTree>
    <p:extLst>
      <p:ext uri="{BB962C8B-B14F-4D97-AF65-F5344CB8AC3E}">
        <p14:creationId xmlns:p14="http://schemas.microsoft.com/office/powerpoint/2010/main" val="418327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Altitude Airways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Width of the airway depends on the distance from the navigational aids</a:t>
            </a:r>
          </a:p>
          <a:p>
            <a:pPr lvl="1"/>
            <a:r>
              <a:rPr lang="en-US" dirty="0" smtClean="0"/>
              <a:t>When VORs are less than 102 nautical miles (NM) from each other, the victor airway extends 4 NM on either side of the centerline (8 NM total width)</a:t>
            </a:r>
          </a:p>
          <a:p>
            <a:r>
              <a:rPr lang="en-US" dirty="0" smtClean="0"/>
              <a:t>When VORs are more than 102 NM from each other, the width of the airway in the middle increases. </a:t>
            </a:r>
          </a:p>
          <a:p>
            <a:pPr lvl="1"/>
            <a:r>
              <a:rPr lang="en-US" dirty="0" smtClean="0"/>
              <a:t>Up to 51 NM – 4nm on each side of the centerline</a:t>
            </a:r>
          </a:p>
          <a:p>
            <a:pPr lvl="1"/>
            <a:r>
              <a:rPr lang="en-US" dirty="0" smtClean="0"/>
              <a:t>Beyond 51 NM from a </a:t>
            </a:r>
            <a:r>
              <a:rPr lang="en-US" dirty="0" err="1" smtClean="0"/>
              <a:t>navaid</a:t>
            </a:r>
            <a:r>
              <a:rPr lang="en-US" dirty="0" smtClean="0"/>
              <a:t> the airway is 4.5 degrees on either side of the centerline between the two </a:t>
            </a:r>
            <a:r>
              <a:rPr lang="en-US" dirty="0" err="1" smtClean="0"/>
              <a:t>navaids</a:t>
            </a:r>
            <a:r>
              <a:rPr lang="en-US" dirty="0" smtClean="0"/>
              <a:t> </a:t>
            </a:r>
          </a:p>
        </p:txBody>
      </p:sp>
    </p:spTree>
    <p:extLst>
      <p:ext uri="{BB962C8B-B14F-4D97-AF65-F5344CB8AC3E}">
        <p14:creationId xmlns:p14="http://schemas.microsoft.com/office/powerpoint/2010/main" val="22602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Jet Routes</a:t>
            </a:r>
            <a:endParaRPr lang="en-US" dirty="0"/>
          </a:p>
        </p:txBody>
      </p:sp>
      <p:sp>
        <p:nvSpPr>
          <p:cNvPr id="3" name="Content Placeholder 2"/>
          <p:cNvSpPr>
            <a:spLocks noGrp="1"/>
          </p:cNvSpPr>
          <p:nvPr>
            <p:ph idx="1"/>
          </p:nvPr>
        </p:nvSpPr>
        <p:spPr/>
        <p:txBody>
          <a:bodyPr/>
          <a:lstStyle/>
          <a:p>
            <a:r>
              <a:rPr lang="en-US" dirty="0" smtClean="0"/>
              <a:t>Jet routes extend from FL 180 to FL 450, inclusive, and are designated to indicate frequently used routings</a:t>
            </a:r>
          </a:p>
          <a:p>
            <a:r>
              <a:rPr lang="en-US" dirty="0" smtClean="0"/>
              <a:t>Jet routes are normally based on “H" class NAVAIDs spaced no farther apart than 260 NM or non-VOR/DME area navigation system performance</a:t>
            </a:r>
          </a:p>
          <a:p>
            <a:r>
              <a:rPr lang="en-US" dirty="0" smtClean="0"/>
              <a:t>Jet routes have no specified width</a:t>
            </a:r>
            <a:endParaRPr lang="en-US" dirty="0"/>
          </a:p>
        </p:txBody>
      </p:sp>
    </p:spTree>
    <p:extLst>
      <p:ext uri="{BB962C8B-B14F-4D97-AF65-F5344CB8AC3E}">
        <p14:creationId xmlns:p14="http://schemas.microsoft.com/office/powerpoint/2010/main" val="2518274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Routes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 and Canada use "Q" as a designator for RNAV routes (US 1-499/Canada 500-999)</a:t>
            </a:r>
          </a:p>
          <a:p>
            <a:pPr lvl="1"/>
            <a:r>
              <a:rPr lang="en-US" dirty="0" smtClean="0"/>
              <a:t>Additional routes in the same airspace, as the routes start and end at a defined point in space and waypoint spacing is 12 to 500NM</a:t>
            </a:r>
          </a:p>
          <a:p>
            <a:pPr lvl="1"/>
            <a:r>
              <a:rPr lang="en-US" dirty="0" smtClean="0"/>
              <a:t>Greater efficiency</a:t>
            </a:r>
          </a:p>
          <a:p>
            <a:pPr lvl="1"/>
            <a:r>
              <a:rPr lang="en-US" dirty="0" smtClean="0"/>
              <a:t>Less conflictions between routes</a:t>
            </a:r>
          </a:p>
          <a:p>
            <a:pPr lvl="1"/>
            <a:r>
              <a:rPr lang="en-US" dirty="0" smtClean="0"/>
              <a:t>Radar monitoring required</a:t>
            </a:r>
          </a:p>
          <a:p>
            <a:r>
              <a:rPr lang="en-US" dirty="0" smtClean="0"/>
              <a:t>Generally flown with GPS</a:t>
            </a:r>
          </a:p>
          <a:p>
            <a:r>
              <a:rPr lang="en-US" dirty="0" smtClean="0"/>
              <a:t>Example of phraseology: ”Cleared via Q one forty five” “ Fly heading one-five-zero to join Q three”, “Cleared direct ELMAA, Q one, rest of route unchanged”</a:t>
            </a:r>
          </a:p>
          <a:p>
            <a:r>
              <a:rPr lang="en-US" dirty="0" smtClean="0"/>
              <a:t>Some are unidirectional</a:t>
            </a:r>
          </a:p>
        </p:txBody>
      </p:sp>
    </p:spTree>
    <p:extLst>
      <p:ext uri="{BB962C8B-B14F-4D97-AF65-F5344CB8AC3E}">
        <p14:creationId xmlns:p14="http://schemas.microsoft.com/office/powerpoint/2010/main" val="86022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Routes</a:t>
            </a:r>
            <a:br>
              <a:rPr lang="en-US" dirty="0" smtClean="0"/>
            </a:br>
            <a:r>
              <a:rPr lang="en-US" dirty="0" smtClean="0"/>
              <a:t>A/FD Listing</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93294"/>
            <a:ext cx="7315200" cy="22462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409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 Preferred Routes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Preferred Routes are routes between busier airports to increase system efficiency and capacity</a:t>
            </a:r>
          </a:p>
          <a:p>
            <a:r>
              <a:rPr lang="en-US" dirty="0" smtClean="0"/>
              <a:t>Preferred IFR routes are correlated with SID (standard instrument departures) and STAR (standard terminal arrivals) and may be defined by airways, high-level airways, direct routes between NAVAIDs (navigational aids) or waypoints, radials, DME (distance-measuring equipment) fixes, or any combination of these</a:t>
            </a:r>
          </a:p>
          <a:p>
            <a:r>
              <a:rPr lang="en-US" dirty="0" smtClean="0"/>
              <a:t>Preferred IFR routing should be used by aircraft when operating between the specified airports</a:t>
            </a:r>
          </a:p>
          <a:p>
            <a:pPr lvl="1"/>
            <a:r>
              <a:rPr lang="en-US" dirty="0" smtClean="0"/>
              <a:t>If a flight is planned to or from an area having such routes but the departure or arrival point is not listed in the Airport/Facility Directory, pilots may use that part of a Preferred IFR Route which is appropriate for the departure or arrival point that is listed.</a:t>
            </a:r>
          </a:p>
          <a:p>
            <a:r>
              <a:rPr lang="en-US" dirty="0" smtClean="0"/>
              <a:t>Weather, traffic density and other system delays may cause preferential routing  to change or not be used from time to time</a:t>
            </a:r>
            <a:endParaRPr lang="en-US" dirty="0"/>
          </a:p>
        </p:txBody>
      </p:sp>
    </p:spTree>
    <p:extLst>
      <p:ext uri="{BB962C8B-B14F-4D97-AF65-F5344CB8AC3E}">
        <p14:creationId xmlns:p14="http://schemas.microsoft.com/office/powerpoint/2010/main" val="55065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 Preferred Routes</a:t>
            </a:r>
            <a:endParaRPr lang="en-US" dirty="0"/>
          </a:p>
        </p:txBody>
      </p:sp>
      <p:sp>
        <p:nvSpPr>
          <p:cNvPr id="3" name="Content Placeholder 2"/>
          <p:cNvSpPr>
            <a:spLocks noGrp="1"/>
          </p:cNvSpPr>
          <p:nvPr>
            <p:ph idx="1"/>
          </p:nvPr>
        </p:nvSpPr>
        <p:spPr/>
        <p:txBody>
          <a:bodyPr>
            <a:normAutofit lnSpcReduction="10000"/>
          </a:bodyPr>
          <a:lstStyle/>
          <a:p>
            <a:r>
              <a:rPr lang="en-US" dirty="0" smtClean="0"/>
              <a:t>Preferred routes minimize routing changes and aid in the orderly management of air traffic</a:t>
            </a:r>
          </a:p>
          <a:p>
            <a:r>
              <a:rPr lang="en-US" dirty="0" smtClean="0"/>
              <a:t>Low and high altitude preferred routes are listed in the Airport/Facility Directory (A/FD)</a:t>
            </a:r>
          </a:p>
          <a:p>
            <a:pPr lvl="1"/>
            <a:r>
              <a:rPr lang="en-US" dirty="0" smtClean="0"/>
              <a:t>The high altitude list is in two sections</a:t>
            </a:r>
          </a:p>
          <a:p>
            <a:pPr lvl="2"/>
            <a:r>
              <a:rPr lang="en-US" dirty="0" smtClean="0"/>
              <a:t>Terminal to terminal routes </a:t>
            </a:r>
          </a:p>
          <a:p>
            <a:pPr lvl="2"/>
            <a:r>
              <a:rPr lang="en-US" dirty="0" smtClean="0"/>
              <a:t>Single direction route segments</a:t>
            </a:r>
          </a:p>
          <a:p>
            <a:pPr lvl="2"/>
            <a:r>
              <a:rPr lang="en-US" dirty="0" smtClean="0"/>
              <a:t>Also, on some high altitude routes, low altitude airways are included as transition routes.</a:t>
            </a:r>
            <a:endParaRPr lang="en-US" dirty="0"/>
          </a:p>
        </p:txBody>
      </p:sp>
    </p:spTree>
    <p:extLst>
      <p:ext uri="{BB962C8B-B14F-4D97-AF65-F5344CB8AC3E}">
        <p14:creationId xmlns:p14="http://schemas.microsoft.com/office/powerpoint/2010/main" val="4210638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1041</Words>
  <Application>Microsoft Office PowerPoint</Application>
  <PresentationFormat>On-screen Show (4:3)</PresentationFormat>
  <Paragraphs>91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Air Traffic Service (ATS) routes</vt:lpstr>
      <vt:lpstr>Low Altitude Airways</vt:lpstr>
      <vt:lpstr>Low Altitude Airways</vt:lpstr>
      <vt:lpstr>Jet Routes</vt:lpstr>
      <vt:lpstr>Q Routes</vt:lpstr>
      <vt:lpstr>Q Routes A/FD Listing</vt:lpstr>
      <vt:lpstr>IFR Preferred Routes</vt:lpstr>
      <vt:lpstr>IFR Preferred Routes</vt:lpstr>
      <vt:lpstr>IFR Preferred Routes</vt:lpstr>
      <vt:lpstr>Low Altitude Preferred Route Formats A/FD</vt:lpstr>
      <vt:lpstr>High Altitude Preferred Route Formats A/FD</vt:lpstr>
      <vt:lpstr>Airway Notams</vt:lpstr>
      <vt:lpstr>PTS Standards</vt:lpstr>
      <vt:lpstr>Questions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Routes</dc:title>
  <dc:creator>Bob</dc:creator>
  <cp:lastModifiedBy>Bob</cp:lastModifiedBy>
  <cp:revision>17</cp:revision>
  <dcterms:created xsi:type="dcterms:W3CDTF">2013-07-07T17:25:58Z</dcterms:created>
  <dcterms:modified xsi:type="dcterms:W3CDTF">2013-07-07T21:45:00Z</dcterms:modified>
</cp:coreProperties>
</file>