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256" r:id="rId2"/>
    <p:sldId id="257" r:id="rId3"/>
    <p:sldId id="297" r:id="rId4"/>
    <p:sldId id="298" r:id="rId5"/>
    <p:sldId id="305" r:id="rId6"/>
    <p:sldId id="306" r:id="rId7"/>
    <p:sldId id="307" r:id="rId8"/>
    <p:sldId id="278" r:id="rId9"/>
    <p:sldId id="265" r:id="rId10"/>
    <p:sldId id="266" r:id="rId11"/>
    <p:sldId id="276" r:id="rId12"/>
    <p:sldId id="277" r:id="rId13"/>
    <p:sldId id="268" r:id="rId14"/>
    <p:sldId id="275" r:id="rId15"/>
    <p:sldId id="267" r:id="rId16"/>
    <p:sldId id="308" r:id="rId17"/>
    <p:sldId id="309" r:id="rId18"/>
    <p:sldId id="302" r:id="rId19"/>
    <p:sldId id="303" r:id="rId20"/>
    <p:sldId id="261" r:id="rId21"/>
    <p:sldId id="283" r:id="rId22"/>
    <p:sldId id="284" r:id="rId23"/>
    <p:sldId id="299" r:id="rId24"/>
    <p:sldId id="258" r:id="rId25"/>
    <p:sldId id="285" r:id="rId26"/>
    <p:sldId id="286" r:id="rId27"/>
    <p:sldId id="287" r:id="rId28"/>
    <p:sldId id="262" r:id="rId29"/>
    <p:sldId id="310" r:id="rId30"/>
    <p:sldId id="311" r:id="rId31"/>
    <p:sldId id="263" r:id="rId32"/>
    <p:sldId id="281" r:id="rId33"/>
    <p:sldId id="304" r:id="rId34"/>
    <p:sldId id="264" r:id="rId35"/>
    <p:sldId id="290" r:id="rId36"/>
    <p:sldId id="315" r:id="rId37"/>
    <p:sldId id="291" r:id="rId38"/>
    <p:sldId id="292" r:id="rId39"/>
    <p:sldId id="259" r:id="rId40"/>
    <p:sldId id="282" r:id="rId41"/>
    <p:sldId id="300" r:id="rId42"/>
    <p:sldId id="288" r:id="rId43"/>
    <p:sldId id="269" r:id="rId44"/>
    <p:sldId id="294" r:id="rId45"/>
    <p:sldId id="295" r:id="rId46"/>
    <p:sldId id="279" r:id="rId47"/>
    <p:sldId id="280" r:id="rId48"/>
    <p:sldId id="312" r:id="rId49"/>
    <p:sldId id="313" r:id="rId50"/>
    <p:sldId id="314" r:id="rId51"/>
    <p:sldId id="301" r:id="rId52"/>
    <p:sldId id="273" r:id="rId53"/>
    <p:sldId id="274" r:id="rId5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14" d="100"/>
          <a:sy n="114" d="100"/>
        </p:scale>
        <p:origin x="-1470" y="3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6DC2FC-C545-42E0-BAAA-82F699A545EA}" type="datetimeFigureOut">
              <a:rPr lang="en-US" smtClean="0"/>
              <a:t>1/21/2015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6066121-B04E-4C80-85E0-9F2F403A4243}" type="slidenum">
              <a:rPr lang="en-US" smtClean="0"/>
              <a:t>‹#›</a:t>
            </a:fld>
            <a:endParaRPr lang="en-US"/>
          </a:p>
        </p:txBody>
      </p:sp>
    </p:spTree>
    <p:extLst>
      <p:ext uri="{BB962C8B-B14F-4D97-AF65-F5344CB8AC3E}">
        <p14:creationId xmlns:p14="http://schemas.microsoft.com/office/powerpoint/2010/main" val="40069669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066121-B04E-4C80-85E0-9F2F403A4243}" type="slidenum">
              <a:rPr lang="en-US" smtClean="0"/>
              <a:t>2</a:t>
            </a:fld>
            <a:endParaRPr lang="en-US"/>
          </a:p>
        </p:txBody>
      </p:sp>
    </p:spTree>
    <p:extLst>
      <p:ext uri="{BB962C8B-B14F-4D97-AF65-F5344CB8AC3E}">
        <p14:creationId xmlns:p14="http://schemas.microsoft.com/office/powerpoint/2010/main" val="7845532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F1319E-6FB9-4674-981B-0371023331C8}" type="slidenum">
              <a:rPr lang="en-US" smtClean="0"/>
              <a:t>7</a:t>
            </a:fld>
            <a:endParaRPr lang="en-US"/>
          </a:p>
        </p:txBody>
      </p:sp>
    </p:spTree>
    <p:extLst>
      <p:ext uri="{BB962C8B-B14F-4D97-AF65-F5344CB8AC3E}">
        <p14:creationId xmlns:p14="http://schemas.microsoft.com/office/powerpoint/2010/main" val="17388747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F1319E-6FB9-4674-981B-0371023331C8}" type="slidenum">
              <a:rPr lang="en-US" smtClean="0"/>
              <a:t>23</a:t>
            </a:fld>
            <a:endParaRPr lang="en-US"/>
          </a:p>
        </p:txBody>
      </p:sp>
    </p:spTree>
    <p:extLst>
      <p:ext uri="{BB962C8B-B14F-4D97-AF65-F5344CB8AC3E}">
        <p14:creationId xmlns:p14="http://schemas.microsoft.com/office/powerpoint/2010/main" val="9946836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F1319E-6FB9-4674-981B-0371023331C8}" type="slidenum">
              <a:rPr lang="en-US" smtClean="0"/>
              <a:t>53</a:t>
            </a:fld>
            <a:endParaRPr lang="en-US"/>
          </a:p>
        </p:txBody>
      </p:sp>
    </p:spTree>
    <p:extLst>
      <p:ext uri="{BB962C8B-B14F-4D97-AF65-F5344CB8AC3E}">
        <p14:creationId xmlns:p14="http://schemas.microsoft.com/office/powerpoint/2010/main" val="20060035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8FA0C85-A106-45BF-B4AF-130F29CF2E8A}" type="datetime1">
              <a:rPr lang="en-US" smtClean="0"/>
              <a:t>1/21/2015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71875D-DD96-44CC-8479-71786E7A1694}" type="slidenum">
              <a:rPr lang="en-US" smtClean="0"/>
              <a:t>‹#›</a:t>
            </a:fld>
            <a:endParaRPr lang="en-US"/>
          </a:p>
        </p:txBody>
      </p:sp>
    </p:spTree>
    <p:extLst>
      <p:ext uri="{BB962C8B-B14F-4D97-AF65-F5344CB8AC3E}">
        <p14:creationId xmlns:p14="http://schemas.microsoft.com/office/powerpoint/2010/main" val="3778406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DBD69D-3361-40FF-A5DF-66FCB45D6C42}" type="datetime1">
              <a:rPr lang="en-US" smtClean="0"/>
              <a:t>1/21/2015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71875D-DD96-44CC-8479-71786E7A1694}" type="slidenum">
              <a:rPr lang="en-US" smtClean="0"/>
              <a:t>‹#›</a:t>
            </a:fld>
            <a:endParaRPr lang="en-US"/>
          </a:p>
        </p:txBody>
      </p:sp>
    </p:spTree>
    <p:extLst>
      <p:ext uri="{BB962C8B-B14F-4D97-AF65-F5344CB8AC3E}">
        <p14:creationId xmlns:p14="http://schemas.microsoft.com/office/powerpoint/2010/main" val="3157667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C70F69-802B-4D3F-A9FD-05042D215DB7}" type="datetime1">
              <a:rPr lang="en-US" smtClean="0"/>
              <a:t>1/21/2015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71875D-DD96-44CC-8479-71786E7A1694}" type="slidenum">
              <a:rPr lang="en-US" smtClean="0"/>
              <a:t>‹#›</a:t>
            </a:fld>
            <a:endParaRPr lang="en-US"/>
          </a:p>
        </p:txBody>
      </p:sp>
    </p:spTree>
    <p:extLst>
      <p:ext uri="{BB962C8B-B14F-4D97-AF65-F5344CB8AC3E}">
        <p14:creationId xmlns:p14="http://schemas.microsoft.com/office/powerpoint/2010/main" val="19294154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0F5A91-173F-4E1D-A5A3-0C7FBF46E43B}" type="datetime1">
              <a:rPr lang="en-US" smtClean="0"/>
              <a:t>1/21/2015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71875D-DD96-44CC-8479-71786E7A1694}" type="slidenum">
              <a:rPr lang="en-US" smtClean="0"/>
              <a:t>‹#›</a:t>
            </a:fld>
            <a:endParaRPr lang="en-US"/>
          </a:p>
        </p:txBody>
      </p:sp>
    </p:spTree>
    <p:extLst>
      <p:ext uri="{BB962C8B-B14F-4D97-AF65-F5344CB8AC3E}">
        <p14:creationId xmlns:p14="http://schemas.microsoft.com/office/powerpoint/2010/main" val="323674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BBA1147-A63A-4278-A3CB-56FDA3EFDBC8}" type="datetime1">
              <a:rPr lang="en-US" smtClean="0"/>
              <a:t>1/21/2015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71875D-DD96-44CC-8479-71786E7A1694}" type="slidenum">
              <a:rPr lang="en-US" smtClean="0"/>
              <a:t>‹#›</a:t>
            </a:fld>
            <a:endParaRPr lang="en-US"/>
          </a:p>
        </p:txBody>
      </p:sp>
    </p:spTree>
    <p:extLst>
      <p:ext uri="{BB962C8B-B14F-4D97-AF65-F5344CB8AC3E}">
        <p14:creationId xmlns:p14="http://schemas.microsoft.com/office/powerpoint/2010/main" val="9722742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25C71B-2C54-42C8-B206-640F74335DEE}" type="datetime1">
              <a:rPr lang="en-US" smtClean="0"/>
              <a:t>1/21/2015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71875D-DD96-44CC-8479-71786E7A1694}" type="slidenum">
              <a:rPr lang="en-US" smtClean="0"/>
              <a:t>‹#›</a:t>
            </a:fld>
            <a:endParaRPr lang="en-US"/>
          </a:p>
        </p:txBody>
      </p:sp>
    </p:spTree>
    <p:extLst>
      <p:ext uri="{BB962C8B-B14F-4D97-AF65-F5344CB8AC3E}">
        <p14:creationId xmlns:p14="http://schemas.microsoft.com/office/powerpoint/2010/main" val="7948747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862A293-DE4A-497B-BD8B-1DCEFE77DC33}" type="datetime1">
              <a:rPr lang="en-US" smtClean="0"/>
              <a:t>1/21/2015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271875D-DD96-44CC-8479-71786E7A1694}" type="slidenum">
              <a:rPr lang="en-US" smtClean="0"/>
              <a:t>‹#›</a:t>
            </a:fld>
            <a:endParaRPr lang="en-US"/>
          </a:p>
        </p:txBody>
      </p:sp>
    </p:spTree>
    <p:extLst>
      <p:ext uri="{BB962C8B-B14F-4D97-AF65-F5344CB8AC3E}">
        <p14:creationId xmlns:p14="http://schemas.microsoft.com/office/powerpoint/2010/main" val="39528595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A8A78A9-8D23-4A9B-A572-CD79C98E80DF}" type="datetime1">
              <a:rPr lang="en-US" smtClean="0"/>
              <a:t>1/21/2015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271875D-DD96-44CC-8479-71786E7A1694}" type="slidenum">
              <a:rPr lang="en-US" smtClean="0"/>
              <a:t>‹#›</a:t>
            </a:fld>
            <a:endParaRPr lang="en-US"/>
          </a:p>
        </p:txBody>
      </p:sp>
    </p:spTree>
    <p:extLst>
      <p:ext uri="{BB962C8B-B14F-4D97-AF65-F5344CB8AC3E}">
        <p14:creationId xmlns:p14="http://schemas.microsoft.com/office/powerpoint/2010/main" val="36951029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81EF9C-46FA-4E3E-88BF-62EF1C6A84D4}" type="datetime1">
              <a:rPr lang="en-US" smtClean="0"/>
              <a:t>1/21/2015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271875D-DD96-44CC-8479-71786E7A1694}" type="slidenum">
              <a:rPr lang="en-US" smtClean="0"/>
              <a:t>‹#›</a:t>
            </a:fld>
            <a:endParaRPr lang="en-US"/>
          </a:p>
        </p:txBody>
      </p:sp>
    </p:spTree>
    <p:extLst>
      <p:ext uri="{BB962C8B-B14F-4D97-AF65-F5344CB8AC3E}">
        <p14:creationId xmlns:p14="http://schemas.microsoft.com/office/powerpoint/2010/main" val="30276515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71CE35-9037-4E40-9DA6-F36FF2189421}" type="datetime1">
              <a:rPr lang="en-US" smtClean="0"/>
              <a:t>1/21/2015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71875D-DD96-44CC-8479-71786E7A1694}" type="slidenum">
              <a:rPr lang="en-US" smtClean="0"/>
              <a:t>‹#›</a:t>
            </a:fld>
            <a:endParaRPr lang="en-US"/>
          </a:p>
        </p:txBody>
      </p:sp>
    </p:spTree>
    <p:extLst>
      <p:ext uri="{BB962C8B-B14F-4D97-AF65-F5344CB8AC3E}">
        <p14:creationId xmlns:p14="http://schemas.microsoft.com/office/powerpoint/2010/main" val="14475366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FCC1D6-4930-48AD-B831-06918EE1CC49}" type="datetime1">
              <a:rPr lang="en-US" smtClean="0"/>
              <a:t>1/21/2015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71875D-DD96-44CC-8479-71786E7A1694}" type="slidenum">
              <a:rPr lang="en-US" smtClean="0"/>
              <a:t>‹#›</a:t>
            </a:fld>
            <a:endParaRPr lang="en-US"/>
          </a:p>
        </p:txBody>
      </p:sp>
    </p:spTree>
    <p:extLst>
      <p:ext uri="{BB962C8B-B14F-4D97-AF65-F5344CB8AC3E}">
        <p14:creationId xmlns:p14="http://schemas.microsoft.com/office/powerpoint/2010/main" val="4675707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8B2C6E-823E-45F8-B3F3-A6F18179FA21}" type="datetime1">
              <a:rPr lang="en-US" smtClean="0"/>
              <a:t>1/21/2015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71875D-DD96-44CC-8479-71786E7A1694}" type="slidenum">
              <a:rPr lang="en-US" smtClean="0"/>
              <a:t>‹#›</a:t>
            </a:fld>
            <a:endParaRPr lang="en-US"/>
          </a:p>
        </p:txBody>
      </p:sp>
    </p:spTree>
    <p:extLst>
      <p:ext uri="{BB962C8B-B14F-4D97-AF65-F5344CB8AC3E}">
        <p14:creationId xmlns:p14="http://schemas.microsoft.com/office/powerpoint/2010/main" val="9176940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3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3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3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3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 Id="rId5" Type="http://schemas.openxmlformats.org/officeDocument/2006/relationships/image" Target="../media/image44.jpeg"/><Relationship Id="rId4" Type="http://schemas.openxmlformats.org/officeDocument/2006/relationships/image" Target="../media/image43.jpeg"/></Relationships>
</file>

<file path=ppt/slides/_rels/slide4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 Id="rId5" Type="http://schemas.openxmlformats.org/officeDocument/2006/relationships/image" Target="../media/image44.jpeg"/><Relationship Id="rId4" Type="http://schemas.openxmlformats.org/officeDocument/2006/relationships/image" Target="../media/image43.jpeg"/></Relationships>
</file>

<file path=ppt/slides/_rels/slide4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2" name="Picture 6" descr="http://pages.towson.edu/bachman/HeadingIndicato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800" y="2362200"/>
            <a:ext cx="2162175" cy="2066925"/>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8271875D-DD96-44CC-8479-71786E7A1694}" type="slidenum">
              <a:rPr lang="en-US" smtClean="0"/>
              <a:t>1</a:t>
            </a:fld>
            <a:endParaRPr lang="en-US"/>
          </a:p>
        </p:txBody>
      </p:sp>
      <p:sp>
        <p:nvSpPr>
          <p:cNvPr id="5" name="Rectangle 4"/>
          <p:cNvSpPr/>
          <p:nvPr/>
        </p:nvSpPr>
        <p:spPr>
          <a:xfrm>
            <a:off x="2252719" y="1659111"/>
            <a:ext cx="4972964" cy="2585323"/>
          </a:xfrm>
          <a:prstGeom prst="rect">
            <a:avLst/>
          </a:prstGeom>
          <a:noFill/>
        </p:spPr>
        <p:txBody>
          <a:bodyPr wrap="none" lIns="91440" tIns="45720" rIns="91440" bIns="45720">
            <a:spAutoFit/>
          </a:bodyPr>
          <a:lstStyle/>
          <a:p>
            <a:pPr algn="ctr"/>
            <a:r>
              <a:rPr lang="en-US" sz="54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Aircraft Systems </a:t>
            </a:r>
          </a:p>
          <a:p>
            <a:pPr algn="ctr"/>
            <a:r>
              <a:rPr lang="en-US" sz="54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and </a:t>
            </a:r>
          </a:p>
          <a:p>
            <a:pPr algn="ctr"/>
            <a:r>
              <a:rPr lang="en-US" sz="54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Instruments</a:t>
            </a:r>
            <a:endParaRPr lang="en-US" sz="54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pic>
        <p:nvPicPr>
          <p:cNvPr id="1945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810" y="240408"/>
            <a:ext cx="2136528" cy="1993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descr="http://sarasotaavionics.com/images/productimages/UMA/T8-31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08986" y="271480"/>
            <a:ext cx="1707802" cy="1707802"/>
          </a:xfrm>
          <a:prstGeom prst="rect">
            <a:avLst/>
          </a:prstGeom>
          <a:noFill/>
          <a:extLst>
            <a:ext uri="{909E8E84-426E-40DD-AFC4-6F175D3DCCD1}">
              <a14:hiddenFill xmlns:a14="http://schemas.microsoft.com/office/drawing/2010/main">
                <a:solidFill>
                  <a:srgbClr val="FFFFFF"/>
                </a:solidFill>
              </a14:hiddenFill>
            </a:ext>
          </a:extLst>
        </p:spPr>
      </p:pic>
      <p:pic>
        <p:nvPicPr>
          <p:cNvPr id="19460" name="Picture 4" descr="http://www.pilotfriend.com/training/flight_training/fxd_wing/images2/16.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809" y="2438400"/>
            <a:ext cx="2040318" cy="204787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ttp://upload.wikimedia.org/wikipedia/commons/thumb/f/fa/Turn_coordinator_-_coordinated.svg/538px-Turn_coordinator_-_coordinated.svg.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61759" y="152400"/>
            <a:ext cx="1685533" cy="1691800"/>
          </a:xfrm>
          <a:prstGeom prst="rect">
            <a:avLst/>
          </a:prstGeom>
          <a:noFill/>
          <a:extLst>
            <a:ext uri="{909E8E84-426E-40DD-AFC4-6F175D3DCCD1}">
              <a14:hiddenFill xmlns:a14="http://schemas.microsoft.com/office/drawing/2010/main">
                <a:solidFill>
                  <a:srgbClr val="FFFFFF"/>
                </a:solidFill>
              </a14:hiddenFill>
            </a:ext>
          </a:extLst>
        </p:spPr>
      </p:pic>
      <p:pic>
        <p:nvPicPr>
          <p:cNvPr id="19464" name="Picture 8" descr="http://upload.wikimedia.org/wikipedia/commons/8/8e/FAA-8083-3A_Fig_12-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 y="4572000"/>
            <a:ext cx="2209800" cy="2209800"/>
          </a:xfrm>
          <a:prstGeom prst="rect">
            <a:avLst/>
          </a:prstGeom>
          <a:noFill/>
          <a:extLst>
            <a:ext uri="{909E8E84-426E-40DD-AFC4-6F175D3DCCD1}">
              <a14:hiddenFill xmlns:a14="http://schemas.microsoft.com/office/drawing/2010/main">
                <a:solidFill>
                  <a:srgbClr val="FFFFFF"/>
                </a:solidFill>
              </a14:hiddenFill>
            </a:ext>
          </a:extLst>
        </p:spPr>
      </p:pic>
      <p:pic>
        <p:nvPicPr>
          <p:cNvPr id="19466" name="Picture 10" descr="http://www8.garmin.com/HiRes/Cessna182Panel.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621526" y="4486276"/>
            <a:ext cx="5217674" cy="22250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57064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Altimeter</a:t>
            </a:r>
            <a:endParaRPr lang="en-US" dirty="0"/>
          </a:p>
        </p:txBody>
      </p:sp>
      <p:sp>
        <p:nvSpPr>
          <p:cNvPr id="3" name="Content Placeholder 2"/>
          <p:cNvSpPr>
            <a:spLocks noGrp="1"/>
          </p:cNvSpPr>
          <p:nvPr>
            <p:ph idx="1"/>
          </p:nvPr>
        </p:nvSpPr>
        <p:spPr>
          <a:xfrm>
            <a:off x="457200" y="1600200"/>
            <a:ext cx="4800600" cy="4525963"/>
          </a:xfrm>
        </p:spPr>
        <p:txBody>
          <a:bodyPr>
            <a:normAutofit fontScale="70000" lnSpcReduction="20000"/>
          </a:bodyPr>
          <a:lstStyle/>
          <a:p>
            <a:pPr algn="just"/>
            <a:r>
              <a:rPr lang="en-US" dirty="0" smtClean="0"/>
              <a:t>Altimeters compare the incoming static pressure with the pressure within its internal aneroid wafers</a:t>
            </a:r>
          </a:p>
          <a:p>
            <a:pPr algn="just"/>
            <a:r>
              <a:rPr lang="en-US" dirty="0" smtClean="0"/>
              <a:t>As the outside static pressure decreases with altitude, the aneroid wafers expand and cause the altimeter needle to rotate around the dial</a:t>
            </a:r>
          </a:p>
          <a:p>
            <a:pPr algn="just"/>
            <a:r>
              <a:rPr lang="en-US" dirty="0" smtClean="0"/>
              <a:t>Blockage of the static source will stop altimeter movement since the blockage stops any change in pressure</a:t>
            </a:r>
          </a:p>
          <a:p>
            <a:pPr lvl="1" algn="just"/>
            <a:r>
              <a:rPr lang="en-US" dirty="0" smtClean="0"/>
              <a:t>Altimeter with a blocked static system will simply continue to show the same reading it had when the blockage occurred</a:t>
            </a:r>
          </a:p>
          <a:p>
            <a:endParaRPr lang="en-US" dirty="0" smtClean="0"/>
          </a:p>
          <a:p>
            <a:endParaRPr lang="en-US" dirty="0"/>
          </a:p>
        </p:txBody>
      </p:sp>
      <p:pic>
        <p:nvPicPr>
          <p:cNvPr id="2050" name="Picture 2" descr="http://www.gardneraviation.com/store/media/catalog/product/cache/1/image/9df78eab33525d08d6e5fb8d27136e95/a/e/aerosonic_101420-01249_encod_al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62600" y="914400"/>
            <a:ext cx="3272911" cy="3048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upload.wikimedia.org/wikipedia/commons/c/c6/Faa_altimet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3810000"/>
            <a:ext cx="2623598" cy="2324101"/>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8271875D-DD96-44CC-8479-71786E7A1694}" type="slidenum">
              <a:rPr lang="en-US" smtClean="0"/>
              <a:t>10</a:t>
            </a:fld>
            <a:endParaRPr lang="en-US"/>
          </a:p>
        </p:txBody>
      </p:sp>
    </p:spTree>
    <p:extLst>
      <p:ext uri="{BB962C8B-B14F-4D97-AF65-F5344CB8AC3E}">
        <p14:creationId xmlns:p14="http://schemas.microsoft.com/office/powerpoint/2010/main" val="5139395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upload.wikimedia.org/wikipedia/commons/c/c6/Faa_altimete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23006" y="3810001"/>
            <a:ext cx="1720391" cy="15240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www.gardneraviation.com/store/media/catalog/product/cache/1/image/9df78eab33525d08d6e5fb8d27136e95/a/e/aerosonic_101420-01249_encod_al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9000" y="1524000"/>
            <a:ext cx="1554633" cy="14478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Altimeter</a:t>
            </a:r>
            <a:endParaRPr lang="en-US" dirty="0"/>
          </a:p>
        </p:txBody>
      </p:sp>
      <p:sp>
        <p:nvSpPr>
          <p:cNvPr id="3" name="Content Placeholder 2"/>
          <p:cNvSpPr>
            <a:spLocks noGrp="1"/>
          </p:cNvSpPr>
          <p:nvPr>
            <p:ph idx="1"/>
          </p:nvPr>
        </p:nvSpPr>
        <p:spPr>
          <a:xfrm>
            <a:off x="228600" y="1600200"/>
            <a:ext cx="6477000" cy="4953000"/>
          </a:xfrm>
        </p:spPr>
        <p:txBody>
          <a:bodyPr>
            <a:noAutofit/>
          </a:bodyPr>
          <a:lstStyle/>
          <a:p>
            <a:pPr algn="just"/>
            <a:r>
              <a:rPr lang="en-US" sz="1700" dirty="0" smtClean="0"/>
              <a:t>The accuracy of an altimeter is subject to errors from:</a:t>
            </a:r>
          </a:p>
          <a:p>
            <a:pPr lvl="1" algn="just"/>
            <a:r>
              <a:rPr lang="en-US" sz="1700" dirty="0" smtClean="0"/>
              <a:t>Nonstandard temperatures</a:t>
            </a:r>
          </a:p>
          <a:p>
            <a:pPr lvl="2" algn="just"/>
            <a:r>
              <a:rPr lang="en-US" sz="1700" dirty="0" smtClean="0"/>
              <a:t>Caution should be exercised when flying in proximity to obstructions or terrain in low temperatures</a:t>
            </a:r>
          </a:p>
          <a:p>
            <a:pPr lvl="1" algn="just"/>
            <a:r>
              <a:rPr lang="en-US" sz="1700" dirty="0" smtClean="0"/>
              <a:t>Nonstandard atmospheric pressure</a:t>
            </a:r>
          </a:p>
          <a:p>
            <a:pPr lvl="2" algn="just"/>
            <a:r>
              <a:rPr lang="en-US" sz="1700" dirty="0" smtClean="0"/>
              <a:t>Caution should be exercised when flying in proximity to obstructions or terrain in low pressures</a:t>
            </a:r>
          </a:p>
          <a:p>
            <a:pPr lvl="2" algn="just"/>
            <a:r>
              <a:rPr lang="en-US" sz="1700" dirty="0" smtClean="0"/>
              <a:t>Barometric pressure exceeds 31.00” – set altimeter to 31.00 below 18,000’</a:t>
            </a:r>
          </a:p>
          <a:p>
            <a:pPr lvl="3" algn="just"/>
            <a:r>
              <a:rPr lang="en-US" sz="1700" dirty="0" smtClean="0"/>
              <a:t>At the beginning of the final approach segment, set the actual altimeter setting, if possible.  If not, increase ceiling requirements by 100 feet and visibility requirements by 1/4 statute mile for each 1/10 of an inch of Hg above 31.00</a:t>
            </a:r>
          </a:p>
          <a:p>
            <a:pPr lvl="2" algn="just"/>
            <a:r>
              <a:rPr lang="en-US" sz="1700" dirty="0" smtClean="0"/>
              <a:t>Pressure below 28.00” - flight by aircraft unable to set the actual altimeter setting is not recommended</a:t>
            </a:r>
          </a:p>
        </p:txBody>
      </p:sp>
      <p:sp>
        <p:nvSpPr>
          <p:cNvPr id="4" name="Slide Number Placeholder 3"/>
          <p:cNvSpPr>
            <a:spLocks noGrp="1"/>
          </p:cNvSpPr>
          <p:nvPr>
            <p:ph type="sldNum" sz="quarter" idx="12"/>
          </p:nvPr>
        </p:nvSpPr>
        <p:spPr/>
        <p:txBody>
          <a:bodyPr/>
          <a:lstStyle/>
          <a:p>
            <a:fld id="{8271875D-DD96-44CC-8479-71786E7A1694}" type="slidenum">
              <a:rPr lang="en-US" smtClean="0"/>
              <a:t>11</a:t>
            </a:fld>
            <a:endParaRPr lang="en-US"/>
          </a:p>
        </p:txBody>
      </p:sp>
    </p:spTree>
    <p:extLst>
      <p:ext uri="{BB962C8B-B14F-4D97-AF65-F5344CB8AC3E}">
        <p14:creationId xmlns:p14="http://schemas.microsoft.com/office/powerpoint/2010/main" val="35262533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upload.wikimedia.org/wikipedia/commons/c/c6/Faa_altimete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56120" y="3581400"/>
            <a:ext cx="1720391" cy="15240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www.gardneraviation.com/store/media/catalog/product/cache/1/image/9df78eab33525d08d6e5fb8d27136e95/a/e/aerosonic_101420-01249_encod_al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9000" y="1524000"/>
            <a:ext cx="1554633" cy="14478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Altimeter</a:t>
            </a:r>
            <a:endParaRPr lang="en-US" dirty="0"/>
          </a:p>
        </p:txBody>
      </p:sp>
      <p:sp>
        <p:nvSpPr>
          <p:cNvPr id="3" name="Content Placeholder 2"/>
          <p:cNvSpPr>
            <a:spLocks noGrp="1"/>
          </p:cNvSpPr>
          <p:nvPr>
            <p:ph idx="1"/>
          </p:nvPr>
        </p:nvSpPr>
        <p:spPr>
          <a:xfrm>
            <a:off x="228600" y="1295400"/>
            <a:ext cx="6858000" cy="5257800"/>
          </a:xfrm>
        </p:spPr>
        <p:txBody>
          <a:bodyPr>
            <a:noAutofit/>
          </a:bodyPr>
          <a:lstStyle/>
          <a:p>
            <a:pPr lvl="1" algn="just"/>
            <a:r>
              <a:rPr lang="en-US" sz="1600" dirty="0" smtClean="0"/>
              <a:t>Aircraft static port position error</a:t>
            </a:r>
          </a:p>
          <a:p>
            <a:pPr lvl="1" algn="just"/>
            <a:r>
              <a:rPr lang="en-US" sz="1600" dirty="0" smtClean="0"/>
              <a:t>Instrument error</a:t>
            </a:r>
          </a:p>
          <a:p>
            <a:pPr lvl="2" algn="just"/>
            <a:r>
              <a:rPr lang="en-US" sz="1600" dirty="0" smtClean="0"/>
              <a:t>Mechanical and elastic </a:t>
            </a:r>
            <a:r>
              <a:rPr lang="en-US" sz="1600" dirty="0" err="1" smtClean="0"/>
              <a:t>errord</a:t>
            </a:r>
            <a:endParaRPr lang="en-US" sz="1600" dirty="0" smtClean="0"/>
          </a:p>
          <a:p>
            <a:pPr lvl="1" algn="just"/>
            <a:r>
              <a:rPr lang="en-US" sz="2000" dirty="0" smtClean="0"/>
              <a:t>Preflight altimeter must be within 75’ of known field elevation</a:t>
            </a:r>
          </a:p>
          <a:p>
            <a:pPr lvl="1" algn="just"/>
            <a:r>
              <a:rPr lang="en-US" sz="2000" dirty="0" smtClean="0"/>
              <a:t>An “inch” error in the altimeter setting equals 1,000 feet of altitude.  “GOING FROM A HIGH TO A LOW or HOT TO COLD, LOOK OUT BELOW.”</a:t>
            </a:r>
          </a:p>
          <a:p>
            <a:pPr algn="just"/>
            <a:r>
              <a:rPr lang="en-US" sz="1800" dirty="0" smtClean="0"/>
              <a:t>GPS altitude</a:t>
            </a:r>
          </a:p>
          <a:p>
            <a:pPr lvl="1" algn="just"/>
            <a:r>
              <a:rPr lang="en-US" sz="1800" dirty="0" smtClean="0"/>
              <a:t>GPS devices read the GEOMETRIC altitude of the aircraft, relative to a sea-level baseline that is defined in the WGS84 coordinate system. This altitude is unaffected by atmospheric conditions. Aircraft Altimeters derive altitude by measuring the air pressure</a:t>
            </a:r>
          </a:p>
          <a:p>
            <a:pPr lvl="1" algn="just"/>
            <a:r>
              <a:rPr lang="en-US" sz="1800" dirty="0" smtClean="0"/>
              <a:t>At low altitudes GPS altitudes will generally agree with the barometric altimeter, subject to altimeter temperature errors</a:t>
            </a:r>
          </a:p>
          <a:p>
            <a:pPr lvl="1" algn="just"/>
            <a:r>
              <a:rPr lang="en-US" sz="1800" dirty="0" smtClean="0"/>
              <a:t>At higher altitudes, the GPS altitude and barometric altitude often diverge because of limitations of barometric altimetry</a:t>
            </a:r>
          </a:p>
          <a:p>
            <a:pPr lvl="1" algn="just"/>
            <a:endParaRPr lang="en-US" sz="2000" dirty="0" smtClean="0"/>
          </a:p>
          <a:p>
            <a:pPr lvl="1" algn="just"/>
            <a:endParaRPr lang="en-US" sz="2000" dirty="0" smtClean="0"/>
          </a:p>
        </p:txBody>
      </p:sp>
      <p:sp>
        <p:nvSpPr>
          <p:cNvPr id="4" name="Slide Number Placeholder 3"/>
          <p:cNvSpPr>
            <a:spLocks noGrp="1"/>
          </p:cNvSpPr>
          <p:nvPr>
            <p:ph type="sldNum" sz="quarter" idx="12"/>
          </p:nvPr>
        </p:nvSpPr>
        <p:spPr/>
        <p:txBody>
          <a:bodyPr/>
          <a:lstStyle/>
          <a:p>
            <a:fld id="{8271875D-DD96-44CC-8479-71786E7A1694}" type="slidenum">
              <a:rPr lang="en-US" smtClean="0"/>
              <a:t>12</a:t>
            </a:fld>
            <a:endParaRPr lang="en-US"/>
          </a:p>
        </p:txBody>
      </p:sp>
    </p:spTree>
    <p:extLst>
      <p:ext uri="{BB962C8B-B14F-4D97-AF65-F5344CB8AC3E}">
        <p14:creationId xmlns:p14="http://schemas.microsoft.com/office/powerpoint/2010/main" val="34910586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Vertical Speed Indicator</a:t>
            </a:r>
            <a:endParaRPr lang="en-US" dirty="0"/>
          </a:p>
        </p:txBody>
      </p:sp>
      <p:sp>
        <p:nvSpPr>
          <p:cNvPr id="3" name="Content Placeholder 2"/>
          <p:cNvSpPr>
            <a:spLocks noGrp="1"/>
          </p:cNvSpPr>
          <p:nvPr>
            <p:ph idx="1"/>
          </p:nvPr>
        </p:nvSpPr>
        <p:spPr>
          <a:xfrm>
            <a:off x="457200" y="1600200"/>
            <a:ext cx="4876800" cy="4525963"/>
          </a:xfrm>
        </p:spPr>
        <p:txBody>
          <a:bodyPr>
            <a:noAutofit/>
          </a:bodyPr>
          <a:lstStyle/>
          <a:p>
            <a:pPr algn="just"/>
            <a:r>
              <a:rPr lang="en-US" sz="1600" dirty="0" smtClean="0"/>
              <a:t>The VSI indicates the aircraft’s rate of climb or descent</a:t>
            </a:r>
          </a:p>
          <a:p>
            <a:pPr algn="just"/>
            <a:r>
              <a:rPr lang="en-US" sz="1600" dirty="0" smtClean="0"/>
              <a:t>The VSI uses a diaphragm connected to static pressure from the static port</a:t>
            </a:r>
          </a:p>
          <a:p>
            <a:pPr algn="just"/>
            <a:r>
              <a:rPr lang="en-US" sz="1600" dirty="0" smtClean="0"/>
              <a:t>The case has a calibrated nozzle that restricts the leakage of air so that there is a time delay between a change in static pressure and the pressure in the case</a:t>
            </a:r>
          </a:p>
          <a:p>
            <a:pPr algn="just"/>
            <a:r>
              <a:rPr lang="en-US" sz="1600" dirty="0" smtClean="0"/>
              <a:t>Thus, if the aircraft climbs (or descends), the pressure within the diaphragm will decrease (increase), while pressure in the case will decrease (increase) at a lower rate due to the presence of the nozzle</a:t>
            </a:r>
          </a:p>
          <a:p>
            <a:pPr algn="just"/>
            <a:r>
              <a:rPr lang="en-US" sz="1600" dirty="0" smtClean="0"/>
              <a:t>Movement of the diaphragm is translated into movement of a needle by a mechanical system</a:t>
            </a:r>
          </a:p>
        </p:txBody>
      </p:sp>
      <p:pic>
        <p:nvPicPr>
          <p:cNvPr id="3074" name="Picture 2" descr="http://sarasotaavionics.com/images/productimages/UMA/T8-3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1295400"/>
            <a:ext cx="22860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www.aero-mechanic.com/wp-content/uploads/2010/05/7-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3669107"/>
            <a:ext cx="2733484" cy="2284019"/>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8271875D-DD96-44CC-8479-71786E7A1694}" type="slidenum">
              <a:rPr lang="en-US" smtClean="0"/>
              <a:t>13</a:t>
            </a:fld>
            <a:endParaRPr lang="en-US"/>
          </a:p>
        </p:txBody>
      </p:sp>
    </p:spTree>
    <p:extLst>
      <p:ext uri="{BB962C8B-B14F-4D97-AF65-F5344CB8AC3E}">
        <p14:creationId xmlns:p14="http://schemas.microsoft.com/office/powerpoint/2010/main" val="8574750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Vertical Speed Indicator</a:t>
            </a:r>
            <a:endParaRPr lang="en-US" dirty="0"/>
          </a:p>
        </p:txBody>
      </p:sp>
      <p:sp>
        <p:nvSpPr>
          <p:cNvPr id="3" name="Content Placeholder 2"/>
          <p:cNvSpPr>
            <a:spLocks noGrp="1"/>
          </p:cNvSpPr>
          <p:nvPr>
            <p:ph idx="1"/>
          </p:nvPr>
        </p:nvSpPr>
        <p:spPr>
          <a:xfrm>
            <a:off x="457200" y="1600200"/>
            <a:ext cx="4876800" cy="4525963"/>
          </a:xfrm>
        </p:spPr>
        <p:txBody>
          <a:bodyPr>
            <a:noAutofit/>
          </a:bodyPr>
          <a:lstStyle/>
          <a:p>
            <a:pPr algn="just"/>
            <a:r>
              <a:rPr lang="en-US" sz="1600" dirty="0" smtClean="0"/>
              <a:t>If static system is blocked, the VSI will show 0 and no change in climbs or descent</a:t>
            </a:r>
            <a:r>
              <a:rPr lang="en-US" sz="1600" dirty="0"/>
              <a:t>s</a:t>
            </a:r>
            <a:endParaRPr lang="en-US" sz="1600" dirty="0" smtClean="0"/>
          </a:p>
          <a:p>
            <a:pPr algn="just"/>
            <a:r>
              <a:rPr lang="en-US" sz="1600" dirty="0" smtClean="0"/>
              <a:t>Errors</a:t>
            </a:r>
          </a:p>
          <a:p>
            <a:pPr lvl="1" algn="just"/>
            <a:r>
              <a:rPr lang="en-US" sz="1600" dirty="0" smtClean="0"/>
              <a:t>Sudden or abrupt changes in aircraft attitude cause erroneous instrument readings</a:t>
            </a:r>
          </a:p>
          <a:p>
            <a:pPr lvl="1" algn="just"/>
            <a:r>
              <a:rPr lang="en-US" sz="1600" dirty="0" smtClean="0"/>
              <a:t>While VSI needle immediately shows a change, accurate rate information is not instantaneous – can take 6 to 9 seconds</a:t>
            </a:r>
          </a:p>
          <a:p>
            <a:pPr algn="just"/>
            <a:r>
              <a:rPr lang="en-US" sz="1600" dirty="0" smtClean="0"/>
              <a:t>Needle should be at 0 on the ground and in level flight. This is a pre-flight check item</a:t>
            </a:r>
          </a:p>
          <a:p>
            <a:pPr lvl="1" algn="just"/>
            <a:r>
              <a:rPr lang="en-US" sz="1600" dirty="0" smtClean="0"/>
              <a:t>If not at 0, you must allow for the error when interpreting the indications in flight</a:t>
            </a:r>
          </a:p>
          <a:p>
            <a:pPr algn="just"/>
            <a:r>
              <a:rPr lang="en-US" sz="1600" dirty="0" smtClean="0"/>
              <a:t>If turbulence is encountered, seek to maintain an appropriate pitch attitude instead of chasing the VSI needle or trying to maintain a steady rate.</a:t>
            </a:r>
            <a:endParaRPr lang="en-US" sz="1600" dirty="0"/>
          </a:p>
        </p:txBody>
      </p:sp>
      <p:pic>
        <p:nvPicPr>
          <p:cNvPr id="3074" name="Picture 2" descr="http://sarasotaavionics.com/images/productimages/UMA/T8-3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1295400"/>
            <a:ext cx="22860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www.aero-mechanic.com/wp-content/uploads/2010/05/7-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3669107"/>
            <a:ext cx="2733484" cy="2284019"/>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8271875D-DD96-44CC-8479-71786E7A1694}" type="slidenum">
              <a:rPr lang="en-US" smtClean="0"/>
              <a:t>14</a:t>
            </a:fld>
            <a:endParaRPr lang="en-US"/>
          </a:p>
        </p:txBody>
      </p:sp>
    </p:spTree>
    <p:extLst>
      <p:ext uri="{BB962C8B-B14F-4D97-AF65-F5344CB8AC3E}">
        <p14:creationId xmlns:p14="http://schemas.microsoft.com/office/powerpoint/2010/main" val="3907418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Airspeed Indicator</a:t>
            </a:r>
            <a:endParaRPr lang="en-US" dirty="0"/>
          </a:p>
        </p:txBody>
      </p:sp>
      <p:sp>
        <p:nvSpPr>
          <p:cNvPr id="3" name="Content Placeholder 2"/>
          <p:cNvSpPr>
            <a:spLocks noGrp="1"/>
          </p:cNvSpPr>
          <p:nvPr>
            <p:ph idx="1"/>
          </p:nvPr>
        </p:nvSpPr>
        <p:spPr>
          <a:xfrm>
            <a:off x="457200" y="1600200"/>
            <a:ext cx="5257800" cy="4525963"/>
          </a:xfrm>
        </p:spPr>
        <p:txBody>
          <a:bodyPr>
            <a:normAutofit fontScale="85000" lnSpcReduction="20000"/>
          </a:bodyPr>
          <a:lstStyle/>
          <a:p>
            <a:r>
              <a:rPr lang="en-US" dirty="0" smtClean="0"/>
              <a:t>The input from the pitot tube is routed to a bellows in the instrument. The static input goes into the case surrounding the bellows. An increase in pitot pressure expands the bellows as long as the static pressure does not also increase.</a:t>
            </a:r>
          </a:p>
          <a:p>
            <a:r>
              <a:rPr lang="en-US" dirty="0" smtClean="0"/>
              <a:t>The expansion of the bellows rotates a gear that turns the airspeed needle to display the aircraft’s airspeed</a:t>
            </a:r>
            <a:endParaRPr lang="en-US" dirty="0"/>
          </a:p>
        </p:txBody>
      </p:sp>
      <p:pic>
        <p:nvPicPr>
          <p:cNvPr id="4098" name="Picture 2" descr="http://www.palmflying.com/wp-content/uploads/2011/09/airspeed-gauge-label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1600200"/>
            <a:ext cx="2619376" cy="200025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www.defineaviation.info/wp-content/uploads/Pitot-Static-System-Airspeed-Indicato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3810000"/>
            <a:ext cx="2728176" cy="2314576"/>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8271875D-DD96-44CC-8479-71786E7A1694}" type="slidenum">
              <a:rPr lang="en-US" smtClean="0"/>
              <a:t>15</a:t>
            </a:fld>
            <a:endParaRPr lang="en-US"/>
          </a:p>
        </p:txBody>
      </p:sp>
    </p:spTree>
    <p:extLst>
      <p:ext uri="{BB962C8B-B14F-4D97-AF65-F5344CB8AC3E}">
        <p14:creationId xmlns:p14="http://schemas.microsoft.com/office/powerpoint/2010/main" val="25099303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Pitot Static Blockages</a:t>
            </a:r>
            <a:endParaRPr lang="en-US" dirty="0"/>
          </a:p>
        </p:txBody>
      </p:sp>
      <p:sp>
        <p:nvSpPr>
          <p:cNvPr id="4" name="Slide Number Placeholder 3"/>
          <p:cNvSpPr>
            <a:spLocks noGrp="1"/>
          </p:cNvSpPr>
          <p:nvPr>
            <p:ph type="sldNum" sz="quarter" idx="12"/>
          </p:nvPr>
        </p:nvSpPr>
        <p:spPr/>
        <p:txBody>
          <a:bodyPr/>
          <a:lstStyle/>
          <a:p>
            <a:fld id="{8271875D-DD96-44CC-8479-71786E7A1694}" type="slidenum">
              <a:rPr lang="en-US" smtClean="0"/>
              <a:t>16</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864902987"/>
              </p:ext>
            </p:extLst>
          </p:nvPr>
        </p:nvGraphicFramePr>
        <p:xfrm>
          <a:off x="381000" y="1397000"/>
          <a:ext cx="8534400" cy="4759960"/>
        </p:xfrm>
        <a:graphic>
          <a:graphicData uri="http://schemas.openxmlformats.org/drawingml/2006/table">
            <a:tbl>
              <a:tblPr firstRow="1" bandRow="1">
                <a:tableStyleId>{5C22544A-7EE6-4342-B048-85BDC9FD1C3A}</a:tableStyleId>
              </a:tblPr>
              <a:tblGrid>
                <a:gridCol w="2844800"/>
                <a:gridCol w="2844800"/>
                <a:gridCol w="2844800"/>
              </a:tblGrid>
              <a:tr h="370840">
                <a:tc>
                  <a:txBody>
                    <a:bodyPr/>
                    <a:lstStyle/>
                    <a:p>
                      <a:r>
                        <a:rPr lang="en-US" sz="1500" dirty="0" smtClean="0"/>
                        <a:t>Blockage</a:t>
                      </a:r>
                      <a:endParaRPr lang="en-US" sz="1500" dirty="0"/>
                    </a:p>
                  </a:txBody>
                  <a:tcPr/>
                </a:tc>
                <a:tc>
                  <a:txBody>
                    <a:bodyPr/>
                    <a:lstStyle/>
                    <a:p>
                      <a:r>
                        <a:rPr lang="en-US" sz="1500" dirty="0" smtClean="0"/>
                        <a:t>ASI Impact</a:t>
                      </a:r>
                      <a:endParaRPr lang="en-US" sz="1500" dirty="0"/>
                    </a:p>
                  </a:txBody>
                  <a:tcPr/>
                </a:tc>
                <a:tc>
                  <a:txBody>
                    <a:bodyPr/>
                    <a:lstStyle/>
                    <a:p>
                      <a:r>
                        <a:rPr lang="en-US" sz="1500" dirty="0" smtClean="0"/>
                        <a:t>Altimeter / VSI Impact</a:t>
                      </a:r>
                      <a:endParaRPr lang="en-US" sz="1500" dirty="0"/>
                    </a:p>
                  </a:txBody>
                  <a:tcPr/>
                </a:tc>
              </a:tr>
              <a:tr h="370840">
                <a:tc>
                  <a:txBody>
                    <a:bodyPr/>
                    <a:lstStyle/>
                    <a:p>
                      <a:r>
                        <a:rPr lang="en-US" sz="1500" dirty="0" smtClean="0"/>
                        <a:t>Pitot tube only (drain hole open)</a:t>
                      </a:r>
                      <a:endParaRPr lang="en-US" sz="1500" dirty="0"/>
                    </a:p>
                  </a:txBody>
                  <a:tcPr/>
                </a:tc>
                <a:tc>
                  <a:txBody>
                    <a:bodyPr/>
                    <a:lstStyle/>
                    <a:p>
                      <a:r>
                        <a:rPr lang="en-US" sz="1500" dirty="0" smtClean="0"/>
                        <a:t>Airspeed will decrease — possibly all the way to zero, if fully blocked</a:t>
                      </a:r>
                      <a:endParaRPr lang="en-US" sz="1500" dirty="0"/>
                    </a:p>
                  </a:txBody>
                  <a:tcPr/>
                </a:tc>
                <a:tc>
                  <a:txBody>
                    <a:bodyPr/>
                    <a:lstStyle/>
                    <a:p>
                      <a:r>
                        <a:rPr lang="en-US" sz="1500" dirty="0" smtClean="0"/>
                        <a:t>No impact</a:t>
                      </a:r>
                      <a:endParaRPr lang="en-US" sz="1500" dirty="0"/>
                    </a:p>
                  </a:txBody>
                  <a:tcPr/>
                </a:tc>
              </a:tr>
              <a:tr h="370840">
                <a:tc>
                  <a:txBody>
                    <a:bodyPr/>
                    <a:lstStyle/>
                    <a:p>
                      <a:r>
                        <a:rPr lang="en-US" sz="1500" dirty="0" smtClean="0"/>
                        <a:t>Pitot tube and pitot drain</a:t>
                      </a:r>
                      <a:endParaRPr lang="en-US" sz="1500" dirty="0"/>
                    </a:p>
                  </a:txBody>
                  <a:tcPr/>
                </a:tc>
                <a:tc>
                  <a:txBody>
                    <a:bodyPr/>
                    <a:lstStyle/>
                    <a:p>
                      <a:r>
                        <a:rPr lang="en-US" sz="1500" dirty="0" smtClean="0"/>
                        <a:t>Blockage</a:t>
                      </a:r>
                      <a:r>
                        <a:rPr lang="en-US" sz="1500" baseline="0" dirty="0" smtClean="0"/>
                        <a:t> </a:t>
                      </a:r>
                      <a:r>
                        <a:rPr lang="en-US" sz="1500" dirty="0" smtClean="0"/>
                        <a:t>would probably go unnoticed in level flight. In a climb or a descent, however, ASI will act as an altimeter because the trapped pitot pressure will be measured against varying static pressures (low speed</a:t>
                      </a:r>
                      <a:r>
                        <a:rPr lang="en-US" sz="1500" baseline="0" dirty="0" smtClean="0"/>
                        <a:t> shown near ground).  ASI provides no useful airspeed information.</a:t>
                      </a:r>
                      <a:endParaRPr lang="en-US" sz="1500" dirty="0" smtClean="0"/>
                    </a:p>
                    <a:p>
                      <a:endParaRPr lang="en-US" sz="1500" dirty="0"/>
                    </a:p>
                  </a:txBody>
                  <a:tcPr/>
                </a:tc>
                <a:tc>
                  <a:txBody>
                    <a:bodyPr/>
                    <a:lstStyle/>
                    <a:p>
                      <a:r>
                        <a:rPr lang="en-US" sz="1500" dirty="0" smtClean="0"/>
                        <a:t>No impact</a:t>
                      </a:r>
                      <a:endParaRPr lang="en-US" sz="1500" dirty="0"/>
                    </a:p>
                  </a:txBody>
                  <a:tcPr/>
                </a:tc>
              </a:tr>
              <a:tr h="370840">
                <a:tc>
                  <a:txBody>
                    <a:bodyPr/>
                    <a:lstStyle/>
                    <a:p>
                      <a:r>
                        <a:rPr lang="en-US" sz="1500" dirty="0" smtClean="0"/>
                        <a:t>Static Port</a:t>
                      </a:r>
                      <a:endParaRPr lang="en-US" sz="1500" dirty="0"/>
                    </a:p>
                  </a:txBody>
                  <a:tcPr/>
                </a:tc>
                <a:tc>
                  <a:txBody>
                    <a:bodyPr/>
                    <a:lstStyle/>
                    <a:p>
                      <a:r>
                        <a:rPr lang="en-US" sz="1500" dirty="0" smtClean="0"/>
                        <a:t>ASI will act as a </a:t>
                      </a:r>
                      <a:r>
                        <a:rPr lang="en-US" sz="1500" b="1" dirty="0" smtClean="0">
                          <a:solidFill>
                            <a:srgbClr val="FF0000"/>
                          </a:solidFill>
                        </a:rPr>
                        <a:t>reverse </a:t>
                      </a:r>
                      <a:r>
                        <a:rPr lang="en-US" sz="1500" dirty="0" smtClean="0"/>
                        <a:t>altimeter – low airspeed above failure altitude; excessive airspeed below failure altitude.  ASI provides no useful airspeed information. Very dangerous</a:t>
                      </a:r>
                      <a:endParaRPr lang="en-US" sz="1500" dirty="0"/>
                    </a:p>
                  </a:txBody>
                  <a:tcPr/>
                </a:tc>
                <a:tc>
                  <a:txBody>
                    <a:bodyPr/>
                    <a:lstStyle/>
                    <a:p>
                      <a:r>
                        <a:rPr lang="en-US" sz="1500" dirty="0" smtClean="0"/>
                        <a:t>VSI will not show changes in altitude; Altimeter will be frozen at failure altitude</a:t>
                      </a:r>
                      <a:endParaRPr lang="en-US" sz="1500" dirty="0"/>
                    </a:p>
                  </a:txBody>
                  <a:tcPr/>
                </a:tc>
              </a:tr>
            </a:tbl>
          </a:graphicData>
        </a:graphic>
      </p:graphicFrame>
    </p:spTree>
    <p:extLst>
      <p:ext uri="{BB962C8B-B14F-4D97-AF65-F5344CB8AC3E}">
        <p14:creationId xmlns:p14="http://schemas.microsoft.com/office/powerpoint/2010/main" val="10126679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Pitot Static Blockages</a:t>
            </a:r>
          </a:p>
        </p:txBody>
      </p:sp>
      <p:sp>
        <p:nvSpPr>
          <p:cNvPr id="4" name="Slide Number Placeholder 3"/>
          <p:cNvSpPr>
            <a:spLocks noGrp="1"/>
          </p:cNvSpPr>
          <p:nvPr>
            <p:ph type="sldNum" sz="quarter" idx="12"/>
          </p:nvPr>
        </p:nvSpPr>
        <p:spPr/>
        <p:txBody>
          <a:bodyPr/>
          <a:lstStyle/>
          <a:p>
            <a:fld id="{8271875D-DD96-44CC-8479-71786E7A1694}" type="slidenum">
              <a:rPr lang="en-US" smtClean="0"/>
              <a:t>17</a:t>
            </a:fld>
            <a:endParaRPr lang="en-US" dirty="0"/>
          </a:p>
        </p:txBody>
      </p:sp>
      <p:sp>
        <p:nvSpPr>
          <p:cNvPr id="5" name="Content Placeholder 2"/>
          <p:cNvSpPr>
            <a:spLocks noGrp="1"/>
          </p:cNvSpPr>
          <p:nvPr>
            <p:ph idx="1"/>
          </p:nvPr>
        </p:nvSpPr>
        <p:spPr/>
        <p:txBody>
          <a:bodyPr>
            <a:normAutofit fontScale="92500"/>
          </a:bodyPr>
          <a:lstStyle/>
          <a:p>
            <a:r>
              <a:rPr lang="en-US" dirty="0" smtClean="0"/>
              <a:t>Many </a:t>
            </a:r>
            <a:r>
              <a:rPr lang="en-US" dirty="0"/>
              <a:t>aircraft have alternate static </a:t>
            </a:r>
            <a:r>
              <a:rPr lang="en-US" dirty="0" smtClean="0"/>
              <a:t>systems</a:t>
            </a:r>
            <a:endParaRPr lang="en-US" dirty="0"/>
          </a:p>
          <a:p>
            <a:pPr lvl="1"/>
            <a:r>
              <a:rPr lang="en-US" dirty="0" smtClean="0"/>
              <a:t>Alternate static systems tends to reflect </a:t>
            </a:r>
            <a:r>
              <a:rPr lang="en-US" dirty="0" err="1" smtClean="0"/>
              <a:t>slighty</a:t>
            </a:r>
            <a:r>
              <a:rPr lang="en-US" dirty="0" smtClean="0"/>
              <a:t> higher altitude and slightly faster airspeed due to pressure difference between interior and exterior of the aircraft </a:t>
            </a:r>
          </a:p>
          <a:p>
            <a:pPr lvl="1"/>
            <a:r>
              <a:rPr lang="en-US" dirty="0" smtClean="0"/>
              <a:t>Can also use GPS altitude as a rough guide</a:t>
            </a:r>
          </a:p>
          <a:p>
            <a:r>
              <a:rPr lang="en-US" dirty="0" smtClean="0"/>
              <a:t>Can </a:t>
            </a:r>
            <a:r>
              <a:rPr lang="en-US" dirty="0"/>
              <a:t>also break glass on VSI to get approximate static </a:t>
            </a:r>
            <a:r>
              <a:rPr lang="en-US" dirty="0" smtClean="0"/>
              <a:t>pressure</a:t>
            </a:r>
          </a:p>
          <a:p>
            <a:r>
              <a:rPr lang="en-US" dirty="0" smtClean="0"/>
              <a:t>Static line leak in pressurized aircraft – will show cabin altitude</a:t>
            </a:r>
            <a:endParaRPr lang="en-US" dirty="0"/>
          </a:p>
          <a:p>
            <a:endParaRPr lang="en-US" dirty="0"/>
          </a:p>
        </p:txBody>
      </p:sp>
    </p:spTree>
    <p:extLst>
      <p:ext uri="{BB962C8B-B14F-4D97-AF65-F5344CB8AC3E}">
        <p14:creationId xmlns:p14="http://schemas.microsoft.com/office/powerpoint/2010/main" val="1733691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www.free-online-private-pilot-ground-school.com/images/attitude-indicato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4744628"/>
            <a:ext cx="2554076" cy="209894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r>
              <a:rPr lang="en-US" dirty="0" smtClean="0"/>
              <a:t>DECKR</a:t>
            </a:r>
            <a:r>
              <a:rPr lang="en-US" dirty="0" smtClean="0">
                <a:solidFill>
                  <a:srgbClr val="C00000"/>
                </a:solidFill>
              </a:rPr>
              <a:t>A</a:t>
            </a:r>
            <a:r>
              <a:rPr lang="en-US" dirty="0" smtClean="0"/>
              <a:t>T</a:t>
            </a:r>
            <a:br>
              <a:rPr lang="en-US" dirty="0" smtClean="0"/>
            </a:br>
            <a:r>
              <a:rPr lang="en-US" dirty="0" smtClean="0"/>
              <a:t>Attitude Indicator</a:t>
            </a:r>
            <a:endParaRPr lang="en-US" dirty="0"/>
          </a:p>
        </p:txBody>
      </p:sp>
      <p:sp>
        <p:nvSpPr>
          <p:cNvPr id="4" name="Slide Number Placeholder 3"/>
          <p:cNvSpPr>
            <a:spLocks noGrp="1"/>
          </p:cNvSpPr>
          <p:nvPr>
            <p:ph type="sldNum" sz="quarter" idx="12"/>
          </p:nvPr>
        </p:nvSpPr>
        <p:spPr/>
        <p:txBody>
          <a:bodyPr/>
          <a:lstStyle/>
          <a:p>
            <a:fld id="{7CD4A239-989F-4D07-9067-CEA9D9C169B7}" type="slidenum">
              <a:rPr lang="en-US" smtClean="0"/>
              <a:t>18</a:t>
            </a:fld>
            <a:endParaRPr lang="en-US"/>
          </a:p>
        </p:txBody>
      </p:sp>
      <p:pic>
        <p:nvPicPr>
          <p:cNvPr id="5" name="Picture 4" descr="http://www.clker.com/cliparts/c/6/b/2/1223615301572097144Startright_Attitude_Indicator.svg.h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2209800"/>
            <a:ext cx="3886200" cy="38862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572000" y="1720334"/>
            <a:ext cx="497252" cy="369332"/>
          </a:xfrm>
          <a:prstGeom prst="rect">
            <a:avLst/>
          </a:prstGeom>
          <a:noFill/>
        </p:spPr>
        <p:txBody>
          <a:bodyPr wrap="none" rtlCol="0">
            <a:spAutoFit/>
          </a:bodyPr>
          <a:lstStyle/>
          <a:p>
            <a:r>
              <a:rPr lang="en-US" dirty="0" smtClean="0"/>
              <a:t>10°</a:t>
            </a:r>
            <a:endParaRPr lang="en-US" dirty="0"/>
          </a:p>
        </p:txBody>
      </p:sp>
      <p:sp>
        <p:nvSpPr>
          <p:cNvPr id="7" name="TextBox 6"/>
          <p:cNvSpPr txBox="1"/>
          <p:nvPr/>
        </p:nvSpPr>
        <p:spPr>
          <a:xfrm>
            <a:off x="5105502" y="1840468"/>
            <a:ext cx="497252" cy="369332"/>
          </a:xfrm>
          <a:prstGeom prst="rect">
            <a:avLst/>
          </a:prstGeom>
          <a:noFill/>
        </p:spPr>
        <p:txBody>
          <a:bodyPr wrap="none" rtlCol="0">
            <a:spAutoFit/>
          </a:bodyPr>
          <a:lstStyle/>
          <a:p>
            <a:r>
              <a:rPr lang="en-US" dirty="0"/>
              <a:t>2</a:t>
            </a:r>
            <a:r>
              <a:rPr lang="en-US" dirty="0" smtClean="0"/>
              <a:t>0°</a:t>
            </a:r>
            <a:endParaRPr lang="en-US" dirty="0"/>
          </a:p>
        </p:txBody>
      </p:sp>
      <p:sp>
        <p:nvSpPr>
          <p:cNvPr id="8" name="TextBox 7"/>
          <p:cNvSpPr txBox="1"/>
          <p:nvPr/>
        </p:nvSpPr>
        <p:spPr>
          <a:xfrm>
            <a:off x="5602754" y="2209800"/>
            <a:ext cx="497252" cy="369332"/>
          </a:xfrm>
          <a:prstGeom prst="rect">
            <a:avLst/>
          </a:prstGeom>
          <a:noFill/>
        </p:spPr>
        <p:txBody>
          <a:bodyPr wrap="none" rtlCol="0">
            <a:spAutoFit/>
          </a:bodyPr>
          <a:lstStyle/>
          <a:p>
            <a:r>
              <a:rPr lang="en-US" dirty="0"/>
              <a:t>3</a:t>
            </a:r>
            <a:r>
              <a:rPr lang="en-US" dirty="0" smtClean="0"/>
              <a:t>0°</a:t>
            </a:r>
            <a:endParaRPr lang="en-US" dirty="0"/>
          </a:p>
        </p:txBody>
      </p:sp>
      <p:sp>
        <p:nvSpPr>
          <p:cNvPr id="9" name="TextBox 8"/>
          <p:cNvSpPr txBox="1"/>
          <p:nvPr/>
        </p:nvSpPr>
        <p:spPr>
          <a:xfrm>
            <a:off x="6100006" y="2819400"/>
            <a:ext cx="497252" cy="369332"/>
          </a:xfrm>
          <a:prstGeom prst="rect">
            <a:avLst/>
          </a:prstGeom>
          <a:noFill/>
        </p:spPr>
        <p:txBody>
          <a:bodyPr wrap="none" rtlCol="0">
            <a:spAutoFit/>
          </a:bodyPr>
          <a:lstStyle/>
          <a:p>
            <a:r>
              <a:rPr lang="en-US" dirty="0" smtClean="0"/>
              <a:t>45°</a:t>
            </a:r>
            <a:endParaRPr lang="en-US" dirty="0"/>
          </a:p>
        </p:txBody>
      </p:sp>
      <p:sp>
        <p:nvSpPr>
          <p:cNvPr id="10" name="TextBox 9"/>
          <p:cNvSpPr txBox="1"/>
          <p:nvPr/>
        </p:nvSpPr>
        <p:spPr>
          <a:xfrm>
            <a:off x="6477000" y="3815380"/>
            <a:ext cx="497252" cy="369332"/>
          </a:xfrm>
          <a:prstGeom prst="rect">
            <a:avLst/>
          </a:prstGeom>
          <a:noFill/>
        </p:spPr>
        <p:txBody>
          <a:bodyPr wrap="none" rtlCol="0">
            <a:spAutoFit/>
          </a:bodyPr>
          <a:lstStyle/>
          <a:p>
            <a:r>
              <a:rPr lang="en-US" dirty="0"/>
              <a:t>9</a:t>
            </a:r>
            <a:r>
              <a:rPr lang="en-US" dirty="0" smtClean="0"/>
              <a:t>0°</a:t>
            </a:r>
            <a:endParaRPr lang="en-US" dirty="0"/>
          </a:p>
        </p:txBody>
      </p:sp>
      <p:sp>
        <p:nvSpPr>
          <p:cNvPr id="11" name="TextBox 10"/>
          <p:cNvSpPr txBox="1"/>
          <p:nvPr/>
        </p:nvSpPr>
        <p:spPr>
          <a:xfrm rot="2706742">
            <a:off x="5758726" y="2086469"/>
            <a:ext cx="1179810" cy="369332"/>
          </a:xfrm>
          <a:prstGeom prst="rect">
            <a:avLst/>
          </a:prstGeom>
          <a:noFill/>
        </p:spPr>
        <p:txBody>
          <a:bodyPr wrap="none" rtlCol="0">
            <a:spAutoFit/>
          </a:bodyPr>
          <a:lstStyle/>
          <a:p>
            <a:r>
              <a:rPr lang="en-US" dirty="0" smtClean="0"/>
              <a:t>Bank Scale</a:t>
            </a:r>
            <a:endParaRPr lang="en-US" dirty="0"/>
          </a:p>
        </p:txBody>
      </p:sp>
      <p:cxnSp>
        <p:nvCxnSpPr>
          <p:cNvPr id="13" name="Straight Arrow Connector 12"/>
          <p:cNvCxnSpPr>
            <a:stCxn id="6" idx="2"/>
          </p:cNvCxnSpPr>
          <p:nvPr/>
        </p:nvCxnSpPr>
        <p:spPr>
          <a:xfrm flipH="1">
            <a:off x="4648200" y="2089666"/>
            <a:ext cx="172426" cy="489466"/>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4953000" y="2089666"/>
            <a:ext cx="304800" cy="577334"/>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5257800" y="2394466"/>
            <a:ext cx="457200" cy="424934"/>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5801489" y="3004066"/>
            <a:ext cx="446911" cy="348734"/>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5943600" y="4000046"/>
            <a:ext cx="653658" cy="152854"/>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1828800" y="3783568"/>
            <a:ext cx="380232" cy="369332"/>
          </a:xfrm>
          <a:prstGeom prst="rect">
            <a:avLst/>
          </a:prstGeom>
          <a:noFill/>
        </p:spPr>
        <p:txBody>
          <a:bodyPr wrap="none" rtlCol="0">
            <a:spAutoFit/>
          </a:bodyPr>
          <a:lstStyle/>
          <a:p>
            <a:r>
              <a:rPr lang="en-US" dirty="0"/>
              <a:t>5</a:t>
            </a:r>
            <a:r>
              <a:rPr lang="en-US" dirty="0" smtClean="0"/>
              <a:t>°</a:t>
            </a:r>
            <a:endParaRPr lang="en-US" dirty="0"/>
          </a:p>
        </p:txBody>
      </p:sp>
      <p:sp>
        <p:nvSpPr>
          <p:cNvPr id="26" name="TextBox 25"/>
          <p:cNvSpPr txBox="1"/>
          <p:nvPr/>
        </p:nvSpPr>
        <p:spPr>
          <a:xfrm>
            <a:off x="1770290" y="3352800"/>
            <a:ext cx="497252" cy="369332"/>
          </a:xfrm>
          <a:prstGeom prst="rect">
            <a:avLst/>
          </a:prstGeom>
          <a:noFill/>
        </p:spPr>
        <p:txBody>
          <a:bodyPr wrap="none" rtlCol="0">
            <a:spAutoFit/>
          </a:bodyPr>
          <a:lstStyle/>
          <a:p>
            <a:r>
              <a:rPr lang="en-US" dirty="0" smtClean="0"/>
              <a:t>10°</a:t>
            </a:r>
            <a:endParaRPr lang="en-US" dirty="0"/>
          </a:p>
        </p:txBody>
      </p:sp>
      <p:cxnSp>
        <p:nvCxnSpPr>
          <p:cNvPr id="28" name="Straight Arrow Connector 27"/>
          <p:cNvCxnSpPr/>
          <p:nvPr/>
        </p:nvCxnSpPr>
        <p:spPr>
          <a:xfrm>
            <a:off x="2057400" y="3537466"/>
            <a:ext cx="2133600" cy="430768"/>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2018916" y="4000046"/>
            <a:ext cx="2362584" cy="76427"/>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113012" y="3821298"/>
            <a:ext cx="1219200" cy="923330"/>
          </a:xfrm>
          <a:prstGeom prst="rect">
            <a:avLst/>
          </a:prstGeom>
          <a:noFill/>
        </p:spPr>
        <p:txBody>
          <a:bodyPr wrap="square" rtlCol="0">
            <a:spAutoFit/>
          </a:bodyPr>
          <a:lstStyle/>
          <a:p>
            <a:r>
              <a:rPr lang="en-US" dirty="0" smtClean="0"/>
              <a:t>Level / </a:t>
            </a:r>
          </a:p>
          <a:p>
            <a:r>
              <a:rPr lang="en-US" dirty="0" smtClean="0"/>
              <a:t>Artificial Horizon</a:t>
            </a:r>
            <a:endParaRPr lang="en-US" dirty="0"/>
          </a:p>
        </p:txBody>
      </p:sp>
      <p:cxnSp>
        <p:nvCxnSpPr>
          <p:cNvPr id="33" name="Straight Arrow Connector 32"/>
          <p:cNvCxnSpPr/>
          <p:nvPr/>
        </p:nvCxnSpPr>
        <p:spPr>
          <a:xfrm flipV="1">
            <a:off x="1066800" y="4184713"/>
            <a:ext cx="3124200" cy="9825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5575381" y="5879068"/>
            <a:ext cx="2593467" cy="369332"/>
          </a:xfrm>
          <a:prstGeom prst="rect">
            <a:avLst/>
          </a:prstGeom>
          <a:noFill/>
          <a:ln>
            <a:solidFill>
              <a:schemeClr val="tx1"/>
            </a:solidFill>
          </a:ln>
        </p:spPr>
        <p:txBody>
          <a:bodyPr wrap="none" rtlCol="0">
            <a:spAutoFit/>
          </a:bodyPr>
          <a:lstStyle/>
          <a:p>
            <a:r>
              <a:rPr lang="en-US" dirty="0" smtClean="0"/>
              <a:t>Horizon Adjustment Knob</a:t>
            </a:r>
            <a:endParaRPr lang="en-US" dirty="0"/>
          </a:p>
        </p:txBody>
      </p:sp>
      <p:cxnSp>
        <p:nvCxnSpPr>
          <p:cNvPr id="36" name="Straight Arrow Connector 35"/>
          <p:cNvCxnSpPr/>
          <p:nvPr/>
        </p:nvCxnSpPr>
        <p:spPr>
          <a:xfrm flipH="1" flipV="1">
            <a:off x="4381500" y="5715000"/>
            <a:ext cx="1333500" cy="348734"/>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2590800" y="1905000"/>
            <a:ext cx="863121" cy="369332"/>
          </a:xfrm>
          <a:prstGeom prst="rect">
            <a:avLst/>
          </a:prstGeom>
          <a:noFill/>
          <a:ln>
            <a:solidFill>
              <a:schemeClr val="tx1"/>
            </a:solidFill>
          </a:ln>
        </p:spPr>
        <p:txBody>
          <a:bodyPr wrap="none" rtlCol="0">
            <a:spAutoFit/>
          </a:bodyPr>
          <a:lstStyle/>
          <a:p>
            <a:r>
              <a:rPr lang="en-US" dirty="0" smtClean="0"/>
              <a:t>Pointer</a:t>
            </a:r>
            <a:endParaRPr lang="en-US" dirty="0"/>
          </a:p>
        </p:txBody>
      </p:sp>
      <p:cxnSp>
        <p:nvCxnSpPr>
          <p:cNvPr id="40" name="Straight Arrow Connector 39"/>
          <p:cNvCxnSpPr>
            <a:stCxn id="38" idx="3"/>
          </p:cNvCxnSpPr>
          <p:nvPr/>
        </p:nvCxnSpPr>
        <p:spPr>
          <a:xfrm>
            <a:off x="3453921" y="2089666"/>
            <a:ext cx="889479" cy="48946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rot="17481762">
            <a:off x="1109993" y="3349918"/>
            <a:ext cx="1183401" cy="369332"/>
          </a:xfrm>
          <a:prstGeom prst="rect">
            <a:avLst/>
          </a:prstGeom>
          <a:noFill/>
        </p:spPr>
        <p:txBody>
          <a:bodyPr wrap="none" rtlCol="0">
            <a:spAutoFit/>
          </a:bodyPr>
          <a:lstStyle/>
          <a:p>
            <a:r>
              <a:rPr lang="en-US" dirty="0" smtClean="0"/>
              <a:t>Pitch Scale</a:t>
            </a:r>
            <a:endParaRPr lang="en-US" dirty="0"/>
          </a:p>
        </p:txBody>
      </p:sp>
    </p:spTree>
    <p:extLst>
      <p:ext uri="{BB962C8B-B14F-4D97-AF65-F5344CB8AC3E}">
        <p14:creationId xmlns:p14="http://schemas.microsoft.com/office/powerpoint/2010/main" val="31154247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DECKR</a:t>
            </a:r>
            <a:r>
              <a:rPr lang="en-US" dirty="0" smtClean="0">
                <a:solidFill>
                  <a:srgbClr val="C00000"/>
                </a:solidFill>
              </a:rPr>
              <a:t>A</a:t>
            </a:r>
            <a:r>
              <a:rPr lang="en-US" dirty="0" smtClean="0"/>
              <a:t>T</a:t>
            </a:r>
            <a:br>
              <a:rPr lang="en-US" dirty="0" smtClean="0"/>
            </a:br>
            <a:r>
              <a:rPr lang="en-US" dirty="0" smtClean="0"/>
              <a:t>Automatic Direction Indicator (ADI)</a:t>
            </a:r>
            <a:endParaRPr lang="en-US" dirty="0"/>
          </a:p>
        </p:txBody>
      </p:sp>
      <p:sp>
        <p:nvSpPr>
          <p:cNvPr id="4" name="Slide Number Placeholder 3"/>
          <p:cNvSpPr>
            <a:spLocks noGrp="1"/>
          </p:cNvSpPr>
          <p:nvPr>
            <p:ph type="sldNum" sz="quarter" idx="12"/>
          </p:nvPr>
        </p:nvSpPr>
        <p:spPr/>
        <p:txBody>
          <a:bodyPr/>
          <a:lstStyle/>
          <a:p>
            <a:fld id="{7CD4A239-989F-4D07-9067-CEA9D9C169B7}" type="slidenum">
              <a:rPr lang="en-US" smtClean="0"/>
              <a:t>19</a:t>
            </a:fld>
            <a:endParaRPr lang="en-US"/>
          </a:p>
        </p:txBody>
      </p:sp>
      <p:pic>
        <p:nvPicPr>
          <p:cNvPr id="6146" name="Picture 2" descr="http://4.bp.blogspot.com/_dJhlMMXPFv0/TIbccDZLZFI/AAAAAAAAD64/8-Pb0YGVrO8/s1600/IMG_789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0" y="1828800"/>
            <a:ext cx="5839151" cy="456285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28601" y="3352800"/>
            <a:ext cx="1295400" cy="1477328"/>
          </a:xfrm>
          <a:prstGeom prst="rect">
            <a:avLst/>
          </a:prstGeom>
          <a:noFill/>
          <a:ln>
            <a:solidFill>
              <a:schemeClr val="tx1"/>
            </a:solidFill>
          </a:ln>
        </p:spPr>
        <p:txBody>
          <a:bodyPr wrap="square" rtlCol="0">
            <a:spAutoFit/>
          </a:bodyPr>
          <a:lstStyle/>
          <a:p>
            <a:r>
              <a:rPr lang="en-US" dirty="0" smtClean="0"/>
              <a:t>Key difference is how the pointer works</a:t>
            </a:r>
            <a:endParaRPr lang="en-US" dirty="0"/>
          </a:p>
        </p:txBody>
      </p:sp>
      <p:cxnSp>
        <p:nvCxnSpPr>
          <p:cNvPr id="7" name="Straight Arrow Connector 6"/>
          <p:cNvCxnSpPr>
            <a:stCxn id="5" idx="3"/>
          </p:cNvCxnSpPr>
          <p:nvPr/>
        </p:nvCxnSpPr>
        <p:spPr>
          <a:xfrm flipV="1">
            <a:off x="1524001" y="2971800"/>
            <a:ext cx="2971799" cy="1119664"/>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75633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PTS Standards</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Exhibits adequate knowledge of the elements related to applicable aircraft flight instrument system(s) and their operating characteristics to include—</a:t>
            </a:r>
          </a:p>
          <a:p>
            <a:pPr lvl="1"/>
            <a:r>
              <a:rPr lang="en-US" dirty="0" smtClean="0"/>
              <a:t>Pitot-static</a:t>
            </a:r>
          </a:p>
          <a:p>
            <a:pPr lvl="1"/>
            <a:r>
              <a:rPr lang="en-US" dirty="0" smtClean="0"/>
              <a:t>Altimeter</a:t>
            </a:r>
          </a:p>
          <a:p>
            <a:pPr lvl="1"/>
            <a:r>
              <a:rPr lang="en-US" dirty="0" smtClean="0"/>
              <a:t>Airspeed indicator</a:t>
            </a:r>
          </a:p>
          <a:p>
            <a:pPr lvl="1"/>
            <a:r>
              <a:rPr lang="en-US" dirty="0" smtClean="0"/>
              <a:t>Vertical speed indicator</a:t>
            </a:r>
          </a:p>
          <a:p>
            <a:pPr lvl="1"/>
            <a:r>
              <a:rPr lang="en-US" dirty="0" smtClean="0"/>
              <a:t>Attitude indicator</a:t>
            </a:r>
          </a:p>
          <a:p>
            <a:pPr lvl="1"/>
            <a:r>
              <a:rPr lang="en-US" dirty="0" smtClean="0"/>
              <a:t>Horizontal situation indicator</a:t>
            </a:r>
          </a:p>
          <a:p>
            <a:pPr lvl="1"/>
            <a:r>
              <a:rPr lang="en-US" dirty="0" smtClean="0"/>
              <a:t>Magnetic compass</a:t>
            </a:r>
          </a:p>
          <a:p>
            <a:pPr lvl="1"/>
            <a:r>
              <a:rPr lang="en-US" dirty="0" smtClean="0"/>
              <a:t>Turn-and-slip indicator/turn coordinator</a:t>
            </a:r>
          </a:p>
          <a:p>
            <a:pPr lvl="1"/>
            <a:r>
              <a:rPr lang="en-US" dirty="0" smtClean="0"/>
              <a:t>Heading indicator</a:t>
            </a:r>
          </a:p>
          <a:p>
            <a:pPr lvl="1"/>
            <a:r>
              <a:rPr lang="en-US" dirty="0" smtClean="0"/>
              <a:t>Electrical systems</a:t>
            </a:r>
          </a:p>
          <a:p>
            <a:pPr lvl="1"/>
            <a:r>
              <a:rPr lang="en-US" dirty="0" smtClean="0"/>
              <a:t>Vacuum systems</a:t>
            </a:r>
          </a:p>
          <a:p>
            <a:pPr lvl="1"/>
            <a:r>
              <a:rPr lang="en-US" dirty="0" smtClean="0"/>
              <a:t>Electronic flight instrument displays (PFD, MFD)</a:t>
            </a:r>
            <a:endParaRPr lang="en-US" dirty="0"/>
          </a:p>
        </p:txBody>
      </p:sp>
      <p:sp>
        <p:nvSpPr>
          <p:cNvPr id="4" name="Slide Number Placeholder 3"/>
          <p:cNvSpPr>
            <a:spLocks noGrp="1"/>
          </p:cNvSpPr>
          <p:nvPr>
            <p:ph type="sldNum" sz="quarter" idx="12"/>
          </p:nvPr>
        </p:nvSpPr>
        <p:spPr/>
        <p:txBody>
          <a:bodyPr/>
          <a:lstStyle/>
          <a:p>
            <a:fld id="{8271875D-DD96-44CC-8479-71786E7A1694}" type="slidenum">
              <a:rPr lang="en-US" smtClean="0"/>
              <a:t>2</a:t>
            </a:fld>
            <a:endParaRPr lang="en-US"/>
          </a:p>
        </p:txBody>
      </p:sp>
    </p:spTree>
    <p:extLst>
      <p:ext uri="{BB962C8B-B14F-4D97-AF65-F5344CB8AC3E}">
        <p14:creationId xmlns:p14="http://schemas.microsoft.com/office/powerpoint/2010/main" val="27586990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Attitude indicator</a:t>
            </a:r>
            <a:endParaRPr lang="en-US" dirty="0"/>
          </a:p>
        </p:txBody>
      </p:sp>
      <p:sp>
        <p:nvSpPr>
          <p:cNvPr id="3" name="Content Placeholder 2"/>
          <p:cNvSpPr>
            <a:spLocks noGrp="1"/>
          </p:cNvSpPr>
          <p:nvPr>
            <p:ph idx="1"/>
          </p:nvPr>
        </p:nvSpPr>
        <p:spPr>
          <a:xfrm>
            <a:off x="457200" y="1600200"/>
            <a:ext cx="5486400" cy="4525963"/>
          </a:xfrm>
        </p:spPr>
        <p:txBody>
          <a:bodyPr>
            <a:normAutofit fontScale="70000" lnSpcReduction="20000"/>
          </a:bodyPr>
          <a:lstStyle/>
          <a:p>
            <a:r>
              <a:rPr lang="en-US" dirty="0" smtClean="0"/>
              <a:t>Depicts the orientation of the aircraft relative to Earth's horizon</a:t>
            </a:r>
          </a:p>
          <a:p>
            <a:pPr lvl="1"/>
            <a:r>
              <a:rPr lang="en-US" dirty="0" smtClean="0"/>
              <a:t>Gives immediate and direct indication of pitch and bank</a:t>
            </a:r>
          </a:p>
          <a:p>
            <a:pPr lvl="1"/>
            <a:r>
              <a:rPr lang="en-US" dirty="0" smtClean="0"/>
              <a:t>A primary instrument for IFR flight </a:t>
            </a:r>
          </a:p>
          <a:p>
            <a:r>
              <a:rPr lang="en-US" dirty="0" smtClean="0"/>
              <a:t>Generally vacuum powered, but can be electrically powered</a:t>
            </a:r>
          </a:p>
          <a:p>
            <a:r>
              <a:rPr lang="en-US" dirty="0" smtClean="0"/>
              <a:t>Functions using the principal of rigidity in space with a horizontal gyro - Aircraft rotates around the AI</a:t>
            </a:r>
          </a:p>
          <a:p>
            <a:r>
              <a:rPr lang="en-US" dirty="0" smtClean="0"/>
              <a:t>Wings represent a pitch change of approximately 2°</a:t>
            </a:r>
          </a:p>
          <a:p>
            <a:pPr lvl="1"/>
            <a:r>
              <a:rPr lang="en-US" dirty="0" smtClean="0"/>
              <a:t>Set wings to proper position on the ground with knob on the bottom of the instrument</a:t>
            </a:r>
          </a:p>
          <a:p>
            <a:endParaRPr lang="en-US" dirty="0"/>
          </a:p>
        </p:txBody>
      </p:sp>
      <p:sp>
        <p:nvSpPr>
          <p:cNvPr id="4" name="Slide Number Placeholder 3"/>
          <p:cNvSpPr>
            <a:spLocks noGrp="1"/>
          </p:cNvSpPr>
          <p:nvPr>
            <p:ph type="sldNum" sz="quarter" idx="12"/>
          </p:nvPr>
        </p:nvSpPr>
        <p:spPr/>
        <p:txBody>
          <a:bodyPr/>
          <a:lstStyle/>
          <a:p>
            <a:fld id="{8271875D-DD96-44CC-8479-71786E7A1694}" type="slidenum">
              <a:rPr lang="en-US" smtClean="0"/>
              <a:t>20</a:t>
            </a:fld>
            <a:endParaRPr lang="en-US"/>
          </a:p>
        </p:txBody>
      </p:sp>
      <p:pic>
        <p:nvPicPr>
          <p:cNvPr id="5122" name="Picture 2" descr="http://www.cfinotebook.net/graphics/instruments/attitude-indicator/attitude-indicato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600200"/>
            <a:ext cx="2457450" cy="2332496"/>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AttGyr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4038600"/>
            <a:ext cx="2062380" cy="1924050"/>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media.chiefaircraft.com/media/catalog/product/cache/1/thumbnail/9df78eab33525d08d6e5fb8d27136e95/u/m/uma_3-200-12_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81800" y="5934074"/>
            <a:ext cx="773244" cy="771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76696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Attitude indicator</a:t>
            </a:r>
            <a:endParaRPr lang="en-US" dirty="0"/>
          </a:p>
        </p:txBody>
      </p:sp>
      <p:sp>
        <p:nvSpPr>
          <p:cNvPr id="3" name="Content Placeholder 2"/>
          <p:cNvSpPr>
            <a:spLocks noGrp="1"/>
          </p:cNvSpPr>
          <p:nvPr>
            <p:ph idx="1"/>
          </p:nvPr>
        </p:nvSpPr>
        <p:spPr>
          <a:xfrm>
            <a:off x="228600" y="1600200"/>
            <a:ext cx="5943600" cy="4525963"/>
          </a:xfrm>
        </p:spPr>
        <p:txBody>
          <a:bodyPr>
            <a:noAutofit/>
          </a:bodyPr>
          <a:lstStyle/>
          <a:p>
            <a:r>
              <a:rPr lang="en-US" sz="1600" dirty="0" smtClean="0"/>
              <a:t>Attitude indicator errors:</a:t>
            </a:r>
          </a:p>
          <a:p>
            <a:pPr lvl="1"/>
            <a:r>
              <a:rPr lang="en-US" sz="1600" dirty="0" smtClean="0"/>
              <a:t>Can tumble if 100-110° of bank or 60-70° of pitch is exceeded</a:t>
            </a:r>
          </a:p>
          <a:p>
            <a:pPr lvl="1"/>
            <a:r>
              <a:rPr lang="en-US" sz="1600" dirty="0" smtClean="0"/>
              <a:t>Accelerations may cause a slight pitch up indication</a:t>
            </a:r>
          </a:p>
          <a:p>
            <a:pPr lvl="1"/>
            <a:r>
              <a:rPr lang="en-US" sz="1600" dirty="0" smtClean="0"/>
              <a:t>Deceleration may cause a slight pitch down indication</a:t>
            </a:r>
          </a:p>
          <a:p>
            <a:pPr lvl="1"/>
            <a:r>
              <a:rPr lang="en-US" sz="1600" dirty="0" smtClean="0"/>
              <a:t>Erection can take as long as 5 minutes, but normally occurs within 2 to 3 minutes</a:t>
            </a:r>
          </a:p>
          <a:p>
            <a:pPr lvl="1"/>
            <a:r>
              <a:rPr lang="en-US" sz="1600" dirty="0" smtClean="0"/>
              <a:t>Small bank angle and pitch error possible after a 180° turn</a:t>
            </a:r>
          </a:p>
          <a:p>
            <a:pPr lvl="1"/>
            <a:r>
              <a:rPr lang="en-US" sz="1600" dirty="0" smtClean="0"/>
              <a:t>May inaccurately display aircraft’s attitude, especially in skids and steep banked turns due to venting of gyro vacuum air</a:t>
            </a:r>
          </a:p>
          <a:p>
            <a:pPr lvl="1"/>
            <a:r>
              <a:rPr lang="en-US" sz="1600" dirty="0" smtClean="0"/>
              <a:t>Can fail if vacuum or electrical power lost, as applicable</a:t>
            </a:r>
          </a:p>
          <a:p>
            <a:r>
              <a:rPr lang="en-US" sz="1600" dirty="0" smtClean="0"/>
              <a:t>These inherent errors are small and correct themselves within a minute or so after returning to straight-and-level flight</a:t>
            </a:r>
          </a:p>
        </p:txBody>
      </p:sp>
      <p:sp>
        <p:nvSpPr>
          <p:cNvPr id="4" name="Slide Number Placeholder 3"/>
          <p:cNvSpPr>
            <a:spLocks noGrp="1"/>
          </p:cNvSpPr>
          <p:nvPr>
            <p:ph type="sldNum" sz="quarter" idx="12"/>
          </p:nvPr>
        </p:nvSpPr>
        <p:spPr/>
        <p:txBody>
          <a:bodyPr/>
          <a:lstStyle/>
          <a:p>
            <a:fld id="{8271875D-DD96-44CC-8479-71786E7A1694}" type="slidenum">
              <a:rPr lang="en-US" smtClean="0"/>
              <a:t>21</a:t>
            </a:fld>
            <a:endParaRPr lang="en-US"/>
          </a:p>
        </p:txBody>
      </p:sp>
      <p:pic>
        <p:nvPicPr>
          <p:cNvPr id="5122" name="Picture 2" descr="http://www.cfinotebook.net/graphics/instruments/attitude-indicator/attitude-indicato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600200"/>
            <a:ext cx="2457450" cy="2332496"/>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AttGyr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4038600"/>
            <a:ext cx="2062380" cy="1924050"/>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media.chiefaircraft.com/media/catalog/product/cache/1/thumbnail/9df78eab33525d08d6e5fb8d27136e95/u/m/uma_3-200-12_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81800" y="5934074"/>
            <a:ext cx="773244" cy="771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83284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Attitude indicator</a:t>
            </a:r>
            <a:endParaRPr lang="en-US" dirty="0"/>
          </a:p>
        </p:txBody>
      </p:sp>
      <p:sp>
        <p:nvSpPr>
          <p:cNvPr id="3" name="Content Placeholder 2"/>
          <p:cNvSpPr>
            <a:spLocks noGrp="1"/>
          </p:cNvSpPr>
          <p:nvPr>
            <p:ph idx="1"/>
          </p:nvPr>
        </p:nvSpPr>
        <p:spPr>
          <a:xfrm>
            <a:off x="228600" y="1600200"/>
            <a:ext cx="5943600" cy="4525963"/>
          </a:xfrm>
        </p:spPr>
        <p:txBody>
          <a:bodyPr>
            <a:noAutofit/>
          </a:bodyPr>
          <a:lstStyle/>
          <a:p>
            <a:r>
              <a:rPr lang="en-US" sz="1600" dirty="0" smtClean="0"/>
              <a:t>Preflight Check:</a:t>
            </a:r>
          </a:p>
          <a:p>
            <a:pPr lvl="1"/>
            <a:r>
              <a:rPr lang="en-US" sz="1600" dirty="0" smtClean="0"/>
              <a:t>After Engine Start</a:t>
            </a:r>
          </a:p>
          <a:p>
            <a:pPr lvl="2"/>
            <a:r>
              <a:rPr lang="en-US" sz="1600" dirty="0" smtClean="0"/>
              <a:t>When you turn the master switch on—listen to the gyros as they spin up. Any hesitation or unusual noises should be investigated</a:t>
            </a:r>
          </a:p>
          <a:p>
            <a:pPr lvl="2"/>
            <a:r>
              <a:rPr lang="en-US" sz="1600" dirty="0" smtClean="0"/>
              <a:t>Check the suction gauge or electrical flag indicators on the AI</a:t>
            </a:r>
          </a:p>
          <a:p>
            <a:pPr lvl="2"/>
            <a:r>
              <a:rPr lang="en-US" sz="1600" dirty="0" smtClean="0"/>
              <a:t>Allow time for gyros to spin up. If the horizon bar erects to the horizontal position and remains at the correct position for the attitude of the airplane, or if it begins to vibrate after this attitude is reached and then slowly stops vibrating altogether, it is operating properly</a:t>
            </a:r>
          </a:p>
          <a:p>
            <a:pPr lvl="1"/>
            <a:r>
              <a:rPr lang="en-US" sz="2000" dirty="0" smtClean="0"/>
              <a:t>Taxiing and Takeoff</a:t>
            </a:r>
          </a:p>
          <a:p>
            <a:pPr lvl="2"/>
            <a:r>
              <a:rPr lang="en-US" sz="1600" dirty="0" smtClean="0"/>
              <a:t>Horizon bar should remain in the horizontal position during straight taxiing, and not tip in excess of 5°during taxi turns</a:t>
            </a:r>
          </a:p>
        </p:txBody>
      </p:sp>
      <p:sp>
        <p:nvSpPr>
          <p:cNvPr id="4" name="Slide Number Placeholder 3"/>
          <p:cNvSpPr>
            <a:spLocks noGrp="1"/>
          </p:cNvSpPr>
          <p:nvPr>
            <p:ph type="sldNum" sz="quarter" idx="12"/>
          </p:nvPr>
        </p:nvSpPr>
        <p:spPr/>
        <p:txBody>
          <a:bodyPr/>
          <a:lstStyle/>
          <a:p>
            <a:fld id="{8271875D-DD96-44CC-8479-71786E7A1694}" type="slidenum">
              <a:rPr lang="en-US" smtClean="0"/>
              <a:t>22</a:t>
            </a:fld>
            <a:endParaRPr lang="en-US"/>
          </a:p>
        </p:txBody>
      </p:sp>
      <p:pic>
        <p:nvPicPr>
          <p:cNvPr id="5122" name="Picture 2" descr="http://www.cfinotebook.net/graphics/instruments/attitude-indicator/attitude-indicato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600200"/>
            <a:ext cx="2457450" cy="2332496"/>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AttGyr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4038600"/>
            <a:ext cx="2062380" cy="1924050"/>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media.chiefaircraft.com/media/catalog/product/cache/1/thumbnail/9df78eab33525d08d6e5fb8d27136e95/u/m/uma_3-200-12_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81800" y="5934074"/>
            <a:ext cx="773244" cy="771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75307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500" dirty="0" smtClean="0">
                <a:solidFill>
                  <a:srgbClr val="FF0000"/>
                </a:solidFill>
              </a:rPr>
              <a:t>D</a:t>
            </a:r>
            <a:r>
              <a:rPr lang="en-US" sz="3500" dirty="0" smtClean="0"/>
              <a:t>ECKRAT</a:t>
            </a:r>
            <a:r>
              <a:rPr lang="en-US" sz="3000" dirty="0" smtClean="0"/>
              <a:t/>
            </a:r>
            <a:br>
              <a:rPr lang="en-US" sz="3000" dirty="0" smtClean="0"/>
            </a:br>
            <a:r>
              <a:rPr lang="en-US" sz="2800" dirty="0" smtClean="0"/>
              <a:t>Directional Gyro (DG) </a:t>
            </a:r>
            <a:br>
              <a:rPr lang="en-US" sz="2800" dirty="0" smtClean="0"/>
            </a:br>
            <a:r>
              <a:rPr lang="en-US" sz="2800" dirty="0" smtClean="0"/>
              <a:t>Horizontal Situation Indicator (HSI)</a:t>
            </a:r>
            <a:endParaRPr lang="en-US" sz="2800" dirty="0"/>
          </a:p>
        </p:txBody>
      </p:sp>
      <p:pic>
        <p:nvPicPr>
          <p:cNvPr id="1026" name="Picture 2" descr="http://www.seaerospace.com/century/centgra/52d254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2360240"/>
            <a:ext cx="2590800" cy="264038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upload.wikimedia.org/wikipedia/commons/thumb/7/72/HSI.PNG/964px-HSI.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2209800"/>
            <a:ext cx="4208463" cy="33528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676400" y="5945080"/>
            <a:ext cx="1199422" cy="646331"/>
          </a:xfrm>
          <a:prstGeom prst="rect">
            <a:avLst/>
          </a:prstGeom>
          <a:noFill/>
          <a:ln>
            <a:solidFill>
              <a:schemeClr val="accent1"/>
            </a:solidFill>
          </a:ln>
        </p:spPr>
        <p:txBody>
          <a:bodyPr wrap="square" rtlCol="0">
            <a:spAutoFit/>
          </a:bodyPr>
          <a:lstStyle/>
          <a:p>
            <a:r>
              <a:rPr lang="en-US" dirty="0" smtClean="0"/>
              <a:t>Compass card</a:t>
            </a:r>
            <a:endParaRPr lang="en-US" dirty="0"/>
          </a:p>
        </p:txBody>
      </p:sp>
      <p:cxnSp>
        <p:nvCxnSpPr>
          <p:cNvPr id="6" name="Straight Arrow Connector 5"/>
          <p:cNvCxnSpPr>
            <a:stCxn id="4" idx="0"/>
          </p:cNvCxnSpPr>
          <p:nvPr/>
        </p:nvCxnSpPr>
        <p:spPr>
          <a:xfrm flipH="1" flipV="1">
            <a:off x="2271007" y="4802080"/>
            <a:ext cx="5104" cy="114300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971800" y="5562600"/>
            <a:ext cx="1600200" cy="646331"/>
          </a:xfrm>
          <a:prstGeom prst="rect">
            <a:avLst/>
          </a:prstGeom>
          <a:noFill/>
          <a:ln>
            <a:solidFill>
              <a:srgbClr val="C00000"/>
            </a:solidFill>
          </a:ln>
        </p:spPr>
        <p:txBody>
          <a:bodyPr wrap="square" rtlCol="0">
            <a:spAutoFit/>
          </a:bodyPr>
          <a:lstStyle/>
          <a:p>
            <a:r>
              <a:rPr lang="en-US" dirty="0" smtClean="0"/>
              <a:t>Heading bug knob</a:t>
            </a:r>
            <a:endParaRPr lang="en-US" dirty="0"/>
          </a:p>
        </p:txBody>
      </p:sp>
      <p:cxnSp>
        <p:nvCxnSpPr>
          <p:cNvPr id="9" name="Straight Arrow Connector 8"/>
          <p:cNvCxnSpPr>
            <a:stCxn id="7" idx="0"/>
          </p:cNvCxnSpPr>
          <p:nvPr/>
        </p:nvCxnSpPr>
        <p:spPr>
          <a:xfrm flipH="1" flipV="1">
            <a:off x="3429000" y="4800600"/>
            <a:ext cx="342900" cy="76200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72176" y="5352871"/>
            <a:ext cx="1428023" cy="1200329"/>
          </a:xfrm>
          <a:prstGeom prst="rect">
            <a:avLst/>
          </a:prstGeom>
          <a:noFill/>
          <a:ln>
            <a:solidFill>
              <a:srgbClr val="C00000"/>
            </a:solidFill>
          </a:ln>
        </p:spPr>
        <p:txBody>
          <a:bodyPr wrap="square" rtlCol="0">
            <a:spAutoFit/>
          </a:bodyPr>
          <a:lstStyle/>
          <a:p>
            <a:r>
              <a:rPr lang="en-US" dirty="0" smtClean="0"/>
              <a:t>Compass card adjustment knob</a:t>
            </a:r>
            <a:endParaRPr lang="en-US" dirty="0"/>
          </a:p>
        </p:txBody>
      </p:sp>
      <p:cxnSp>
        <p:nvCxnSpPr>
          <p:cNvPr id="13" name="Straight Arrow Connector 12"/>
          <p:cNvCxnSpPr>
            <a:stCxn id="10" idx="0"/>
          </p:cNvCxnSpPr>
          <p:nvPr/>
        </p:nvCxnSpPr>
        <p:spPr>
          <a:xfrm flipV="1">
            <a:off x="886188" y="4800600"/>
            <a:ext cx="485412" cy="552271"/>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128894" y="1828800"/>
            <a:ext cx="1284326" cy="369332"/>
          </a:xfrm>
          <a:prstGeom prst="rect">
            <a:avLst/>
          </a:prstGeom>
          <a:noFill/>
          <a:ln>
            <a:solidFill>
              <a:srgbClr val="C00000"/>
            </a:solidFill>
          </a:ln>
        </p:spPr>
        <p:txBody>
          <a:bodyPr wrap="none" rtlCol="0">
            <a:spAutoFit/>
          </a:bodyPr>
          <a:lstStyle/>
          <a:p>
            <a:r>
              <a:rPr lang="en-US" dirty="0" smtClean="0"/>
              <a:t>Lubber Line</a:t>
            </a:r>
            <a:endParaRPr lang="en-US" dirty="0"/>
          </a:p>
        </p:txBody>
      </p:sp>
      <p:cxnSp>
        <p:nvCxnSpPr>
          <p:cNvPr id="16" name="Straight Arrow Connector 15"/>
          <p:cNvCxnSpPr>
            <a:stCxn id="14" idx="2"/>
          </p:cNvCxnSpPr>
          <p:nvPr/>
        </p:nvCxnSpPr>
        <p:spPr>
          <a:xfrm>
            <a:off x="1771057" y="2198132"/>
            <a:ext cx="667343" cy="545068"/>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2745960" y="1669002"/>
            <a:ext cx="1366080" cy="369332"/>
          </a:xfrm>
          <a:prstGeom prst="rect">
            <a:avLst/>
          </a:prstGeom>
          <a:noFill/>
          <a:ln>
            <a:solidFill>
              <a:srgbClr val="C00000"/>
            </a:solidFill>
          </a:ln>
        </p:spPr>
        <p:txBody>
          <a:bodyPr wrap="none" rtlCol="0">
            <a:spAutoFit/>
          </a:bodyPr>
          <a:lstStyle/>
          <a:p>
            <a:r>
              <a:rPr lang="en-US" dirty="0" smtClean="0"/>
              <a:t>Heading bug</a:t>
            </a:r>
            <a:endParaRPr lang="en-US" dirty="0"/>
          </a:p>
        </p:txBody>
      </p:sp>
      <p:cxnSp>
        <p:nvCxnSpPr>
          <p:cNvPr id="19" name="Straight Arrow Connector 18"/>
          <p:cNvCxnSpPr>
            <a:stCxn id="17" idx="2"/>
          </p:cNvCxnSpPr>
          <p:nvPr/>
        </p:nvCxnSpPr>
        <p:spPr>
          <a:xfrm flipH="1">
            <a:off x="2745960" y="2038334"/>
            <a:ext cx="683040" cy="781066"/>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72176" y="3124200"/>
            <a:ext cx="900294" cy="1600438"/>
          </a:xfrm>
          <a:prstGeom prst="rect">
            <a:avLst/>
          </a:prstGeom>
          <a:noFill/>
          <a:ln>
            <a:solidFill>
              <a:schemeClr val="tx1">
                <a:lumMod val="65000"/>
                <a:lumOff val="35000"/>
              </a:schemeClr>
            </a:solidFill>
          </a:ln>
        </p:spPr>
        <p:txBody>
          <a:bodyPr wrap="square" rtlCol="0">
            <a:spAutoFit/>
          </a:bodyPr>
          <a:lstStyle/>
          <a:p>
            <a:r>
              <a:rPr lang="en-US" sz="1400" dirty="0" smtClean="0"/>
              <a:t>180° index – </a:t>
            </a:r>
            <a:r>
              <a:rPr lang="en-US" sz="1400" dirty="0" err="1" smtClean="0"/>
              <a:t>e.g</a:t>
            </a:r>
            <a:r>
              <a:rPr lang="en-US" sz="1400" dirty="0" smtClean="0"/>
              <a:t>,  Where am I coming from</a:t>
            </a:r>
            <a:endParaRPr lang="en-US" sz="1400" dirty="0"/>
          </a:p>
        </p:txBody>
      </p:sp>
      <p:cxnSp>
        <p:nvCxnSpPr>
          <p:cNvPr id="22" name="Straight Arrow Connector 21"/>
          <p:cNvCxnSpPr>
            <a:stCxn id="20" idx="3"/>
          </p:cNvCxnSpPr>
          <p:nvPr/>
        </p:nvCxnSpPr>
        <p:spPr>
          <a:xfrm>
            <a:off x="1072470" y="3924419"/>
            <a:ext cx="1340750" cy="571381"/>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3" name="Slide Number Placeholder 22"/>
          <p:cNvSpPr>
            <a:spLocks noGrp="1"/>
          </p:cNvSpPr>
          <p:nvPr>
            <p:ph type="sldNum" sz="quarter" idx="12"/>
          </p:nvPr>
        </p:nvSpPr>
        <p:spPr/>
        <p:txBody>
          <a:bodyPr/>
          <a:lstStyle/>
          <a:p>
            <a:fld id="{7CD4A239-989F-4D07-9067-CEA9D9C169B7}" type="slidenum">
              <a:rPr lang="en-US" smtClean="0"/>
              <a:t>23</a:t>
            </a:fld>
            <a:endParaRPr lang="en-US"/>
          </a:p>
        </p:txBody>
      </p:sp>
    </p:spTree>
    <p:extLst>
      <p:ext uri="{BB962C8B-B14F-4D97-AF65-F5344CB8AC3E}">
        <p14:creationId xmlns:p14="http://schemas.microsoft.com/office/powerpoint/2010/main" val="8841183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http://flighttraining.aopa.org/images/ft_magazine/article_art/0903prec_bi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694" y="4572000"/>
            <a:ext cx="3201186" cy="155257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en-US" dirty="0" smtClean="0"/>
              <a:t>DG / HSI</a:t>
            </a:r>
            <a:endParaRPr lang="en-US" dirty="0"/>
          </a:p>
        </p:txBody>
      </p:sp>
      <p:sp>
        <p:nvSpPr>
          <p:cNvPr id="3" name="Content Placeholder 2"/>
          <p:cNvSpPr>
            <a:spLocks noGrp="1"/>
          </p:cNvSpPr>
          <p:nvPr>
            <p:ph idx="1"/>
          </p:nvPr>
        </p:nvSpPr>
        <p:spPr>
          <a:xfrm>
            <a:off x="457200" y="1600200"/>
            <a:ext cx="5562600" cy="4525963"/>
          </a:xfrm>
        </p:spPr>
        <p:txBody>
          <a:bodyPr>
            <a:normAutofit fontScale="85000" lnSpcReduction="20000"/>
          </a:bodyPr>
          <a:lstStyle/>
          <a:p>
            <a:pPr algn="just"/>
            <a:r>
              <a:rPr lang="en-US" dirty="0" smtClean="0"/>
              <a:t>Gyro stabilized heading indicator</a:t>
            </a:r>
          </a:p>
          <a:p>
            <a:pPr lvl="1" algn="just"/>
            <a:r>
              <a:rPr lang="en-US" dirty="0" smtClean="0"/>
              <a:t>Indirect bank indicator (turns as heading changes)</a:t>
            </a:r>
          </a:p>
          <a:p>
            <a:pPr algn="just"/>
            <a:r>
              <a:rPr lang="en-US" dirty="0" smtClean="0"/>
              <a:t>Generally vacuum powered, but can be electrically powered</a:t>
            </a:r>
          </a:p>
          <a:p>
            <a:pPr algn="just"/>
            <a:r>
              <a:rPr lang="en-US" dirty="0" smtClean="0"/>
              <a:t>Functions using the gyroscopic principal of rigidity in space </a:t>
            </a:r>
          </a:p>
          <a:p>
            <a:pPr lvl="1" algn="just"/>
            <a:r>
              <a:rPr lang="en-US" dirty="0" smtClean="0"/>
              <a:t>Senses rotation about vertical axis</a:t>
            </a:r>
          </a:p>
          <a:p>
            <a:pPr algn="just"/>
            <a:r>
              <a:rPr lang="en-US" dirty="0" smtClean="0"/>
              <a:t>DG is the primary means of establishing your heading in most cases due to magnetic compass errors</a:t>
            </a:r>
            <a:endParaRPr lang="en-US" dirty="0"/>
          </a:p>
        </p:txBody>
      </p:sp>
      <p:sp>
        <p:nvSpPr>
          <p:cNvPr id="4" name="Slide Number Placeholder 3"/>
          <p:cNvSpPr>
            <a:spLocks noGrp="1"/>
          </p:cNvSpPr>
          <p:nvPr>
            <p:ph type="sldNum" sz="quarter" idx="12"/>
          </p:nvPr>
        </p:nvSpPr>
        <p:spPr/>
        <p:txBody>
          <a:bodyPr/>
          <a:lstStyle/>
          <a:p>
            <a:fld id="{8271875D-DD96-44CC-8479-71786E7A1694}" type="slidenum">
              <a:rPr lang="en-US" smtClean="0"/>
              <a:t>24</a:t>
            </a:fld>
            <a:endParaRPr lang="en-US"/>
          </a:p>
        </p:txBody>
      </p:sp>
      <p:pic>
        <p:nvPicPr>
          <p:cNvPr id="7170" name="Picture 2" descr="http://pages.towson.edu/bachman/HeadingIndicato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1524000"/>
            <a:ext cx="2162175" cy="2066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0051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http://flighttraining.aopa.org/images/ft_magazine/article_art/0903prec_bi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0414" y="4572000"/>
            <a:ext cx="3201186" cy="155257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en-US" dirty="0"/>
              <a:t>DG / HSI</a:t>
            </a:r>
          </a:p>
        </p:txBody>
      </p:sp>
      <p:sp>
        <p:nvSpPr>
          <p:cNvPr id="3" name="Content Placeholder 2"/>
          <p:cNvSpPr>
            <a:spLocks noGrp="1"/>
          </p:cNvSpPr>
          <p:nvPr>
            <p:ph idx="1"/>
          </p:nvPr>
        </p:nvSpPr>
        <p:spPr>
          <a:xfrm>
            <a:off x="228600" y="1600200"/>
            <a:ext cx="5562600" cy="4525963"/>
          </a:xfrm>
        </p:spPr>
        <p:txBody>
          <a:bodyPr>
            <a:normAutofit fontScale="77500" lnSpcReduction="20000"/>
          </a:bodyPr>
          <a:lstStyle/>
          <a:p>
            <a:pPr algn="just"/>
            <a:r>
              <a:rPr lang="en-US" dirty="0" smtClean="0"/>
              <a:t>As a result of Earth’s rotation, and because of small errors caused by friction and imperfect balancing of the gyro, the DG/HSI will drift or </a:t>
            </a:r>
            <a:r>
              <a:rPr lang="en-US" dirty="0" err="1" smtClean="0"/>
              <a:t>precess</a:t>
            </a:r>
            <a:r>
              <a:rPr lang="en-US" dirty="0" smtClean="0"/>
              <a:t> over time, and must be periodically reset from the compass</a:t>
            </a:r>
          </a:p>
          <a:p>
            <a:pPr lvl="1" algn="just"/>
            <a:r>
              <a:rPr lang="en-US" dirty="0" smtClean="0"/>
              <a:t>3° / 15 minutes is acceptable precession </a:t>
            </a:r>
          </a:p>
          <a:p>
            <a:pPr algn="just"/>
            <a:r>
              <a:rPr lang="en-US" dirty="0" smtClean="0"/>
              <a:t>Compare the heading indicated on the DG/HSI with the compass </a:t>
            </a:r>
            <a:r>
              <a:rPr lang="en-US" dirty="0"/>
              <a:t>in straight and level </a:t>
            </a:r>
            <a:r>
              <a:rPr lang="en-US" dirty="0" err="1"/>
              <a:t>unaccelerated</a:t>
            </a:r>
            <a:r>
              <a:rPr lang="en-US" dirty="0"/>
              <a:t> </a:t>
            </a:r>
            <a:r>
              <a:rPr lang="en-US" dirty="0" smtClean="0"/>
              <a:t>flight at least every 15 minutes and reset the DG/HSI, as necessary, to match the magnetic compass</a:t>
            </a:r>
            <a:endParaRPr lang="en-US" dirty="0"/>
          </a:p>
        </p:txBody>
      </p:sp>
      <p:sp>
        <p:nvSpPr>
          <p:cNvPr id="4" name="Slide Number Placeholder 3"/>
          <p:cNvSpPr>
            <a:spLocks noGrp="1"/>
          </p:cNvSpPr>
          <p:nvPr>
            <p:ph type="sldNum" sz="quarter" idx="12"/>
          </p:nvPr>
        </p:nvSpPr>
        <p:spPr/>
        <p:txBody>
          <a:bodyPr/>
          <a:lstStyle/>
          <a:p>
            <a:fld id="{8271875D-DD96-44CC-8479-71786E7A1694}" type="slidenum">
              <a:rPr lang="en-US" smtClean="0"/>
              <a:t>25</a:t>
            </a:fld>
            <a:endParaRPr lang="en-US"/>
          </a:p>
        </p:txBody>
      </p:sp>
      <p:pic>
        <p:nvPicPr>
          <p:cNvPr id="7170" name="Picture 2" descr="http://pages.towson.edu/bachman/HeadingIndicato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1524000"/>
            <a:ext cx="2162175" cy="2066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53375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http://flighttraining.aopa.org/images/ft_magazine/article_art/0903prec_bi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694" y="4572000"/>
            <a:ext cx="3201186" cy="155257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en-US" dirty="0"/>
              <a:t>DG / HSI</a:t>
            </a:r>
          </a:p>
        </p:txBody>
      </p:sp>
      <p:sp>
        <p:nvSpPr>
          <p:cNvPr id="3" name="Content Placeholder 2"/>
          <p:cNvSpPr>
            <a:spLocks noGrp="1"/>
          </p:cNvSpPr>
          <p:nvPr>
            <p:ph idx="1"/>
          </p:nvPr>
        </p:nvSpPr>
        <p:spPr>
          <a:xfrm>
            <a:off x="457200" y="1600200"/>
            <a:ext cx="5562600" cy="4525963"/>
          </a:xfrm>
        </p:spPr>
        <p:txBody>
          <a:bodyPr>
            <a:normAutofit fontScale="77500" lnSpcReduction="20000"/>
          </a:bodyPr>
          <a:lstStyle/>
          <a:p>
            <a:r>
              <a:rPr lang="en-US" dirty="0" smtClean="0"/>
              <a:t>Errors</a:t>
            </a:r>
          </a:p>
          <a:p>
            <a:pPr lvl="1" algn="just"/>
            <a:r>
              <a:rPr lang="en-US" dirty="0" smtClean="0"/>
              <a:t>May tumble if limits are exceeded</a:t>
            </a:r>
          </a:p>
          <a:p>
            <a:pPr lvl="2" algn="just"/>
            <a:r>
              <a:rPr lang="en-US" dirty="0" smtClean="0"/>
              <a:t>Limits are approximately 55° of pitch and 55° of bank</a:t>
            </a:r>
          </a:p>
          <a:p>
            <a:pPr lvl="1" algn="just"/>
            <a:r>
              <a:rPr lang="en-US" dirty="0" smtClean="0"/>
              <a:t>Precession</a:t>
            </a:r>
          </a:p>
          <a:p>
            <a:pPr lvl="1" algn="just"/>
            <a:r>
              <a:rPr lang="en-US" dirty="0" smtClean="0"/>
              <a:t>During steep turns, pitching and rolling of the aircraft the changing relationship between the two gimbals in the instrument can result in an indication error or drift</a:t>
            </a:r>
          </a:p>
          <a:p>
            <a:pPr lvl="1" algn="just"/>
            <a:r>
              <a:rPr lang="en-US" dirty="0" smtClean="0"/>
              <a:t>Erection can take as long as 5 minutes, but normally occurs within 2 to 3 minutes</a:t>
            </a:r>
          </a:p>
          <a:p>
            <a:pPr lvl="1" algn="just"/>
            <a:r>
              <a:rPr lang="en-US" dirty="0" smtClean="0"/>
              <a:t>Can fail if vacuum or electrical power lost, as applicable</a:t>
            </a:r>
          </a:p>
          <a:p>
            <a:pPr lvl="1"/>
            <a:endParaRPr lang="en-US" dirty="0" smtClean="0"/>
          </a:p>
          <a:p>
            <a:endParaRPr lang="en-US" dirty="0"/>
          </a:p>
        </p:txBody>
      </p:sp>
      <p:sp>
        <p:nvSpPr>
          <p:cNvPr id="4" name="Slide Number Placeholder 3"/>
          <p:cNvSpPr>
            <a:spLocks noGrp="1"/>
          </p:cNvSpPr>
          <p:nvPr>
            <p:ph type="sldNum" sz="quarter" idx="12"/>
          </p:nvPr>
        </p:nvSpPr>
        <p:spPr/>
        <p:txBody>
          <a:bodyPr/>
          <a:lstStyle/>
          <a:p>
            <a:fld id="{8271875D-DD96-44CC-8479-71786E7A1694}" type="slidenum">
              <a:rPr lang="en-US" smtClean="0"/>
              <a:t>26</a:t>
            </a:fld>
            <a:endParaRPr lang="en-US"/>
          </a:p>
        </p:txBody>
      </p:sp>
      <p:pic>
        <p:nvPicPr>
          <p:cNvPr id="7170" name="Picture 2" descr="http://pages.towson.edu/bachman/HeadingIndicato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1524000"/>
            <a:ext cx="2162175" cy="2066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97313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http://flighttraining.aopa.org/images/ft_magazine/article_art/0903prec_bi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5985" y="3657600"/>
            <a:ext cx="3201186" cy="155257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en-US" dirty="0"/>
              <a:t>DG / HSI</a:t>
            </a:r>
          </a:p>
        </p:txBody>
      </p:sp>
      <p:sp>
        <p:nvSpPr>
          <p:cNvPr id="3" name="Content Placeholder 2"/>
          <p:cNvSpPr>
            <a:spLocks noGrp="1"/>
          </p:cNvSpPr>
          <p:nvPr>
            <p:ph idx="1"/>
          </p:nvPr>
        </p:nvSpPr>
        <p:spPr>
          <a:xfrm>
            <a:off x="457200" y="1600200"/>
            <a:ext cx="5562600" cy="4525963"/>
          </a:xfrm>
        </p:spPr>
        <p:txBody>
          <a:bodyPr>
            <a:normAutofit/>
          </a:bodyPr>
          <a:lstStyle/>
          <a:p>
            <a:r>
              <a:rPr lang="en-US" sz="1600" dirty="0" smtClean="0"/>
              <a:t>Preflight Check:</a:t>
            </a:r>
          </a:p>
          <a:p>
            <a:pPr lvl="1"/>
            <a:r>
              <a:rPr lang="en-US" sz="1600" dirty="0" smtClean="0"/>
              <a:t>After Engine Start</a:t>
            </a:r>
          </a:p>
          <a:p>
            <a:pPr lvl="2" algn="just"/>
            <a:r>
              <a:rPr lang="en-US" sz="1600" dirty="0" smtClean="0"/>
              <a:t>When you turn the master switch on—listen to the gyros as they spin up. Any hesitation or unusual noises should be investigated</a:t>
            </a:r>
          </a:p>
          <a:p>
            <a:pPr lvl="2" algn="just"/>
            <a:r>
              <a:rPr lang="en-US" sz="1600" dirty="0" smtClean="0"/>
              <a:t>Check the suction gauge or electrical flag indicators</a:t>
            </a:r>
          </a:p>
          <a:p>
            <a:pPr lvl="2" algn="just"/>
            <a:r>
              <a:rPr lang="en-US" sz="1600" dirty="0" smtClean="0"/>
              <a:t>Allow time for gyro to spin up and then set proper heading</a:t>
            </a:r>
          </a:p>
          <a:p>
            <a:pPr lvl="1" algn="just"/>
            <a:r>
              <a:rPr lang="en-US" sz="2000" dirty="0" smtClean="0"/>
              <a:t>Taxiing and Takeoff</a:t>
            </a:r>
          </a:p>
          <a:p>
            <a:pPr lvl="2" algn="just"/>
            <a:r>
              <a:rPr lang="en-US" sz="1600" dirty="0" smtClean="0"/>
              <a:t>DG/HSI should indicate turns in the correct direction, and precession should not be abnormal during taxi</a:t>
            </a:r>
          </a:p>
          <a:p>
            <a:pPr lvl="2" algn="just"/>
            <a:r>
              <a:rPr lang="en-US" sz="1600" dirty="0" smtClean="0"/>
              <a:t>Should match runway heading before take-off (helps to confirm you are on the correct runway!)</a:t>
            </a:r>
          </a:p>
          <a:p>
            <a:pPr lvl="3" algn="just"/>
            <a:r>
              <a:rPr lang="en-US" sz="1200" dirty="0" smtClean="0"/>
              <a:t>At idle power settings, the DG/HSI gyro may not be up to operating speeds and precession may occur more rapidly than during flight</a:t>
            </a:r>
            <a:endParaRPr lang="en-US" dirty="0" smtClean="0"/>
          </a:p>
          <a:p>
            <a:endParaRPr lang="en-US" dirty="0"/>
          </a:p>
        </p:txBody>
      </p:sp>
      <p:sp>
        <p:nvSpPr>
          <p:cNvPr id="4" name="Slide Number Placeholder 3"/>
          <p:cNvSpPr>
            <a:spLocks noGrp="1"/>
          </p:cNvSpPr>
          <p:nvPr>
            <p:ph type="sldNum" sz="quarter" idx="12"/>
          </p:nvPr>
        </p:nvSpPr>
        <p:spPr/>
        <p:txBody>
          <a:bodyPr/>
          <a:lstStyle/>
          <a:p>
            <a:fld id="{8271875D-DD96-44CC-8479-71786E7A1694}" type="slidenum">
              <a:rPr lang="en-US" smtClean="0"/>
              <a:t>27</a:t>
            </a:fld>
            <a:endParaRPr lang="en-US"/>
          </a:p>
        </p:txBody>
      </p:sp>
      <p:pic>
        <p:nvPicPr>
          <p:cNvPr id="7170" name="Picture 2" descr="http://pages.towson.edu/bachman/HeadingIndicato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1524000"/>
            <a:ext cx="2162175" cy="2066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55072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www.nashvillecfi.com/pics/hs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1400822"/>
            <a:ext cx="3307318" cy="317117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en-US" dirty="0" smtClean="0"/>
              <a:t>Horizontal Situation Indicator</a:t>
            </a:r>
            <a:endParaRPr lang="en-US" dirty="0"/>
          </a:p>
        </p:txBody>
      </p:sp>
      <p:sp>
        <p:nvSpPr>
          <p:cNvPr id="3" name="Content Placeholder 2"/>
          <p:cNvSpPr>
            <a:spLocks noGrp="1"/>
          </p:cNvSpPr>
          <p:nvPr>
            <p:ph idx="1"/>
          </p:nvPr>
        </p:nvSpPr>
        <p:spPr>
          <a:xfrm>
            <a:off x="457200" y="1600200"/>
            <a:ext cx="5181600" cy="4525963"/>
          </a:xfrm>
        </p:spPr>
        <p:txBody>
          <a:bodyPr>
            <a:normAutofit fontScale="70000" lnSpcReduction="20000"/>
          </a:bodyPr>
          <a:lstStyle/>
          <a:p>
            <a:pPr algn="just"/>
            <a:r>
              <a:rPr lang="en-US" dirty="0" smtClean="0"/>
              <a:t>HSI is a combination of the DG and OBS</a:t>
            </a:r>
          </a:p>
          <a:p>
            <a:pPr algn="just"/>
            <a:r>
              <a:rPr lang="en-US" dirty="0" smtClean="0"/>
              <a:t>Many heading indicators receive a magnetic north reference from a magnetic slaving transmitter, and generally need no heading adjustment</a:t>
            </a:r>
          </a:p>
          <a:p>
            <a:pPr lvl="1" algn="just"/>
            <a:r>
              <a:rPr lang="en-US" dirty="0" smtClean="0"/>
              <a:t>HSI’s and DG’s that are not slaved are called "free" gyros, and require periodic adjustment</a:t>
            </a:r>
          </a:p>
          <a:p>
            <a:pPr algn="just"/>
            <a:r>
              <a:rPr lang="en-US" dirty="0" smtClean="0"/>
              <a:t>Generally same errors as DG, but can also lose magnetic slaving</a:t>
            </a:r>
          </a:p>
          <a:p>
            <a:pPr algn="just"/>
            <a:r>
              <a:rPr lang="en-US" dirty="0" smtClean="0"/>
              <a:t>Information of HSIs can be found in the VOR PowerPoint at http://bob-cfi.weebly.com/uploads/7/6/9/3/7693240/vor.pptx</a:t>
            </a:r>
          </a:p>
          <a:p>
            <a:endParaRPr lang="en-US" dirty="0"/>
          </a:p>
        </p:txBody>
      </p:sp>
      <p:sp>
        <p:nvSpPr>
          <p:cNvPr id="4" name="Slide Number Placeholder 3"/>
          <p:cNvSpPr>
            <a:spLocks noGrp="1"/>
          </p:cNvSpPr>
          <p:nvPr>
            <p:ph type="sldNum" sz="quarter" idx="12"/>
          </p:nvPr>
        </p:nvSpPr>
        <p:spPr/>
        <p:txBody>
          <a:bodyPr/>
          <a:lstStyle/>
          <a:p>
            <a:fld id="{8271875D-DD96-44CC-8479-71786E7A1694}" type="slidenum">
              <a:rPr lang="en-US" smtClean="0"/>
              <a:t>28</a:t>
            </a:fld>
            <a:endParaRPr lang="en-US"/>
          </a:p>
        </p:txBody>
      </p:sp>
    </p:spTree>
    <p:extLst>
      <p:ext uri="{BB962C8B-B14F-4D97-AF65-F5344CB8AC3E}">
        <p14:creationId xmlns:p14="http://schemas.microsoft.com/office/powerpoint/2010/main" val="5139395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10200" y="1371600"/>
            <a:ext cx="3598852" cy="220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73" name="Picture 9" descr="http://i.ebayimg.com/00/s/NjcwWDc1Ng==/z/XLMAAOxy1NxSESIg/$(KGrHqJ,!rYFHo-B5O87BSESIgDzdw~~60_35.JPG?set_id=880000500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4100513"/>
            <a:ext cx="2857500" cy="252412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en-US" dirty="0" smtClean="0"/>
              <a:t>Vacuum System</a:t>
            </a:r>
            <a:endParaRPr lang="en-US" dirty="0"/>
          </a:p>
        </p:txBody>
      </p:sp>
      <p:sp>
        <p:nvSpPr>
          <p:cNvPr id="3" name="Content Placeholder 2"/>
          <p:cNvSpPr>
            <a:spLocks noGrp="1"/>
          </p:cNvSpPr>
          <p:nvPr>
            <p:ph idx="1"/>
          </p:nvPr>
        </p:nvSpPr>
        <p:spPr>
          <a:xfrm>
            <a:off x="457200" y="1600200"/>
            <a:ext cx="4876800" cy="4525963"/>
          </a:xfrm>
        </p:spPr>
        <p:txBody>
          <a:bodyPr>
            <a:normAutofit fontScale="55000" lnSpcReduction="20000"/>
          </a:bodyPr>
          <a:lstStyle/>
          <a:p>
            <a:pPr algn="just"/>
            <a:r>
              <a:rPr lang="en-US" dirty="0" smtClean="0"/>
              <a:t>Suction or vacuum is developed by a vacuum pump and the amount of vacuum is controlled by a vacuum relief valve / regulator located in the supply line</a:t>
            </a:r>
          </a:p>
          <a:p>
            <a:pPr algn="just"/>
            <a:r>
              <a:rPr lang="en-US" dirty="0" smtClean="0"/>
              <a:t>Pump can be engine driven or electrically driven.  Some systems use a </a:t>
            </a:r>
            <a:r>
              <a:rPr lang="en-US" dirty="0" err="1" smtClean="0"/>
              <a:t>venturi</a:t>
            </a:r>
            <a:r>
              <a:rPr lang="en-US" dirty="0" smtClean="0"/>
              <a:t> arrangement to create suction.</a:t>
            </a:r>
          </a:p>
          <a:p>
            <a:pPr algn="just"/>
            <a:r>
              <a:rPr lang="en-US" dirty="0" smtClean="0"/>
              <a:t>The suction gauge monitors the vacuum developed in the system that actuates the HI and DG</a:t>
            </a:r>
          </a:p>
          <a:p>
            <a:pPr algn="just"/>
            <a:r>
              <a:rPr lang="en-US" dirty="0" smtClean="0"/>
              <a:t>The speed at which the AI and DG gyros spin must be within a certain range for correct operation. This speed is directly related to the suction pressure that is developed in the system and pulls a stream of air against the rotor vanes on the gyro which turns the AI or DG rotor </a:t>
            </a:r>
          </a:p>
          <a:p>
            <a:pPr lvl="1" algn="just"/>
            <a:r>
              <a:rPr lang="en-US" dirty="0" smtClean="0"/>
              <a:t>Similar to a water wheel</a:t>
            </a:r>
            <a:endParaRPr lang="en-US" dirty="0"/>
          </a:p>
        </p:txBody>
      </p:sp>
      <p:sp>
        <p:nvSpPr>
          <p:cNvPr id="4" name="Slide Number Placeholder 3"/>
          <p:cNvSpPr>
            <a:spLocks noGrp="1"/>
          </p:cNvSpPr>
          <p:nvPr>
            <p:ph type="sldNum" sz="quarter" idx="12"/>
          </p:nvPr>
        </p:nvSpPr>
        <p:spPr/>
        <p:txBody>
          <a:bodyPr/>
          <a:lstStyle/>
          <a:p>
            <a:fld id="{8271875D-DD96-44CC-8479-71786E7A1694}" type="slidenum">
              <a:rPr lang="en-US" smtClean="0"/>
              <a:t>29</a:t>
            </a:fld>
            <a:endParaRPr lang="en-US"/>
          </a:p>
        </p:txBody>
      </p:sp>
      <p:sp>
        <p:nvSpPr>
          <p:cNvPr id="5" name="AutoShape 2" descr="http://openclipart.org/people/Startright/Startright_Cessna_Type_Gyro_Suction_Gage.sv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http://openclipart.org/people/Startright/Startright_Cessna_Type_Gyro_Suction_Gage.sv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http://openclipart.org/people/Startright/Startright_Cessna_Type_Gyro_Suction_Gage.sv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275" name="Picture 11" descr="http://apex-inc.biz/DSCF033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00000">
            <a:off x="612775" y="220163"/>
            <a:ext cx="1597025" cy="12538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91878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Instruments Required for Instrument Flight</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DECKRAT</a:t>
            </a:r>
          </a:p>
          <a:p>
            <a:pPr lvl="1"/>
            <a:r>
              <a:rPr lang="en-US" sz="3600" dirty="0" smtClean="0">
                <a:solidFill>
                  <a:srgbClr val="FF0000"/>
                </a:solidFill>
              </a:rPr>
              <a:t>D</a:t>
            </a:r>
            <a:r>
              <a:rPr lang="en-US" dirty="0" smtClean="0"/>
              <a:t>irectional gyro</a:t>
            </a:r>
          </a:p>
          <a:p>
            <a:pPr lvl="1"/>
            <a:r>
              <a:rPr lang="en-US" sz="3600" dirty="0" smtClean="0">
                <a:solidFill>
                  <a:srgbClr val="FF0000"/>
                </a:solidFill>
              </a:rPr>
              <a:t>E</a:t>
            </a:r>
            <a:r>
              <a:rPr lang="en-US" dirty="0" smtClean="0"/>
              <a:t>lectrical source</a:t>
            </a:r>
          </a:p>
          <a:p>
            <a:pPr lvl="1"/>
            <a:r>
              <a:rPr lang="en-US" sz="3600" dirty="0" smtClean="0">
                <a:solidFill>
                  <a:srgbClr val="FF0000"/>
                </a:solidFill>
              </a:rPr>
              <a:t>C</a:t>
            </a:r>
            <a:r>
              <a:rPr lang="en-US" dirty="0" smtClean="0"/>
              <a:t>lock with seconds displayed</a:t>
            </a:r>
          </a:p>
          <a:p>
            <a:pPr lvl="1"/>
            <a:r>
              <a:rPr lang="en-US" sz="3600" dirty="0" err="1" smtClean="0">
                <a:solidFill>
                  <a:srgbClr val="FF0000"/>
                </a:solidFill>
              </a:rPr>
              <a:t>K</a:t>
            </a:r>
            <a:r>
              <a:rPr lang="en-US" dirty="0" err="1" smtClean="0"/>
              <a:t>olsman</a:t>
            </a:r>
            <a:r>
              <a:rPr lang="en-US" dirty="0" smtClean="0"/>
              <a:t>-sensitive altimeter</a:t>
            </a:r>
          </a:p>
          <a:p>
            <a:pPr lvl="1"/>
            <a:r>
              <a:rPr lang="en-US" sz="3600" dirty="0" smtClean="0">
                <a:solidFill>
                  <a:srgbClr val="FF0000"/>
                </a:solidFill>
              </a:rPr>
              <a:t>R</a:t>
            </a:r>
            <a:r>
              <a:rPr lang="en-US" dirty="0" smtClean="0"/>
              <a:t>adios and navigation equipment, as required for the flight</a:t>
            </a:r>
          </a:p>
          <a:p>
            <a:pPr lvl="1"/>
            <a:r>
              <a:rPr lang="en-US" sz="3600" dirty="0" smtClean="0">
                <a:solidFill>
                  <a:srgbClr val="FF0000"/>
                </a:solidFill>
              </a:rPr>
              <a:t>A</a:t>
            </a:r>
            <a:r>
              <a:rPr lang="en-US" dirty="0" smtClean="0"/>
              <a:t>ttitude indicator</a:t>
            </a:r>
          </a:p>
          <a:p>
            <a:pPr lvl="1"/>
            <a:r>
              <a:rPr lang="en-US" sz="3600" dirty="0" smtClean="0">
                <a:solidFill>
                  <a:srgbClr val="FF0000"/>
                </a:solidFill>
              </a:rPr>
              <a:t>T</a:t>
            </a:r>
            <a:r>
              <a:rPr lang="en-US" dirty="0" smtClean="0"/>
              <a:t>urn coordinator with inclinometer</a:t>
            </a:r>
            <a:endParaRPr lang="en-US" dirty="0"/>
          </a:p>
        </p:txBody>
      </p:sp>
      <p:sp>
        <p:nvSpPr>
          <p:cNvPr id="4" name="Slide Number Placeholder 3"/>
          <p:cNvSpPr>
            <a:spLocks noGrp="1"/>
          </p:cNvSpPr>
          <p:nvPr>
            <p:ph type="sldNum" sz="quarter" idx="12"/>
          </p:nvPr>
        </p:nvSpPr>
        <p:spPr/>
        <p:txBody>
          <a:bodyPr/>
          <a:lstStyle/>
          <a:p>
            <a:fld id="{7CD4A239-989F-4D07-9067-CEA9D9C169B7}" type="slidenum">
              <a:rPr lang="en-US" smtClean="0"/>
              <a:t>3</a:t>
            </a:fld>
            <a:endParaRPr lang="en-US"/>
          </a:p>
        </p:txBody>
      </p:sp>
    </p:spTree>
    <p:extLst>
      <p:ext uri="{BB962C8B-B14F-4D97-AF65-F5344CB8AC3E}">
        <p14:creationId xmlns:p14="http://schemas.microsoft.com/office/powerpoint/2010/main" val="11002937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73" name="Picture 9" descr="http://i.ebayimg.com/00/s/NjcwWDc1Ng==/z/XLMAAOxy1NxSESIg/$(KGrHqJ,!rYFHo-B5O87BSESIgDzdw~~60_35.JPG?set_id=880000500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4100513"/>
            <a:ext cx="2857500" cy="252412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en-US" dirty="0" smtClean="0"/>
              <a:t>Vacuum System</a:t>
            </a:r>
            <a:endParaRPr lang="en-US" dirty="0"/>
          </a:p>
        </p:txBody>
      </p:sp>
      <p:sp>
        <p:nvSpPr>
          <p:cNvPr id="3" name="Content Placeholder 2"/>
          <p:cNvSpPr>
            <a:spLocks noGrp="1"/>
          </p:cNvSpPr>
          <p:nvPr>
            <p:ph idx="1"/>
          </p:nvPr>
        </p:nvSpPr>
        <p:spPr>
          <a:xfrm>
            <a:off x="457200" y="1600200"/>
            <a:ext cx="4876800" cy="4525963"/>
          </a:xfrm>
        </p:spPr>
        <p:txBody>
          <a:bodyPr>
            <a:normAutofit lnSpcReduction="10000"/>
          </a:bodyPr>
          <a:lstStyle/>
          <a:p>
            <a:pPr algn="just"/>
            <a:r>
              <a:rPr lang="en-US" dirty="0" smtClean="0"/>
              <a:t>Engine failure, especially on single engine aircraft, may cause a loss of vacuum and as a result cause a loss of the AI and HI at a critical time</a:t>
            </a:r>
          </a:p>
          <a:p>
            <a:pPr lvl="1" algn="just"/>
            <a:r>
              <a:rPr lang="en-US" dirty="0" smtClean="0"/>
              <a:t>This is why the turn and bank indicator operates with an electrically driven gyro in most cases</a:t>
            </a:r>
            <a:endParaRPr lang="en-US" dirty="0"/>
          </a:p>
        </p:txBody>
      </p:sp>
      <p:sp>
        <p:nvSpPr>
          <p:cNvPr id="4" name="Slide Number Placeholder 3"/>
          <p:cNvSpPr>
            <a:spLocks noGrp="1"/>
          </p:cNvSpPr>
          <p:nvPr>
            <p:ph type="sldNum" sz="quarter" idx="12"/>
          </p:nvPr>
        </p:nvSpPr>
        <p:spPr/>
        <p:txBody>
          <a:bodyPr/>
          <a:lstStyle/>
          <a:p>
            <a:fld id="{8271875D-DD96-44CC-8479-71786E7A1694}" type="slidenum">
              <a:rPr lang="en-US" smtClean="0"/>
              <a:t>30</a:t>
            </a:fld>
            <a:endParaRPr lang="en-US"/>
          </a:p>
        </p:txBody>
      </p:sp>
      <p:sp>
        <p:nvSpPr>
          <p:cNvPr id="5" name="AutoShape 2" descr="http://openclipart.org/people/Startright/Startright_Cessna_Type_Gyro_Suction_Gage.sv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http://openclipart.org/people/Startright/Startright_Cessna_Type_Gyro_Suction_Gage.sv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http://openclipart.org/people/Startright/Startright_Cessna_Type_Gyro_Suction_Gage.sv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275" name="Picture 11" descr="http://apex-inc.biz/DSCF033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a:off x="612775" y="220163"/>
            <a:ext cx="1597025" cy="1253824"/>
          </a:xfrm>
          <a:prstGeom prst="rect">
            <a:avLst/>
          </a:prstGeom>
          <a:noFill/>
          <a:extLst>
            <a:ext uri="{909E8E84-426E-40DD-AFC4-6F175D3DCCD1}">
              <a14:hiddenFill xmlns:a14="http://schemas.microsoft.com/office/drawing/2010/main">
                <a:solidFill>
                  <a:srgbClr val="FFFFFF"/>
                </a:solidFill>
              </a14:hiddenFill>
            </a:ext>
          </a:extLst>
        </p:spPr>
      </p:pic>
      <p:pic>
        <p:nvPicPr>
          <p:cNvPr id="266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10200" y="1371600"/>
            <a:ext cx="3598852" cy="220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183701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Magnetic Compass</a:t>
            </a:r>
            <a:endParaRPr lang="en-US" dirty="0"/>
          </a:p>
        </p:txBody>
      </p:sp>
      <p:sp>
        <p:nvSpPr>
          <p:cNvPr id="3" name="Content Placeholder 2"/>
          <p:cNvSpPr>
            <a:spLocks noGrp="1"/>
          </p:cNvSpPr>
          <p:nvPr>
            <p:ph idx="1"/>
          </p:nvPr>
        </p:nvSpPr>
        <p:spPr>
          <a:xfrm>
            <a:off x="457200" y="1600200"/>
            <a:ext cx="5334000" cy="4525963"/>
          </a:xfrm>
        </p:spPr>
        <p:txBody>
          <a:bodyPr>
            <a:normAutofit lnSpcReduction="10000"/>
          </a:bodyPr>
          <a:lstStyle/>
          <a:p>
            <a:pPr algn="just"/>
            <a:r>
              <a:rPr lang="en-US" dirty="0" smtClean="0"/>
              <a:t>Most everything you want to know about the compass for the PTS is in my Compass turn presentation available at:</a:t>
            </a:r>
          </a:p>
          <a:p>
            <a:pPr marL="0" indent="0" algn="just">
              <a:buNone/>
            </a:pPr>
            <a:r>
              <a:rPr lang="en-US" dirty="0" smtClean="0"/>
              <a:t>http://bob-cfi.weebly.com/uploads/7/6/9/3/7693240/compass_turns.pptx</a:t>
            </a:r>
            <a:endParaRPr lang="en-US" dirty="0"/>
          </a:p>
        </p:txBody>
      </p:sp>
      <p:sp>
        <p:nvSpPr>
          <p:cNvPr id="4" name="Slide Number Placeholder 3"/>
          <p:cNvSpPr>
            <a:spLocks noGrp="1"/>
          </p:cNvSpPr>
          <p:nvPr>
            <p:ph type="sldNum" sz="quarter" idx="12"/>
          </p:nvPr>
        </p:nvSpPr>
        <p:spPr/>
        <p:txBody>
          <a:bodyPr/>
          <a:lstStyle/>
          <a:p>
            <a:fld id="{8271875D-DD96-44CC-8479-71786E7A1694}" type="slidenum">
              <a:rPr lang="en-US" smtClean="0"/>
              <a:t>31</a:t>
            </a:fld>
            <a:endParaRPr lang="en-US"/>
          </a:p>
        </p:txBody>
      </p:sp>
      <p:pic>
        <p:nvPicPr>
          <p:cNvPr id="8194" name="Picture 2" descr="http://expertaviator.com/wp-content/uploads/2011/04/MagneticCompas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0" y="1583554"/>
            <a:ext cx="2661901"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99303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Magnetic Compass</a:t>
            </a:r>
            <a:endParaRPr lang="en-US" dirty="0"/>
          </a:p>
        </p:txBody>
      </p:sp>
      <p:sp>
        <p:nvSpPr>
          <p:cNvPr id="3" name="Content Placeholder 2"/>
          <p:cNvSpPr>
            <a:spLocks noGrp="1"/>
          </p:cNvSpPr>
          <p:nvPr>
            <p:ph idx="1"/>
          </p:nvPr>
        </p:nvSpPr>
        <p:spPr>
          <a:xfrm>
            <a:off x="457200" y="1600200"/>
            <a:ext cx="5334000" cy="4525963"/>
          </a:xfrm>
        </p:spPr>
        <p:txBody>
          <a:bodyPr>
            <a:normAutofit/>
          </a:bodyPr>
          <a:lstStyle/>
          <a:p>
            <a:r>
              <a:rPr lang="en-US" dirty="0" smtClean="0"/>
              <a:t>Compass preflight checks</a:t>
            </a:r>
          </a:p>
          <a:p>
            <a:pPr lvl="1" algn="just"/>
            <a:r>
              <a:rPr lang="en-US" dirty="0" smtClean="0"/>
              <a:t>Fluid-filled</a:t>
            </a:r>
          </a:p>
          <a:p>
            <a:pPr lvl="1" algn="just"/>
            <a:r>
              <a:rPr lang="en-US" dirty="0" smtClean="0"/>
              <a:t>Moves freely</a:t>
            </a:r>
          </a:p>
          <a:p>
            <a:pPr lvl="1" algn="just"/>
            <a:r>
              <a:rPr lang="en-US" dirty="0" smtClean="0"/>
              <a:t>Correctly indicates known headings (taxiways, runways) – can also use a compass rose to check</a:t>
            </a:r>
          </a:p>
          <a:p>
            <a:pPr lvl="1" algn="just"/>
            <a:r>
              <a:rPr lang="en-US" dirty="0" smtClean="0"/>
              <a:t>Confirm deviation card is present</a:t>
            </a:r>
            <a:endParaRPr lang="en-US" dirty="0"/>
          </a:p>
        </p:txBody>
      </p:sp>
      <p:sp>
        <p:nvSpPr>
          <p:cNvPr id="4" name="Slide Number Placeholder 3"/>
          <p:cNvSpPr>
            <a:spLocks noGrp="1"/>
          </p:cNvSpPr>
          <p:nvPr>
            <p:ph type="sldNum" sz="quarter" idx="12"/>
          </p:nvPr>
        </p:nvSpPr>
        <p:spPr/>
        <p:txBody>
          <a:bodyPr/>
          <a:lstStyle/>
          <a:p>
            <a:fld id="{8271875D-DD96-44CC-8479-71786E7A1694}" type="slidenum">
              <a:rPr lang="en-US" smtClean="0"/>
              <a:t>32</a:t>
            </a:fld>
            <a:endParaRPr lang="en-US"/>
          </a:p>
        </p:txBody>
      </p:sp>
      <p:pic>
        <p:nvPicPr>
          <p:cNvPr id="8194" name="Picture 2" descr="http://expertaviator.com/wp-content/uploads/2011/04/MagneticCompas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0" y="1583554"/>
            <a:ext cx="2661901" cy="2667000"/>
          </a:xfrm>
          <a:prstGeom prst="rect">
            <a:avLst/>
          </a:prstGeom>
          <a:noFill/>
          <a:extLst>
            <a:ext uri="{909E8E84-426E-40DD-AFC4-6F175D3DCCD1}">
              <a14:hiddenFill xmlns:a14="http://schemas.microsoft.com/office/drawing/2010/main">
                <a:solidFill>
                  <a:srgbClr val="FFFFFF"/>
                </a:solidFill>
              </a14:hiddenFill>
            </a:ext>
          </a:extLst>
        </p:spPr>
      </p:pic>
      <p:pic>
        <p:nvPicPr>
          <p:cNvPr id="13314" name="Picture 2" descr="http://cloverdale.net/images/pages/N216/compass%20rose%20300%20pixels%20wide5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4495800"/>
            <a:ext cx="2204701" cy="1839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09768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DECKRA</a:t>
            </a:r>
            <a:r>
              <a:rPr lang="en-US" dirty="0" smtClean="0">
                <a:solidFill>
                  <a:srgbClr val="C00000"/>
                </a:solidFill>
              </a:rPr>
              <a:t>T</a:t>
            </a:r>
            <a:r>
              <a:rPr lang="en-US" dirty="0" smtClean="0"/>
              <a:t/>
            </a:r>
            <a:br>
              <a:rPr lang="en-US" dirty="0" smtClean="0"/>
            </a:br>
            <a:r>
              <a:rPr lang="en-US" dirty="0" smtClean="0"/>
              <a:t>Turn </a:t>
            </a:r>
            <a:r>
              <a:rPr lang="en-US" dirty="0" smtClean="0"/>
              <a:t>and Slip or Bank Indicator</a:t>
            </a:r>
            <a:endParaRPr lang="en-US" dirty="0"/>
          </a:p>
        </p:txBody>
      </p:sp>
      <p:sp>
        <p:nvSpPr>
          <p:cNvPr id="4" name="Slide Number Placeholder 3"/>
          <p:cNvSpPr>
            <a:spLocks noGrp="1"/>
          </p:cNvSpPr>
          <p:nvPr>
            <p:ph type="sldNum" sz="quarter" idx="12"/>
          </p:nvPr>
        </p:nvSpPr>
        <p:spPr/>
        <p:txBody>
          <a:bodyPr/>
          <a:lstStyle/>
          <a:p>
            <a:fld id="{7CD4A239-989F-4D07-9067-CEA9D9C169B7}" type="slidenum">
              <a:rPr lang="en-US" smtClean="0"/>
              <a:t>33</a:t>
            </a:fld>
            <a:endParaRPr lang="en-US"/>
          </a:p>
        </p:txBody>
      </p:sp>
      <p:pic>
        <p:nvPicPr>
          <p:cNvPr id="5126" name="Picture 6" descr="http://cfi-wiki.net/images/thumb/7/76/Turn_Coordinator_Internal.jpg/217px-Turn_Coordinator_Interna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4572000"/>
            <a:ext cx="2066925"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www.falcongauge.com/images/productimages/coordinato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188390"/>
            <a:ext cx="4286250" cy="427672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715000" y="2286000"/>
            <a:ext cx="2396362" cy="369332"/>
          </a:xfrm>
          <a:prstGeom prst="rect">
            <a:avLst/>
          </a:prstGeom>
          <a:noFill/>
          <a:ln>
            <a:solidFill>
              <a:schemeClr val="accent1"/>
            </a:solidFill>
          </a:ln>
        </p:spPr>
        <p:txBody>
          <a:bodyPr wrap="none" rtlCol="0">
            <a:spAutoFit/>
          </a:bodyPr>
          <a:lstStyle/>
          <a:p>
            <a:r>
              <a:rPr lang="en-US" dirty="0" smtClean="0"/>
              <a:t>Two Instruments in one</a:t>
            </a:r>
            <a:endParaRPr lang="en-US" dirty="0"/>
          </a:p>
        </p:txBody>
      </p:sp>
      <p:cxnSp>
        <p:nvCxnSpPr>
          <p:cNvPr id="6" name="Straight Arrow Connector 5"/>
          <p:cNvCxnSpPr>
            <a:stCxn id="3" idx="1"/>
          </p:cNvCxnSpPr>
          <p:nvPr/>
        </p:nvCxnSpPr>
        <p:spPr>
          <a:xfrm flipH="1">
            <a:off x="3581400" y="2470666"/>
            <a:ext cx="2133600" cy="2558534"/>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3" idx="1"/>
          </p:cNvCxnSpPr>
          <p:nvPr/>
        </p:nvCxnSpPr>
        <p:spPr>
          <a:xfrm flipH="1">
            <a:off x="2895600" y="2470666"/>
            <a:ext cx="2819400" cy="1856087"/>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61299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http://www.falcongauge.com/images/productimages/coordinato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96676" y="762000"/>
            <a:ext cx="1960318" cy="1955962"/>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s://encrypted-tbn1.gstatic.com/images?q=tbn:ANd9GcT7amZHUqqUmEXjcJOXV571pE1NOi3VhivwwSJlA-W2gz_BptB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5449" y="4419600"/>
            <a:ext cx="2143125" cy="21431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en-US" dirty="0" smtClean="0"/>
              <a:t>Turn Coordinator</a:t>
            </a:r>
            <a:endParaRPr lang="en-US" dirty="0"/>
          </a:p>
        </p:txBody>
      </p:sp>
      <p:sp>
        <p:nvSpPr>
          <p:cNvPr id="3" name="Content Placeholder 2"/>
          <p:cNvSpPr>
            <a:spLocks noGrp="1"/>
          </p:cNvSpPr>
          <p:nvPr>
            <p:ph idx="1"/>
          </p:nvPr>
        </p:nvSpPr>
        <p:spPr>
          <a:xfrm>
            <a:off x="457200" y="1600200"/>
            <a:ext cx="4876800" cy="4525963"/>
          </a:xfrm>
        </p:spPr>
        <p:txBody>
          <a:bodyPr>
            <a:normAutofit fontScale="55000" lnSpcReduction="20000"/>
          </a:bodyPr>
          <a:lstStyle/>
          <a:p>
            <a:r>
              <a:rPr lang="en-US" dirty="0" smtClean="0"/>
              <a:t>Shows rate of turn and rate of roll into the turn</a:t>
            </a:r>
          </a:p>
          <a:p>
            <a:r>
              <a:rPr lang="en-US" dirty="0" smtClean="0"/>
              <a:t>The rotor of the gyro in a turn coordinator is canted upwards 30°</a:t>
            </a:r>
          </a:p>
          <a:p>
            <a:pPr lvl="1"/>
            <a:r>
              <a:rPr lang="en-US" dirty="0" smtClean="0"/>
              <a:t>Thus, it responds not only to movement about the vertical axis, but also to roll movements about the longitudinal axis</a:t>
            </a:r>
          </a:p>
          <a:p>
            <a:r>
              <a:rPr lang="en-US" dirty="0" smtClean="0"/>
              <a:t>Turn coordinator thus provides an indication of roll at the earliest possible time</a:t>
            </a:r>
          </a:p>
          <a:p>
            <a:r>
              <a:rPr lang="en-US" dirty="0" smtClean="0"/>
              <a:t>The airplane’s wings provide the indication of wings level flight and the rate at which the aircraft is turning – mark is standard rate turn</a:t>
            </a:r>
          </a:p>
          <a:p>
            <a:pPr lvl="1"/>
            <a:r>
              <a:rPr lang="en-US" dirty="0" smtClean="0"/>
              <a:t>2 minutes normally; can be 4 minutes in fast aircraft</a:t>
            </a:r>
          </a:p>
          <a:p>
            <a:r>
              <a:rPr lang="en-US" dirty="0" smtClean="0"/>
              <a:t>Provides no pitch information</a:t>
            </a:r>
          </a:p>
          <a:p>
            <a:r>
              <a:rPr lang="en-US" dirty="0" smtClean="0"/>
              <a:t>Provides </a:t>
            </a:r>
            <a:r>
              <a:rPr lang="en-US" u="sng" dirty="0" smtClean="0"/>
              <a:t>no bank information </a:t>
            </a:r>
            <a:r>
              <a:rPr lang="en-US" dirty="0" smtClean="0"/>
              <a:t>– only rate of turn</a:t>
            </a:r>
          </a:p>
          <a:p>
            <a:pPr lvl="1"/>
            <a:r>
              <a:rPr lang="en-US" dirty="0" smtClean="0"/>
              <a:t>Approximate angle of bank for standard rate turn = (TAS/10) + 5</a:t>
            </a:r>
          </a:p>
          <a:p>
            <a:endParaRPr lang="en-US" dirty="0"/>
          </a:p>
        </p:txBody>
      </p:sp>
      <p:sp>
        <p:nvSpPr>
          <p:cNvPr id="4" name="Slide Number Placeholder 3"/>
          <p:cNvSpPr>
            <a:spLocks noGrp="1"/>
          </p:cNvSpPr>
          <p:nvPr>
            <p:ph type="sldNum" sz="quarter" idx="12"/>
          </p:nvPr>
        </p:nvSpPr>
        <p:spPr/>
        <p:txBody>
          <a:bodyPr/>
          <a:lstStyle/>
          <a:p>
            <a:fld id="{8271875D-DD96-44CC-8479-71786E7A1694}" type="slidenum">
              <a:rPr lang="en-US" smtClean="0"/>
              <a:t>34</a:t>
            </a:fld>
            <a:endParaRPr lang="en-US"/>
          </a:p>
        </p:txBody>
      </p:sp>
      <p:pic>
        <p:nvPicPr>
          <p:cNvPr id="9222" name="Picture 6" descr="http://www.aero-mechanic.com/wp-content/uploads/2010/09/7-2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35967" y="2816533"/>
            <a:ext cx="3452581" cy="149344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535968" y="1835457"/>
            <a:ext cx="1460708" cy="646331"/>
          </a:xfrm>
          <a:prstGeom prst="rect">
            <a:avLst/>
          </a:prstGeom>
          <a:noFill/>
        </p:spPr>
        <p:txBody>
          <a:bodyPr wrap="square" rtlCol="0">
            <a:spAutoFit/>
          </a:bodyPr>
          <a:lstStyle/>
          <a:p>
            <a:r>
              <a:rPr lang="en-US" dirty="0" smtClean="0"/>
              <a:t>Standard rate mark</a:t>
            </a:r>
            <a:endParaRPr lang="en-US" dirty="0"/>
          </a:p>
        </p:txBody>
      </p:sp>
      <p:cxnSp>
        <p:nvCxnSpPr>
          <p:cNvPr id="7" name="Straight Arrow Connector 6"/>
          <p:cNvCxnSpPr/>
          <p:nvPr/>
        </p:nvCxnSpPr>
        <p:spPr>
          <a:xfrm flipV="1">
            <a:off x="6172200" y="1981200"/>
            <a:ext cx="1090057" cy="38100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486400" y="4876800"/>
            <a:ext cx="1489767" cy="369332"/>
          </a:xfrm>
          <a:prstGeom prst="rect">
            <a:avLst/>
          </a:prstGeom>
          <a:noFill/>
          <a:ln>
            <a:solidFill>
              <a:srgbClr val="C00000"/>
            </a:solidFill>
          </a:ln>
        </p:spPr>
        <p:txBody>
          <a:bodyPr wrap="none" rtlCol="0">
            <a:spAutoFit/>
          </a:bodyPr>
          <a:lstStyle/>
          <a:p>
            <a:r>
              <a:rPr lang="en-US" dirty="0" smtClean="0"/>
              <a:t>Turn indicator</a:t>
            </a:r>
            <a:endParaRPr lang="en-US" dirty="0"/>
          </a:p>
        </p:txBody>
      </p:sp>
    </p:spTree>
    <p:extLst>
      <p:ext uri="{BB962C8B-B14F-4D97-AF65-F5344CB8AC3E}">
        <p14:creationId xmlns:p14="http://schemas.microsoft.com/office/powerpoint/2010/main" val="8574750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http://www.falcongauge.com/images/productimages/coordinato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8230" y="609600"/>
            <a:ext cx="1960318" cy="1955962"/>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s://encrypted-tbn1.gstatic.com/images?q=tbn:ANd9GcT7amZHUqqUmEXjcJOXV571pE1NOi3VhivwwSJlA-W2gz_BptB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5449" y="4419600"/>
            <a:ext cx="2143125" cy="21431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en-US" dirty="0" smtClean="0"/>
              <a:t>Slip</a:t>
            </a:r>
            <a:r>
              <a:rPr lang="en-US" dirty="0" smtClean="0"/>
              <a:t> </a:t>
            </a:r>
            <a:r>
              <a:rPr lang="en-US" dirty="0" smtClean="0"/>
              <a:t>Indicator</a:t>
            </a:r>
            <a:endParaRPr lang="en-US" dirty="0"/>
          </a:p>
        </p:txBody>
      </p:sp>
      <p:sp>
        <p:nvSpPr>
          <p:cNvPr id="3" name="Content Placeholder 2"/>
          <p:cNvSpPr>
            <a:spLocks noGrp="1"/>
          </p:cNvSpPr>
          <p:nvPr>
            <p:ph idx="1"/>
          </p:nvPr>
        </p:nvSpPr>
        <p:spPr>
          <a:xfrm>
            <a:off x="457200" y="1600200"/>
            <a:ext cx="4876800" cy="4525963"/>
          </a:xfrm>
        </p:spPr>
        <p:txBody>
          <a:bodyPr>
            <a:normAutofit fontScale="85000" lnSpcReduction="20000"/>
          </a:bodyPr>
          <a:lstStyle/>
          <a:p>
            <a:pPr algn="just"/>
            <a:r>
              <a:rPr lang="en-US" dirty="0" smtClean="0"/>
              <a:t>Inclinometer</a:t>
            </a:r>
          </a:p>
          <a:p>
            <a:pPr lvl="1" algn="just"/>
            <a:r>
              <a:rPr lang="en-US" dirty="0"/>
              <a:t>S</a:t>
            </a:r>
            <a:r>
              <a:rPr lang="en-US" dirty="0" smtClean="0"/>
              <a:t>hows the correct execution of a turn (coordinated) while banking the aircraft and indicates movement about the vertical axis of the aircraft (yaw)</a:t>
            </a:r>
          </a:p>
          <a:p>
            <a:pPr lvl="1" algn="just"/>
            <a:r>
              <a:rPr lang="en-US" dirty="0" smtClean="0"/>
              <a:t>Ball </a:t>
            </a:r>
            <a:r>
              <a:rPr lang="en-US" dirty="0" smtClean="0"/>
              <a:t>movement is independent of the turn coordinator</a:t>
            </a:r>
          </a:p>
          <a:p>
            <a:pPr lvl="2" algn="just"/>
            <a:r>
              <a:rPr lang="en-US" dirty="0" smtClean="0"/>
              <a:t>A round ball is set in a curved glass tube filled with dampening fluid</a:t>
            </a:r>
          </a:p>
          <a:p>
            <a:pPr lvl="2" algn="just"/>
            <a:r>
              <a:rPr lang="en-US" dirty="0" smtClean="0"/>
              <a:t>The ball moves in response to gravity and centrifugal force experienced in a turn</a:t>
            </a:r>
          </a:p>
          <a:p>
            <a:endParaRPr lang="en-US" dirty="0"/>
          </a:p>
        </p:txBody>
      </p:sp>
      <p:sp>
        <p:nvSpPr>
          <p:cNvPr id="4" name="Slide Number Placeholder 3"/>
          <p:cNvSpPr>
            <a:spLocks noGrp="1"/>
          </p:cNvSpPr>
          <p:nvPr>
            <p:ph type="sldNum" sz="quarter" idx="12"/>
          </p:nvPr>
        </p:nvSpPr>
        <p:spPr/>
        <p:txBody>
          <a:bodyPr/>
          <a:lstStyle/>
          <a:p>
            <a:fld id="{8271875D-DD96-44CC-8479-71786E7A1694}" type="slidenum">
              <a:rPr lang="en-US" smtClean="0"/>
              <a:t>35</a:t>
            </a:fld>
            <a:endParaRPr lang="en-US"/>
          </a:p>
        </p:txBody>
      </p:sp>
      <p:pic>
        <p:nvPicPr>
          <p:cNvPr id="9222" name="Picture 6" descr="http://www.aero-mechanic.com/wp-content/uploads/2010/09/7-2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35967" y="2816533"/>
            <a:ext cx="3452581" cy="149344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535968" y="1835457"/>
            <a:ext cx="1460708" cy="369332"/>
          </a:xfrm>
          <a:prstGeom prst="rect">
            <a:avLst/>
          </a:prstGeom>
          <a:noFill/>
        </p:spPr>
        <p:txBody>
          <a:bodyPr wrap="square" rtlCol="0">
            <a:spAutoFit/>
          </a:bodyPr>
          <a:lstStyle/>
          <a:p>
            <a:r>
              <a:rPr lang="en-US" dirty="0" smtClean="0"/>
              <a:t>Slip indicator</a:t>
            </a:r>
            <a:endParaRPr lang="en-US" dirty="0"/>
          </a:p>
        </p:txBody>
      </p:sp>
      <p:cxnSp>
        <p:nvCxnSpPr>
          <p:cNvPr id="7" name="Straight Arrow Connector 6"/>
          <p:cNvCxnSpPr/>
          <p:nvPr/>
        </p:nvCxnSpPr>
        <p:spPr>
          <a:xfrm flipV="1">
            <a:off x="6825449" y="1905000"/>
            <a:ext cx="794551" cy="115123"/>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39266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Inclinometer</a:t>
            </a:r>
            <a:endParaRPr lang="en-US" dirty="0"/>
          </a:p>
        </p:txBody>
      </p:sp>
      <p:sp>
        <p:nvSpPr>
          <p:cNvPr id="4" name="Slide Number Placeholder 3"/>
          <p:cNvSpPr>
            <a:spLocks noGrp="1"/>
          </p:cNvSpPr>
          <p:nvPr>
            <p:ph type="sldNum" sz="quarter" idx="12"/>
          </p:nvPr>
        </p:nvSpPr>
        <p:spPr/>
        <p:txBody>
          <a:bodyPr/>
          <a:lstStyle/>
          <a:p>
            <a:fld id="{8271875D-DD96-44CC-8479-71786E7A1694}" type="slidenum">
              <a:rPr lang="en-US" smtClean="0"/>
              <a:t>36</a:t>
            </a:fld>
            <a:endParaRPr lang="en-US"/>
          </a:p>
        </p:txBody>
      </p:sp>
      <p:pic>
        <p:nvPicPr>
          <p:cNvPr id="4100" name="Picture 4" descr="http://upload.wikimedia.org/wikipedia/commons/0/03/AC_61-23C_Fig_03-0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752600"/>
            <a:ext cx="6429375" cy="217170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990600" y="4114800"/>
            <a:ext cx="1572578" cy="923330"/>
          </a:xfrm>
          <a:prstGeom prst="rect">
            <a:avLst/>
          </a:prstGeom>
          <a:noFill/>
          <a:ln>
            <a:solidFill>
              <a:srgbClr val="FF0000"/>
            </a:solidFill>
          </a:ln>
        </p:spPr>
        <p:txBody>
          <a:bodyPr wrap="square" rtlCol="0">
            <a:spAutoFit/>
          </a:bodyPr>
          <a:lstStyle/>
          <a:p>
            <a:r>
              <a:rPr lang="en-US" dirty="0" smtClean="0"/>
              <a:t>Centrifugal force and HCL equal</a:t>
            </a:r>
            <a:endParaRPr lang="en-US" dirty="0"/>
          </a:p>
        </p:txBody>
      </p:sp>
      <p:sp>
        <p:nvSpPr>
          <p:cNvPr id="8" name="TextBox 7"/>
          <p:cNvSpPr txBox="1"/>
          <p:nvPr/>
        </p:nvSpPr>
        <p:spPr>
          <a:xfrm>
            <a:off x="3304222" y="4114800"/>
            <a:ext cx="1572578" cy="2031325"/>
          </a:xfrm>
          <a:prstGeom prst="rect">
            <a:avLst/>
          </a:prstGeom>
          <a:noFill/>
          <a:ln>
            <a:solidFill>
              <a:srgbClr val="FF0000"/>
            </a:solidFill>
          </a:ln>
        </p:spPr>
        <p:txBody>
          <a:bodyPr wrap="square" rtlCol="0">
            <a:spAutoFit/>
          </a:bodyPr>
          <a:lstStyle/>
          <a:p>
            <a:r>
              <a:rPr lang="en-US" dirty="0" smtClean="0"/>
              <a:t>Centrifugal force greater than HCL – reduce rudder into the turn or increase bank</a:t>
            </a:r>
            <a:endParaRPr lang="en-US" dirty="0"/>
          </a:p>
        </p:txBody>
      </p:sp>
      <p:sp>
        <p:nvSpPr>
          <p:cNvPr id="9" name="TextBox 8"/>
          <p:cNvSpPr txBox="1"/>
          <p:nvPr/>
        </p:nvSpPr>
        <p:spPr>
          <a:xfrm>
            <a:off x="5682755" y="4120393"/>
            <a:ext cx="1572578" cy="1754326"/>
          </a:xfrm>
          <a:prstGeom prst="rect">
            <a:avLst/>
          </a:prstGeom>
          <a:noFill/>
          <a:ln>
            <a:solidFill>
              <a:srgbClr val="FF0000"/>
            </a:solidFill>
          </a:ln>
        </p:spPr>
        <p:txBody>
          <a:bodyPr wrap="square" rtlCol="0">
            <a:spAutoFit/>
          </a:bodyPr>
          <a:lstStyle/>
          <a:p>
            <a:r>
              <a:rPr lang="en-US" dirty="0" smtClean="0"/>
              <a:t>Centrifugal force less than HCL – increase rudder into the turn or decrease bank</a:t>
            </a:r>
            <a:endParaRPr lang="en-US" dirty="0"/>
          </a:p>
        </p:txBody>
      </p:sp>
    </p:spTree>
    <p:extLst>
      <p:ext uri="{BB962C8B-B14F-4D97-AF65-F5344CB8AC3E}">
        <p14:creationId xmlns:p14="http://schemas.microsoft.com/office/powerpoint/2010/main" val="2319060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https://encrypted-tbn1.gstatic.com/images?q=tbn:ANd9GcT7amZHUqqUmEXjcJOXV571pE1NOi3VhivwwSJlA-W2gz_BptB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25449" y="4419600"/>
            <a:ext cx="2143125" cy="21431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en-US" dirty="0"/>
              <a:t>Turn Coordinator</a:t>
            </a:r>
            <a:endParaRPr lang="en-US" dirty="0"/>
          </a:p>
        </p:txBody>
      </p:sp>
      <p:sp>
        <p:nvSpPr>
          <p:cNvPr id="3" name="Content Placeholder 2"/>
          <p:cNvSpPr>
            <a:spLocks noGrp="1"/>
          </p:cNvSpPr>
          <p:nvPr>
            <p:ph idx="1"/>
          </p:nvPr>
        </p:nvSpPr>
        <p:spPr>
          <a:xfrm>
            <a:off x="457200" y="1600200"/>
            <a:ext cx="4876800" cy="4525963"/>
          </a:xfrm>
        </p:spPr>
        <p:txBody>
          <a:bodyPr>
            <a:normAutofit fontScale="92500" lnSpcReduction="20000"/>
          </a:bodyPr>
          <a:lstStyle/>
          <a:p>
            <a:pPr algn="just"/>
            <a:r>
              <a:rPr lang="en-US" dirty="0" smtClean="0"/>
              <a:t>Turn Coordinator errors</a:t>
            </a:r>
          </a:p>
          <a:p>
            <a:pPr lvl="1" algn="just"/>
            <a:r>
              <a:rPr lang="en-US" dirty="0" smtClean="0"/>
              <a:t>If the vacuum or electrical supply fails the instrument will show no turn</a:t>
            </a:r>
          </a:p>
          <a:p>
            <a:pPr lvl="2" algn="just"/>
            <a:r>
              <a:rPr lang="en-US" dirty="0" smtClean="0"/>
              <a:t>Usually has a warning flag</a:t>
            </a:r>
          </a:p>
          <a:p>
            <a:pPr lvl="1" algn="just"/>
            <a:r>
              <a:rPr lang="en-US" dirty="0" smtClean="0"/>
              <a:t>Low voltage or suction may cause the turn coordinator to show a shallower turn than actual</a:t>
            </a:r>
          </a:p>
          <a:p>
            <a:pPr lvl="1" algn="just"/>
            <a:r>
              <a:rPr lang="en-US" dirty="0" smtClean="0"/>
              <a:t>If gyro rotor speed is too high it will result in an excessive rate of turn indication</a:t>
            </a:r>
            <a:endParaRPr lang="en-US" dirty="0"/>
          </a:p>
        </p:txBody>
      </p:sp>
      <p:sp>
        <p:nvSpPr>
          <p:cNvPr id="4" name="Slide Number Placeholder 3"/>
          <p:cNvSpPr>
            <a:spLocks noGrp="1"/>
          </p:cNvSpPr>
          <p:nvPr>
            <p:ph type="sldNum" sz="quarter" idx="12"/>
          </p:nvPr>
        </p:nvSpPr>
        <p:spPr/>
        <p:txBody>
          <a:bodyPr/>
          <a:lstStyle/>
          <a:p>
            <a:fld id="{8271875D-DD96-44CC-8479-71786E7A1694}" type="slidenum">
              <a:rPr lang="en-US" smtClean="0"/>
              <a:t>37</a:t>
            </a:fld>
            <a:endParaRPr lang="en-US"/>
          </a:p>
        </p:txBody>
      </p:sp>
      <p:pic>
        <p:nvPicPr>
          <p:cNvPr id="9222" name="Picture 6" descr="http://www.aero-mechanic.com/wp-content/uploads/2010/09/7-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35967" y="2816533"/>
            <a:ext cx="3452581" cy="149344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www.falcongauge.com/images/productimages/coordinato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96676" y="762000"/>
            <a:ext cx="1960318" cy="1955962"/>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Arrow Connector 7"/>
          <p:cNvCxnSpPr/>
          <p:nvPr/>
        </p:nvCxnSpPr>
        <p:spPr>
          <a:xfrm flipV="1">
            <a:off x="4572000" y="1600200"/>
            <a:ext cx="3810000" cy="160020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27628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http://www.falcongauge.com/images/productimages/coordinato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6600" y="851724"/>
            <a:ext cx="1870394" cy="1866238"/>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s://encrypted-tbn1.gstatic.com/images?q=tbn:ANd9GcT7amZHUqqUmEXjcJOXV571pE1NOi3VhivwwSJlA-W2gz_BptB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5449" y="4419600"/>
            <a:ext cx="2143125" cy="21431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en-US" dirty="0" smtClean="0"/>
              <a:t>Turn-and-Bank Indicator</a:t>
            </a:r>
            <a:endParaRPr lang="en-US" dirty="0"/>
          </a:p>
        </p:txBody>
      </p:sp>
      <p:sp>
        <p:nvSpPr>
          <p:cNvPr id="3" name="Content Placeholder 2"/>
          <p:cNvSpPr>
            <a:spLocks noGrp="1"/>
          </p:cNvSpPr>
          <p:nvPr>
            <p:ph idx="1"/>
          </p:nvPr>
        </p:nvSpPr>
        <p:spPr>
          <a:xfrm>
            <a:off x="457200" y="1600200"/>
            <a:ext cx="4876800" cy="4525963"/>
          </a:xfrm>
        </p:spPr>
        <p:txBody>
          <a:bodyPr>
            <a:normAutofit fontScale="85000" lnSpcReduction="10000"/>
          </a:bodyPr>
          <a:lstStyle/>
          <a:p>
            <a:pPr algn="just"/>
            <a:r>
              <a:rPr lang="en-US" dirty="0" smtClean="0"/>
              <a:t>Preflight check </a:t>
            </a:r>
          </a:p>
          <a:p>
            <a:pPr lvl="1" algn="just"/>
            <a:r>
              <a:rPr lang="en-US" dirty="0" smtClean="0"/>
              <a:t>Check that the inclinometer is full of fluid and has no air bubbles</a:t>
            </a:r>
          </a:p>
          <a:p>
            <a:pPr lvl="1" algn="just"/>
            <a:r>
              <a:rPr lang="en-US" dirty="0" smtClean="0"/>
              <a:t>The ball should also be resting at its lowest point</a:t>
            </a:r>
          </a:p>
          <a:p>
            <a:pPr lvl="1" algn="just"/>
            <a:r>
              <a:rPr lang="en-US" dirty="0" smtClean="0"/>
              <a:t>When taxiing, the turn coordinator should indicate a turn in the correct direction while the ball moves opposite the direction of the turn</a:t>
            </a:r>
          </a:p>
          <a:p>
            <a:pPr lvl="1" algn="just"/>
            <a:r>
              <a:rPr lang="en-US" dirty="0" smtClean="0"/>
              <a:t>Check no failure flag is present</a:t>
            </a:r>
            <a:endParaRPr lang="en-US" dirty="0"/>
          </a:p>
        </p:txBody>
      </p:sp>
      <p:sp>
        <p:nvSpPr>
          <p:cNvPr id="4" name="Slide Number Placeholder 3"/>
          <p:cNvSpPr>
            <a:spLocks noGrp="1"/>
          </p:cNvSpPr>
          <p:nvPr>
            <p:ph type="sldNum" sz="quarter" idx="12"/>
          </p:nvPr>
        </p:nvSpPr>
        <p:spPr/>
        <p:txBody>
          <a:bodyPr/>
          <a:lstStyle/>
          <a:p>
            <a:fld id="{8271875D-DD96-44CC-8479-71786E7A1694}" type="slidenum">
              <a:rPr lang="en-US" smtClean="0"/>
              <a:t>38</a:t>
            </a:fld>
            <a:endParaRPr lang="en-US"/>
          </a:p>
        </p:txBody>
      </p:sp>
      <p:pic>
        <p:nvPicPr>
          <p:cNvPr id="9222" name="Picture 6" descr="http://www.aero-mechanic.com/wp-content/uploads/2010/09/7-2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35967" y="2816533"/>
            <a:ext cx="3452581" cy="14934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38521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Electrical System</a:t>
            </a:r>
            <a:endParaRPr lang="en-US" dirty="0"/>
          </a:p>
        </p:txBody>
      </p:sp>
      <p:sp>
        <p:nvSpPr>
          <p:cNvPr id="3" name="Content Placeholder 2"/>
          <p:cNvSpPr>
            <a:spLocks noGrp="1"/>
          </p:cNvSpPr>
          <p:nvPr>
            <p:ph idx="1"/>
          </p:nvPr>
        </p:nvSpPr>
        <p:spPr>
          <a:xfrm>
            <a:off x="457200" y="1600200"/>
            <a:ext cx="4953000" cy="4525963"/>
          </a:xfrm>
        </p:spPr>
        <p:txBody>
          <a:bodyPr/>
          <a:lstStyle/>
          <a:p>
            <a:r>
              <a:rPr lang="en-US" dirty="0" smtClean="0"/>
              <a:t>Electrical system is generally described in Section 7 (Systems Description) of the applicable aircraft’s POH.</a:t>
            </a:r>
          </a:p>
          <a:p>
            <a:pPr lvl="1"/>
            <a:r>
              <a:rPr lang="en-US" dirty="0" smtClean="0"/>
              <a:t>It is important to understand how the system works in order to troubleshoot a problem</a:t>
            </a:r>
            <a:endParaRPr lang="en-US" dirty="0"/>
          </a:p>
        </p:txBody>
      </p:sp>
      <p:sp>
        <p:nvSpPr>
          <p:cNvPr id="4" name="Slide Number Placeholder 3"/>
          <p:cNvSpPr>
            <a:spLocks noGrp="1"/>
          </p:cNvSpPr>
          <p:nvPr>
            <p:ph type="sldNum" sz="quarter" idx="12"/>
          </p:nvPr>
        </p:nvSpPr>
        <p:spPr/>
        <p:txBody>
          <a:bodyPr/>
          <a:lstStyle/>
          <a:p>
            <a:fld id="{8271875D-DD96-44CC-8479-71786E7A1694}" type="slidenum">
              <a:rPr lang="en-US" smtClean="0"/>
              <a:t>39</a:t>
            </a:fld>
            <a:endParaRPr lang="en-US"/>
          </a:p>
        </p:txBody>
      </p:sp>
      <p:pic>
        <p:nvPicPr>
          <p:cNvPr id="10242" name="Picture 2" descr="http://1.bp.blogspot.com/_FGHQsXLLo1o/TGx79ZTl1aI/AAAAAAAAABU/nio96mODZhs/s1600/cessna+172+electrical+system+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38800" y="1109708"/>
            <a:ext cx="3325082" cy="54398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81250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IFR Instruments</a:t>
            </a:r>
            <a:endParaRPr lang="en-US" dirty="0"/>
          </a:p>
        </p:txBody>
      </p:sp>
      <p:sp>
        <p:nvSpPr>
          <p:cNvPr id="4" name="Slide Number Placeholder 3"/>
          <p:cNvSpPr>
            <a:spLocks noGrp="1"/>
          </p:cNvSpPr>
          <p:nvPr>
            <p:ph type="sldNum" sz="quarter" idx="12"/>
          </p:nvPr>
        </p:nvSpPr>
        <p:spPr/>
        <p:txBody>
          <a:bodyPr/>
          <a:lstStyle/>
          <a:p>
            <a:fld id="{7CD4A239-989F-4D07-9067-CEA9D9C169B7}" type="slidenum">
              <a:rPr lang="en-US" smtClean="0"/>
              <a:t>4</a:t>
            </a:fld>
            <a:endParaRPr lang="en-US"/>
          </a:p>
        </p:txBody>
      </p:sp>
      <p:pic>
        <p:nvPicPr>
          <p:cNvPr id="8194" name="Picture 2" descr="http://farm6.staticflickr.com/5102/5638767729_2d689d9402_z.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828800"/>
            <a:ext cx="6096000" cy="40481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09600" y="2971800"/>
            <a:ext cx="327334" cy="369332"/>
          </a:xfrm>
          <a:prstGeom prst="rect">
            <a:avLst/>
          </a:prstGeom>
          <a:noFill/>
          <a:ln>
            <a:solidFill>
              <a:srgbClr val="C00000"/>
            </a:solidFill>
          </a:ln>
        </p:spPr>
        <p:txBody>
          <a:bodyPr wrap="none" rtlCol="0">
            <a:spAutoFit/>
          </a:bodyPr>
          <a:lstStyle/>
          <a:p>
            <a:r>
              <a:rPr lang="en-US" dirty="0" smtClean="0"/>
              <a:t>D</a:t>
            </a:r>
            <a:endParaRPr lang="en-US" dirty="0"/>
          </a:p>
        </p:txBody>
      </p:sp>
      <p:cxnSp>
        <p:nvCxnSpPr>
          <p:cNvPr id="7" name="Straight Arrow Connector 6"/>
          <p:cNvCxnSpPr>
            <a:stCxn id="5" idx="3"/>
          </p:cNvCxnSpPr>
          <p:nvPr/>
        </p:nvCxnSpPr>
        <p:spPr>
          <a:xfrm>
            <a:off x="936934" y="3156466"/>
            <a:ext cx="2720666" cy="577334"/>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73267" y="4876800"/>
            <a:ext cx="296876" cy="369332"/>
          </a:xfrm>
          <a:prstGeom prst="rect">
            <a:avLst/>
          </a:prstGeom>
          <a:noFill/>
          <a:ln>
            <a:solidFill>
              <a:srgbClr val="C00000"/>
            </a:solidFill>
          </a:ln>
        </p:spPr>
        <p:txBody>
          <a:bodyPr wrap="none" rtlCol="0">
            <a:spAutoFit/>
          </a:bodyPr>
          <a:lstStyle/>
          <a:p>
            <a:r>
              <a:rPr lang="en-US" dirty="0" smtClean="0"/>
              <a:t>E</a:t>
            </a:r>
            <a:endParaRPr lang="en-US" dirty="0"/>
          </a:p>
        </p:txBody>
      </p:sp>
      <p:cxnSp>
        <p:nvCxnSpPr>
          <p:cNvPr id="10" name="Straight Arrow Connector 9"/>
          <p:cNvCxnSpPr>
            <a:stCxn id="8" idx="3"/>
          </p:cNvCxnSpPr>
          <p:nvPr/>
        </p:nvCxnSpPr>
        <p:spPr>
          <a:xfrm flipV="1">
            <a:off x="1070143" y="4572000"/>
            <a:ext cx="1444457" cy="489466"/>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295400" y="1600200"/>
            <a:ext cx="308098" cy="369332"/>
          </a:xfrm>
          <a:prstGeom prst="rect">
            <a:avLst/>
          </a:prstGeom>
          <a:noFill/>
          <a:ln>
            <a:solidFill>
              <a:srgbClr val="C00000"/>
            </a:solidFill>
          </a:ln>
        </p:spPr>
        <p:txBody>
          <a:bodyPr wrap="none" rtlCol="0">
            <a:spAutoFit/>
          </a:bodyPr>
          <a:lstStyle/>
          <a:p>
            <a:r>
              <a:rPr lang="en-US" dirty="0" smtClean="0"/>
              <a:t>C</a:t>
            </a:r>
            <a:endParaRPr lang="en-US" dirty="0"/>
          </a:p>
        </p:txBody>
      </p:sp>
      <p:cxnSp>
        <p:nvCxnSpPr>
          <p:cNvPr id="13" name="Straight Arrow Connector 12"/>
          <p:cNvCxnSpPr>
            <a:stCxn id="11" idx="3"/>
          </p:cNvCxnSpPr>
          <p:nvPr/>
        </p:nvCxnSpPr>
        <p:spPr>
          <a:xfrm>
            <a:off x="1603498" y="1784866"/>
            <a:ext cx="693769" cy="1415534"/>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876800" y="1600200"/>
            <a:ext cx="304892" cy="369332"/>
          </a:xfrm>
          <a:prstGeom prst="rect">
            <a:avLst/>
          </a:prstGeom>
          <a:noFill/>
          <a:ln>
            <a:solidFill>
              <a:srgbClr val="C00000"/>
            </a:solidFill>
          </a:ln>
        </p:spPr>
        <p:txBody>
          <a:bodyPr wrap="none" rtlCol="0">
            <a:spAutoFit/>
          </a:bodyPr>
          <a:lstStyle/>
          <a:p>
            <a:r>
              <a:rPr lang="en-US" dirty="0" smtClean="0"/>
              <a:t>K</a:t>
            </a:r>
            <a:endParaRPr lang="en-US" dirty="0"/>
          </a:p>
        </p:txBody>
      </p:sp>
      <p:cxnSp>
        <p:nvCxnSpPr>
          <p:cNvPr id="16" name="Straight Arrow Connector 15"/>
          <p:cNvCxnSpPr>
            <a:stCxn id="14" idx="2"/>
          </p:cNvCxnSpPr>
          <p:nvPr/>
        </p:nvCxnSpPr>
        <p:spPr>
          <a:xfrm flipH="1">
            <a:off x="4876800" y="1969532"/>
            <a:ext cx="152446" cy="1002268"/>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7772400" y="2895600"/>
            <a:ext cx="309700" cy="369332"/>
          </a:xfrm>
          <a:prstGeom prst="rect">
            <a:avLst/>
          </a:prstGeom>
          <a:noFill/>
          <a:ln>
            <a:solidFill>
              <a:srgbClr val="C00000"/>
            </a:solidFill>
          </a:ln>
        </p:spPr>
        <p:txBody>
          <a:bodyPr wrap="none" rtlCol="0">
            <a:spAutoFit/>
          </a:bodyPr>
          <a:lstStyle/>
          <a:p>
            <a:r>
              <a:rPr lang="en-US" dirty="0" smtClean="0"/>
              <a:t>R</a:t>
            </a:r>
            <a:endParaRPr lang="en-US" dirty="0"/>
          </a:p>
        </p:txBody>
      </p:sp>
      <p:cxnSp>
        <p:nvCxnSpPr>
          <p:cNvPr id="19" name="Straight Arrow Connector 18"/>
          <p:cNvCxnSpPr>
            <a:stCxn id="17" idx="1"/>
          </p:cNvCxnSpPr>
          <p:nvPr/>
        </p:nvCxnSpPr>
        <p:spPr>
          <a:xfrm flipH="1">
            <a:off x="6019800" y="3080266"/>
            <a:ext cx="1752600" cy="1263134"/>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7" idx="2"/>
          </p:cNvCxnSpPr>
          <p:nvPr/>
        </p:nvCxnSpPr>
        <p:spPr>
          <a:xfrm flipH="1">
            <a:off x="7391400" y="3264932"/>
            <a:ext cx="535850" cy="240268"/>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7" idx="1"/>
          </p:cNvCxnSpPr>
          <p:nvPr/>
        </p:nvCxnSpPr>
        <p:spPr>
          <a:xfrm flipH="1">
            <a:off x="6477000" y="3080266"/>
            <a:ext cx="1295400" cy="772596"/>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3886200" y="1447800"/>
            <a:ext cx="317716" cy="369332"/>
          </a:xfrm>
          <a:prstGeom prst="rect">
            <a:avLst/>
          </a:prstGeom>
          <a:noFill/>
          <a:ln>
            <a:solidFill>
              <a:srgbClr val="C00000"/>
            </a:solidFill>
          </a:ln>
        </p:spPr>
        <p:txBody>
          <a:bodyPr wrap="none" rtlCol="0">
            <a:spAutoFit/>
          </a:bodyPr>
          <a:lstStyle/>
          <a:p>
            <a:r>
              <a:rPr lang="en-US" dirty="0" smtClean="0"/>
              <a:t>A</a:t>
            </a:r>
            <a:endParaRPr lang="en-US" dirty="0"/>
          </a:p>
        </p:txBody>
      </p:sp>
      <p:cxnSp>
        <p:nvCxnSpPr>
          <p:cNvPr id="26" name="Straight Arrow Connector 25"/>
          <p:cNvCxnSpPr>
            <a:stCxn id="24" idx="2"/>
          </p:cNvCxnSpPr>
          <p:nvPr/>
        </p:nvCxnSpPr>
        <p:spPr>
          <a:xfrm>
            <a:off x="4045058" y="1817132"/>
            <a:ext cx="0" cy="1154668"/>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773267" y="4114800"/>
            <a:ext cx="296876" cy="369332"/>
          </a:xfrm>
          <a:prstGeom prst="rect">
            <a:avLst/>
          </a:prstGeom>
          <a:noFill/>
          <a:ln>
            <a:solidFill>
              <a:srgbClr val="C00000"/>
            </a:solidFill>
          </a:ln>
        </p:spPr>
        <p:txBody>
          <a:bodyPr wrap="none" rtlCol="0">
            <a:spAutoFit/>
          </a:bodyPr>
          <a:lstStyle/>
          <a:p>
            <a:r>
              <a:rPr lang="en-US" dirty="0" smtClean="0"/>
              <a:t>T</a:t>
            </a:r>
            <a:endParaRPr lang="en-US" dirty="0"/>
          </a:p>
        </p:txBody>
      </p:sp>
      <p:cxnSp>
        <p:nvCxnSpPr>
          <p:cNvPr id="29" name="Straight Arrow Connector 28"/>
          <p:cNvCxnSpPr>
            <a:stCxn id="27" idx="3"/>
          </p:cNvCxnSpPr>
          <p:nvPr/>
        </p:nvCxnSpPr>
        <p:spPr>
          <a:xfrm flipV="1">
            <a:off x="1070143" y="4114800"/>
            <a:ext cx="1977857" cy="184666"/>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3099488" y="5706070"/>
            <a:ext cx="2792624" cy="923330"/>
          </a:xfrm>
          <a:prstGeom prst="rect">
            <a:avLst/>
          </a:prstGeom>
          <a:noFill/>
        </p:spPr>
        <p:txBody>
          <a:bodyPr wrap="none" lIns="91440" tIns="45720" rIns="91440" bIns="45720">
            <a:spAutoFit/>
          </a:bodyPr>
          <a:lstStyle/>
          <a:p>
            <a:pPr algn="ctr"/>
            <a:r>
              <a:rPr lang="en-US" sz="5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DECKRAT</a:t>
            </a:r>
            <a:endParaRPr lang="en-US"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Tree>
    <p:extLst>
      <p:ext uri="{BB962C8B-B14F-4D97-AF65-F5344CB8AC3E}">
        <p14:creationId xmlns:p14="http://schemas.microsoft.com/office/powerpoint/2010/main" val="37085364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Electrical System</a:t>
            </a:r>
            <a:endParaRPr lang="en-US" dirty="0"/>
          </a:p>
        </p:txBody>
      </p:sp>
      <p:sp>
        <p:nvSpPr>
          <p:cNvPr id="3" name="Content Placeholder 2"/>
          <p:cNvSpPr>
            <a:spLocks noGrp="1"/>
          </p:cNvSpPr>
          <p:nvPr>
            <p:ph idx="1"/>
          </p:nvPr>
        </p:nvSpPr>
        <p:spPr>
          <a:xfrm>
            <a:off x="457200" y="1600200"/>
            <a:ext cx="4953000" cy="4525963"/>
          </a:xfrm>
        </p:spPr>
        <p:txBody>
          <a:bodyPr>
            <a:normAutofit fontScale="62500" lnSpcReduction="20000"/>
          </a:bodyPr>
          <a:lstStyle/>
          <a:p>
            <a:r>
              <a:rPr lang="en-US" dirty="0" smtClean="0"/>
              <a:t>Major components</a:t>
            </a:r>
          </a:p>
          <a:p>
            <a:pPr lvl="1"/>
            <a:r>
              <a:rPr lang="en-US" dirty="0" smtClean="0"/>
              <a:t>Battery</a:t>
            </a:r>
          </a:p>
          <a:p>
            <a:pPr lvl="1"/>
            <a:r>
              <a:rPr lang="en-US" dirty="0" smtClean="0"/>
              <a:t>Alternator – produces power to operate equipment and charge the battery</a:t>
            </a:r>
          </a:p>
          <a:p>
            <a:pPr lvl="1"/>
            <a:r>
              <a:rPr lang="en-US" dirty="0" smtClean="0"/>
              <a:t>Circuit breakers – protect the system from overload</a:t>
            </a:r>
          </a:p>
          <a:p>
            <a:pPr lvl="1"/>
            <a:r>
              <a:rPr lang="en-US" dirty="0" smtClean="0"/>
              <a:t>Amps / volts gauges – provide information on the status of the system</a:t>
            </a:r>
          </a:p>
          <a:p>
            <a:pPr lvl="1"/>
            <a:r>
              <a:rPr lang="en-US" dirty="0" smtClean="0"/>
              <a:t>Master switch – Controls power to nearly all circuits on the aircraft</a:t>
            </a:r>
          </a:p>
          <a:p>
            <a:pPr lvl="2"/>
            <a:r>
              <a:rPr lang="en-US" dirty="0" smtClean="0"/>
              <a:t>Switch can have two sides</a:t>
            </a:r>
          </a:p>
          <a:p>
            <a:pPr lvl="3"/>
            <a:r>
              <a:rPr lang="en-US" dirty="0" smtClean="0"/>
              <a:t>Battery – powers the aircraft only from the battery</a:t>
            </a:r>
          </a:p>
          <a:p>
            <a:pPr lvl="3"/>
            <a:r>
              <a:rPr lang="en-US" dirty="0" smtClean="0"/>
              <a:t>Alternator – powers the aircraft using both battery and alternator supplied power</a:t>
            </a:r>
          </a:p>
          <a:p>
            <a:pPr lvl="1"/>
            <a:r>
              <a:rPr lang="en-US" dirty="0" smtClean="0"/>
              <a:t>Avionics power switch – Provides power to avionic equipment</a:t>
            </a:r>
            <a:endParaRPr lang="en-US" dirty="0"/>
          </a:p>
        </p:txBody>
      </p:sp>
      <p:sp>
        <p:nvSpPr>
          <p:cNvPr id="4" name="Slide Number Placeholder 3"/>
          <p:cNvSpPr>
            <a:spLocks noGrp="1"/>
          </p:cNvSpPr>
          <p:nvPr>
            <p:ph type="sldNum" sz="quarter" idx="12"/>
          </p:nvPr>
        </p:nvSpPr>
        <p:spPr/>
        <p:txBody>
          <a:bodyPr/>
          <a:lstStyle/>
          <a:p>
            <a:fld id="{8271875D-DD96-44CC-8479-71786E7A1694}" type="slidenum">
              <a:rPr lang="en-US" smtClean="0"/>
              <a:t>40</a:t>
            </a:fld>
            <a:endParaRPr lang="en-US"/>
          </a:p>
        </p:txBody>
      </p:sp>
      <p:pic>
        <p:nvPicPr>
          <p:cNvPr id="18434" name="Picture 2" descr="http://www.aircraftspruce.com/catalog/graphics/10-03415-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96100" y="2819400"/>
            <a:ext cx="1905000" cy="1968501"/>
          </a:xfrm>
          <a:prstGeom prst="rect">
            <a:avLst/>
          </a:prstGeom>
          <a:noFill/>
          <a:extLst>
            <a:ext uri="{909E8E84-426E-40DD-AFC4-6F175D3DCCD1}">
              <a14:hiddenFill xmlns:a14="http://schemas.microsoft.com/office/drawing/2010/main">
                <a:solidFill>
                  <a:srgbClr val="FFFFFF"/>
                </a:solidFill>
              </a14:hiddenFill>
            </a:ext>
          </a:extLst>
        </p:spPr>
      </p:pic>
      <p:pic>
        <p:nvPicPr>
          <p:cNvPr id="18436" name="Picture 4" descr="http://flypfc.com/images/uploads/cb-pane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46993" y="4876800"/>
            <a:ext cx="3050714" cy="1504951"/>
          </a:xfrm>
          <a:prstGeom prst="rect">
            <a:avLst/>
          </a:prstGeom>
          <a:noFill/>
          <a:extLst>
            <a:ext uri="{909E8E84-426E-40DD-AFC4-6F175D3DCCD1}">
              <a14:hiddenFill xmlns:a14="http://schemas.microsoft.com/office/drawing/2010/main">
                <a:solidFill>
                  <a:srgbClr val="FFFFFF"/>
                </a:solidFill>
              </a14:hiddenFill>
            </a:ext>
          </a:extLst>
        </p:spPr>
      </p:pic>
      <p:pic>
        <p:nvPicPr>
          <p:cNvPr id="18438" name="Picture 6" descr="http://apex-inc.biz/4111810alternator.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53804" y="1066800"/>
            <a:ext cx="1688183" cy="1592263"/>
          </a:xfrm>
          <a:prstGeom prst="rect">
            <a:avLst/>
          </a:prstGeom>
          <a:noFill/>
          <a:extLst>
            <a:ext uri="{909E8E84-426E-40DD-AFC4-6F175D3DCCD1}">
              <a14:hiddenFill xmlns:a14="http://schemas.microsoft.com/office/drawing/2010/main">
                <a:solidFill>
                  <a:srgbClr val="FFFFFF"/>
                </a:solidFill>
              </a14:hiddenFill>
            </a:ext>
          </a:extLst>
        </p:spPr>
      </p:pic>
      <p:pic>
        <p:nvPicPr>
          <p:cNvPr id="18440" name="Picture 8" descr="http://apex-inc.biz/g-25.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81743" y="2133600"/>
            <a:ext cx="1232150" cy="1238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92966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400" dirty="0" smtClean="0"/>
              <a:t>D</a:t>
            </a:r>
            <a:r>
              <a:rPr lang="en-US" sz="5400" dirty="0" smtClean="0">
                <a:solidFill>
                  <a:srgbClr val="FF0000"/>
                </a:solidFill>
              </a:rPr>
              <a:t>E</a:t>
            </a:r>
            <a:r>
              <a:rPr lang="en-US" sz="5400" dirty="0" smtClean="0"/>
              <a:t>CKRAT</a:t>
            </a:r>
            <a:r>
              <a:rPr lang="en-US" sz="4800" dirty="0" smtClean="0"/>
              <a:t/>
            </a:r>
            <a:br>
              <a:rPr lang="en-US" sz="4800" dirty="0" smtClean="0"/>
            </a:br>
            <a:r>
              <a:rPr lang="en-US" dirty="0" smtClean="0"/>
              <a:t>Electrical Source</a:t>
            </a:r>
            <a:endParaRPr lang="en-US" dirty="0"/>
          </a:p>
        </p:txBody>
      </p:sp>
      <p:pic>
        <p:nvPicPr>
          <p:cNvPr id="2050" name="Picture 2" descr="http://www.rv8.ch/images/articles/20060523194935550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828800"/>
            <a:ext cx="4810125" cy="47625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715000" y="1639410"/>
            <a:ext cx="2528929" cy="1477328"/>
          </a:xfrm>
          <a:prstGeom prst="rect">
            <a:avLst/>
          </a:prstGeom>
          <a:noFill/>
          <a:ln>
            <a:solidFill>
              <a:schemeClr val="tx1"/>
            </a:solidFill>
          </a:ln>
        </p:spPr>
        <p:txBody>
          <a:bodyPr wrap="square" rtlCol="0">
            <a:spAutoFit/>
          </a:bodyPr>
          <a:lstStyle/>
          <a:p>
            <a:r>
              <a:rPr lang="en-US" dirty="0" smtClean="0"/>
              <a:t>Most common electrical sources are a generator or alternator.  Most modern light aircraft use alternators.</a:t>
            </a:r>
            <a:endParaRPr lang="en-US" dirty="0"/>
          </a:p>
        </p:txBody>
      </p:sp>
      <p:pic>
        <p:nvPicPr>
          <p:cNvPr id="2052" name="Picture 4" descr="http://flighttraining.aopa.org/images/ft_magazine/article_art/0504elecsys_l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1467" y="3352801"/>
            <a:ext cx="3015362" cy="3238500"/>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Arrow Connector 5"/>
          <p:cNvCxnSpPr/>
          <p:nvPr/>
        </p:nvCxnSpPr>
        <p:spPr>
          <a:xfrm flipH="1">
            <a:off x="4191000" y="4114800"/>
            <a:ext cx="1600200" cy="15240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2"/>
          </p:nvPr>
        </p:nvSpPr>
        <p:spPr/>
        <p:txBody>
          <a:bodyPr/>
          <a:lstStyle/>
          <a:p>
            <a:fld id="{7CD4A239-989F-4D07-9067-CEA9D9C169B7}" type="slidenum">
              <a:rPr lang="en-US" smtClean="0"/>
              <a:t>41</a:t>
            </a:fld>
            <a:endParaRPr lang="en-US"/>
          </a:p>
        </p:txBody>
      </p:sp>
    </p:spTree>
    <p:extLst>
      <p:ext uri="{BB962C8B-B14F-4D97-AF65-F5344CB8AC3E}">
        <p14:creationId xmlns:p14="http://schemas.microsoft.com/office/powerpoint/2010/main" val="26831955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Electrical System</a:t>
            </a:r>
            <a:endParaRPr lang="en-US" dirty="0"/>
          </a:p>
        </p:txBody>
      </p:sp>
      <p:sp>
        <p:nvSpPr>
          <p:cNvPr id="3" name="Content Placeholder 2"/>
          <p:cNvSpPr>
            <a:spLocks noGrp="1"/>
          </p:cNvSpPr>
          <p:nvPr>
            <p:ph idx="1"/>
          </p:nvPr>
        </p:nvSpPr>
        <p:spPr>
          <a:xfrm>
            <a:off x="457200" y="1600200"/>
            <a:ext cx="4953000" cy="4525963"/>
          </a:xfrm>
        </p:spPr>
        <p:txBody>
          <a:bodyPr>
            <a:normAutofit fontScale="62500" lnSpcReduction="20000"/>
          </a:bodyPr>
          <a:lstStyle/>
          <a:p>
            <a:r>
              <a:rPr lang="en-US" dirty="0" smtClean="0"/>
              <a:t>Potential problems</a:t>
            </a:r>
          </a:p>
          <a:p>
            <a:pPr lvl="1"/>
            <a:r>
              <a:rPr lang="en-US" dirty="0" smtClean="0"/>
              <a:t>Battery failure</a:t>
            </a:r>
          </a:p>
          <a:p>
            <a:pPr lvl="1"/>
            <a:r>
              <a:rPr lang="en-US" dirty="0" smtClean="0"/>
              <a:t>Alternator failure</a:t>
            </a:r>
          </a:p>
          <a:p>
            <a:pPr lvl="1"/>
            <a:r>
              <a:rPr lang="en-US" dirty="0" smtClean="0"/>
              <a:t>Bus failure</a:t>
            </a:r>
          </a:p>
          <a:p>
            <a:pPr lvl="1"/>
            <a:r>
              <a:rPr lang="en-US" dirty="0" smtClean="0"/>
              <a:t>Circuit breaker opens</a:t>
            </a:r>
          </a:p>
          <a:p>
            <a:pPr lvl="1"/>
            <a:r>
              <a:rPr lang="en-US" dirty="0" smtClean="0"/>
              <a:t>Electrical system fire</a:t>
            </a:r>
          </a:p>
          <a:p>
            <a:r>
              <a:rPr lang="en-US" dirty="0" smtClean="0"/>
              <a:t>If the system fails (non-fire)</a:t>
            </a:r>
          </a:p>
          <a:p>
            <a:pPr lvl="1"/>
            <a:r>
              <a:rPr lang="en-US" dirty="0" smtClean="0"/>
              <a:t>Try to reset the alternator</a:t>
            </a:r>
          </a:p>
          <a:p>
            <a:pPr lvl="1"/>
            <a:r>
              <a:rPr lang="en-US" dirty="0" smtClean="0"/>
              <a:t>Reset circuit breaker (generally only once)</a:t>
            </a:r>
          </a:p>
          <a:p>
            <a:pPr lvl="1"/>
            <a:r>
              <a:rPr lang="en-US" dirty="0" smtClean="0"/>
              <a:t>Load shed non-essential equipment</a:t>
            </a:r>
          </a:p>
          <a:p>
            <a:pPr lvl="1"/>
            <a:r>
              <a:rPr lang="en-US" dirty="0" smtClean="0"/>
              <a:t>If electrical fire – follow POH</a:t>
            </a:r>
          </a:p>
          <a:p>
            <a:pPr lvl="1"/>
            <a:r>
              <a:rPr lang="en-US" dirty="0" smtClean="0"/>
              <a:t>Be prepared for loss of electrically powered radios and equipment</a:t>
            </a:r>
          </a:p>
          <a:p>
            <a:pPr lvl="1"/>
            <a:r>
              <a:rPr lang="en-US" dirty="0" smtClean="0"/>
              <a:t>Land, as necessary following a system failure, as battery power can be short lived</a:t>
            </a:r>
            <a:endParaRPr lang="en-US" dirty="0"/>
          </a:p>
        </p:txBody>
      </p:sp>
      <p:sp>
        <p:nvSpPr>
          <p:cNvPr id="4" name="Slide Number Placeholder 3"/>
          <p:cNvSpPr>
            <a:spLocks noGrp="1"/>
          </p:cNvSpPr>
          <p:nvPr>
            <p:ph type="sldNum" sz="quarter" idx="12"/>
          </p:nvPr>
        </p:nvSpPr>
        <p:spPr/>
        <p:txBody>
          <a:bodyPr/>
          <a:lstStyle/>
          <a:p>
            <a:fld id="{8271875D-DD96-44CC-8479-71786E7A1694}" type="slidenum">
              <a:rPr lang="en-US" smtClean="0"/>
              <a:t>42</a:t>
            </a:fld>
            <a:endParaRPr lang="en-US"/>
          </a:p>
        </p:txBody>
      </p:sp>
      <p:pic>
        <p:nvPicPr>
          <p:cNvPr id="18434" name="Picture 2" descr="http://www.aircraftspruce.com/catalog/graphics/10-03415-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96100" y="2819400"/>
            <a:ext cx="1905000" cy="1968501"/>
          </a:xfrm>
          <a:prstGeom prst="rect">
            <a:avLst/>
          </a:prstGeom>
          <a:noFill/>
          <a:extLst>
            <a:ext uri="{909E8E84-426E-40DD-AFC4-6F175D3DCCD1}">
              <a14:hiddenFill xmlns:a14="http://schemas.microsoft.com/office/drawing/2010/main">
                <a:solidFill>
                  <a:srgbClr val="FFFFFF"/>
                </a:solidFill>
              </a14:hiddenFill>
            </a:ext>
          </a:extLst>
        </p:spPr>
      </p:pic>
      <p:pic>
        <p:nvPicPr>
          <p:cNvPr id="18436" name="Picture 4" descr="http://flypfc.com/images/uploads/cb-pane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46993" y="4876800"/>
            <a:ext cx="3050714" cy="1504951"/>
          </a:xfrm>
          <a:prstGeom prst="rect">
            <a:avLst/>
          </a:prstGeom>
          <a:noFill/>
          <a:extLst>
            <a:ext uri="{909E8E84-426E-40DD-AFC4-6F175D3DCCD1}">
              <a14:hiddenFill xmlns:a14="http://schemas.microsoft.com/office/drawing/2010/main">
                <a:solidFill>
                  <a:srgbClr val="FFFFFF"/>
                </a:solidFill>
              </a14:hiddenFill>
            </a:ext>
          </a:extLst>
        </p:spPr>
      </p:pic>
      <p:pic>
        <p:nvPicPr>
          <p:cNvPr id="18438" name="Picture 6" descr="http://apex-inc.biz/4111810alternator.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53804" y="1066800"/>
            <a:ext cx="1688183" cy="1592263"/>
          </a:xfrm>
          <a:prstGeom prst="rect">
            <a:avLst/>
          </a:prstGeom>
          <a:noFill/>
          <a:extLst>
            <a:ext uri="{909E8E84-426E-40DD-AFC4-6F175D3DCCD1}">
              <a14:hiddenFill xmlns:a14="http://schemas.microsoft.com/office/drawing/2010/main">
                <a:solidFill>
                  <a:srgbClr val="FFFFFF"/>
                </a:solidFill>
              </a14:hiddenFill>
            </a:ext>
          </a:extLst>
        </p:spPr>
      </p:pic>
      <p:pic>
        <p:nvPicPr>
          <p:cNvPr id="18440" name="Picture 8" descr="http://apex-inc.biz/g-25.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81743" y="2133600"/>
            <a:ext cx="1232150" cy="1238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31741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1" y="1820752"/>
            <a:ext cx="3962400" cy="25988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Electronic Flight Instrument Displays (PFD / MFD)</a:t>
            </a:r>
            <a:br>
              <a:rPr lang="en-US" dirty="0" smtClean="0"/>
            </a:br>
            <a:endParaRPr lang="en-US" dirty="0"/>
          </a:p>
        </p:txBody>
      </p:sp>
      <p:sp>
        <p:nvSpPr>
          <p:cNvPr id="3" name="Content Placeholder 2"/>
          <p:cNvSpPr>
            <a:spLocks noGrp="1"/>
          </p:cNvSpPr>
          <p:nvPr>
            <p:ph idx="1"/>
          </p:nvPr>
        </p:nvSpPr>
        <p:spPr>
          <a:xfrm>
            <a:off x="457200" y="1600200"/>
            <a:ext cx="4876800" cy="4525963"/>
          </a:xfrm>
        </p:spPr>
        <p:txBody>
          <a:bodyPr>
            <a:normAutofit fontScale="70000" lnSpcReduction="20000"/>
          </a:bodyPr>
          <a:lstStyle/>
          <a:p>
            <a:r>
              <a:rPr lang="en-US" dirty="0"/>
              <a:t>D</a:t>
            </a:r>
            <a:r>
              <a:rPr lang="en-US" dirty="0" smtClean="0"/>
              <a:t>igital flight displays combine all flight instruments onto a single screen which is called a primary flight display (PFD)</a:t>
            </a:r>
          </a:p>
          <a:p>
            <a:pPr lvl="1"/>
            <a:r>
              <a:rPr lang="en-US" dirty="0" smtClean="0"/>
              <a:t>The traditional “six pack” of instruments is now displayed on one liquid crystal display (LCD) screen</a:t>
            </a:r>
          </a:p>
          <a:p>
            <a:pPr lvl="1"/>
            <a:r>
              <a:rPr lang="en-US" dirty="0" smtClean="0"/>
              <a:t>Gyros are replaced by the Attitude Heading and Reference System (AHRS) unit</a:t>
            </a:r>
          </a:p>
          <a:p>
            <a:pPr lvl="1"/>
            <a:r>
              <a:rPr lang="en-US" dirty="0" smtClean="0"/>
              <a:t>Pitot static inputs are received by an air data computer (ADC). The ADC computes the difference between the total pressure and the static pressure, and generates the information necessary to display the airspeed on the PFD</a:t>
            </a:r>
            <a:endParaRPr lang="en-US" dirty="0"/>
          </a:p>
        </p:txBody>
      </p:sp>
      <p:sp>
        <p:nvSpPr>
          <p:cNvPr id="4" name="Slide Number Placeholder 3"/>
          <p:cNvSpPr>
            <a:spLocks noGrp="1"/>
          </p:cNvSpPr>
          <p:nvPr>
            <p:ph type="sldNum" sz="quarter" idx="12"/>
          </p:nvPr>
        </p:nvSpPr>
        <p:spPr/>
        <p:txBody>
          <a:bodyPr/>
          <a:lstStyle/>
          <a:p>
            <a:fld id="{8271875D-DD96-44CC-8479-71786E7A1694}" type="slidenum">
              <a:rPr lang="en-US" smtClean="0"/>
              <a:t>43</a:t>
            </a:fld>
            <a:endParaRPr lang="en-US"/>
          </a:p>
        </p:txBody>
      </p:sp>
      <p:pic>
        <p:nvPicPr>
          <p:cNvPr id="12292" name="Picture 4" descr="http://www.kienzi.ch/flights/2008/images/20081011_115422_Flug_N466M_Zuerich_Grenchen_Bern_MontBlanc_Matterhorn_Saentis_Zuerich$.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4562835"/>
            <a:ext cx="2568631" cy="1692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28122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Electronic Flight Instrument Displays (PFD / MFD)</a:t>
            </a:r>
            <a:br>
              <a:rPr lang="en-US" dirty="0" smtClean="0"/>
            </a:br>
            <a:endParaRPr lang="en-US" dirty="0"/>
          </a:p>
        </p:txBody>
      </p:sp>
      <p:sp>
        <p:nvSpPr>
          <p:cNvPr id="3" name="Content Placeholder 2"/>
          <p:cNvSpPr>
            <a:spLocks noGrp="1"/>
          </p:cNvSpPr>
          <p:nvPr>
            <p:ph idx="1"/>
          </p:nvPr>
        </p:nvSpPr>
        <p:spPr>
          <a:xfrm>
            <a:off x="457200" y="1600200"/>
            <a:ext cx="4876800" cy="4525963"/>
          </a:xfrm>
        </p:spPr>
        <p:txBody>
          <a:bodyPr>
            <a:normAutofit fontScale="85000" lnSpcReduction="10000"/>
          </a:bodyPr>
          <a:lstStyle/>
          <a:p>
            <a:r>
              <a:rPr lang="en-US" dirty="0" smtClean="0"/>
              <a:t>MFD is a multi-function LCD screen surrounded by multiple buttons that can be used to display information in numerous configurable ways</a:t>
            </a:r>
          </a:p>
          <a:p>
            <a:r>
              <a:rPr lang="en-US" dirty="0" smtClean="0"/>
              <a:t>MFDs often display navigation route, moving map, weather radar, NEXRAD, GPWS, TCAS and airport information all on the same screen</a:t>
            </a:r>
            <a:endParaRPr lang="en-US" dirty="0"/>
          </a:p>
        </p:txBody>
      </p:sp>
      <p:sp>
        <p:nvSpPr>
          <p:cNvPr id="4" name="Slide Number Placeholder 3"/>
          <p:cNvSpPr>
            <a:spLocks noGrp="1"/>
          </p:cNvSpPr>
          <p:nvPr>
            <p:ph type="sldNum" sz="quarter" idx="12"/>
          </p:nvPr>
        </p:nvSpPr>
        <p:spPr/>
        <p:txBody>
          <a:bodyPr/>
          <a:lstStyle/>
          <a:p>
            <a:fld id="{8271875D-DD96-44CC-8479-71786E7A1694}" type="slidenum">
              <a:rPr lang="en-US" smtClean="0"/>
              <a:t>44</a:t>
            </a:fld>
            <a:endParaRPr lang="en-US"/>
          </a:p>
        </p:txBody>
      </p:sp>
      <p:pic>
        <p:nvPicPr>
          <p:cNvPr id="12292" name="Picture 4" descr="http://www.kienzi.ch/flights/2008/images/20081011_115422_Flug_N466M_Zuerich_Grenchen_Bern_MontBlanc_Matterhorn_Saentis_Zuerich$.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1027" y="1600200"/>
            <a:ext cx="3584522" cy="2362200"/>
          </a:xfrm>
          <a:prstGeom prst="rect">
            <a:avLst/>
          </a:prstGeom>
          <a:noFill/>
          <a:extLst>
            <a:ext uri="{909E8E84-426E-40DD-AFC4-6F175D3DCCD1}">
              <a14:hiddenFill xmlns:a14="http://schemas.microsoft.com/office/drawing/2010/main">
                <a:solidFill>
                  <a:srgbClr val="FFFFFF"/>
                </a:solidFill>
              </a14:hiddenFill>
            </a:ext>
          </a:extLst>
        </p:spPr>
      </p:pic>
      <p:pic>
        <p:nvPicPr>
          <p:cNvPr id="1229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6382" y="4191000"/>
            <a:ext cx="2979167" cy="19539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934713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Electronic Flight Instrument Displays</a:t>
            </a:r>
            <a:br>
              <a:rPr lang="en-US" dirty="0" smtClean="0"/>
            </a:br>
            <a:r>
              <a:rPr lang="en-US" dirty="0" smtClean="0"/>
              <a:t>Garmin G1000 MFD logic</a:t>
            </a:r>
            <a:endParaRPr lang="en-US" dirty="0"/>
          </a:p>
        </p:txBody>
      </p:sp>
      <p:sp>
        <p:nvSpPr>
          <p:cNvPr id="4" name="Slide Number Placeholder 3"/>
          <p:cNvSpPr>
            <a:spLocks noGrp="1"/>
          </p:cNvSpPr>
          <p:nvPr>
            <p:ph type="sldNum" sz="quarter" idx="12"/>
          </p:nvPr>
        </p:nvSpPr>
        <p:spPr/>
        <p:txBody>
          <a:bodyPr/>
          <a:lstStyle/>
          <a:p>
            <a:fld id="{8271875D-DD96-44CC-8479-71786E7A1694}" type="slidenum">
              <a:rPr lang="en-US" smtClean="0"/>
              <a:t>45</a:t>
            </a:fld>
            <a:endParaRPr lang="en-US"/>
          </a:p>
        </p:txBody>
      </p:sp>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478254"/>
            <a:ext cx="5715000" cy="51511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2805097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Instrument Errors</a:t>
            </a:r>
            <a:endParaRPr lang="en-US" dirty="0"/>
          </a:p>
        </p:txBody>
      </p:sp>
      <p:sp>
        <p:nvSpPr>
          <p:cNvPr id="3" name="Content Placeholder 2"/>
          <p:cNvSpPr>
            <a:spLocks noGrp="1"/>
          </p:cNvSpPr>
          <p:nvPr>
            <p:ph idx="1"/>
          </p:nvPr>
        </p:nvSpPr>
        <p:spPr/>
        <p:txBody>
          <a:bodyPr>
            <a:normAutofit fontScale="55000" lnSpcReduction="20000"/>
          </a:bodyPr>
          <a:lstStyle/>
          <a:p>
            <a:pPr algn="just"/>
            <a:r>
              <a:rPr lang="en-US" dirty="0" smtClean="0"/>
              <a:t>Remember SRM skills – take a deep breath and think!</a:t>
            </a:r>
          </a:p>
          <a:p>
            <a:pPr algn="just"/>
            <a:r>
              <a:rPr lang="en-US" dirty="0" smtClean="0"/>
              <a:t>Remember your resources</a:t>
            </a:r>
          </a:p>
          <a:p>
            <a:pPr lvl="1" algn="just"/>
            <a:r>
              <a:rPr lang="en-US" dirty="0" smtClean="0"/>
              <a:t>Pitot heat </a:t>
            </a:r>
          </a:p>
          <a:p>
            <a:pPr lvl="1" algn="just"/>
            <a:r>
              <a:rPr lang="en-US" dirty="0" smtClean="0"/>
              <a:t>Alternate static sources</a:t>
            </a:r>
          </a:p>
          <a:p>
            <a:pPr lvl="1" algn="just"/>
            <a:r>
              <a:rPr lang="en-US" dirty="0" smtClean="0"/>
              <a:t>GPS altitude capabilities</a:t>
            </a:r>
          </a:p>
          <a:p>
            <a:pPr lvl="1" algn="just"/>
            <a:r>
              <a:rPr lang="en-US" dirty="0" smtClean="0"/>
              <a:t>Compare instruments powered from different sources vacuum gyros vs. electrical gyro (turn and bank) – gyros </a:t>
            </a:r>
            <a:r>
              <a:rPr lang="en-US" dirty="0" err="1" smtClean="0"/>
              <a:t>vs</a:t>
            </a:r>
            <a:r>
              <a:rPr lang="en-US" dirty="0" smtClean="0"/>
              <a:t> pitot/static</a:t>
            </a:r>
          </a:p>
          <a:p>
            <a:pPr lvl="1" algn="just"/>
            <a:r>
              <a:rPr lang="en-US" dirty="0" smtClean="0"/>
              <a:t>POH / Checklists</a:t>
            </a:r>
          </a:p>
          <a:p>
            <a:pPr algn="just"/>
            <a:r>
              <a:rPr lang="en-US" dirty="0" smtClean="0"/>
              <a:t>Keep your scan moving and identify any instrument(s) that give you conflicting information</a:t>
            </a:r>
          </a:p>
          <a:p>
            <a:pPr lvl="1" algn="just"/>
            <a:r>
              <a:rPr lang="en-US" dirty="0" smtClean="0"/>
              <a:t>Promptly recognizing a problem is key</a:t>
            </a:r>
          </a:p>
          <a:p>
            <a:pPr lvl="2" algn="just"/>
            <a:r>
              <a:rPr lang="en-US" dirty="0" smtClean="0"/>
              <a:t>Don’t ignore red flags on instruments</a:t>
            </a:r>
          </a:p>
          <a:p>
            <a:pPr lvl="1" algn="just"/>
            <a:r>
              <a:rPr lang="en-US" dirty="0" smtClean="0"/>
              <a:t>Identify the instrument or system that is in error by determining what makes sense and what doesn't</a:t>
            </a:r>
          </a:p>
          <a:p>
            <a:pPr algn="just"/>
            <a:r>
              <a:rPr lang="en-US" dirty="0" smtClean="0"/>
              <a:t>Develop a plan to determine which instrument has failed</a:t>
            </a:r>
          </a:p>
          <a:p>
            <a:pPr lvl="1" algn="just"/>
            <a:r>
              <a:rPr lang="en-US" dirty="0" smtClean="0"/>
              <a:t>Slight pitch up should tell you whether the attitude indicator is working</a:t>
            </a:r>
          </a:p>
          <a:p>
            <a:pPr lvl="1" algn="just"/>
            <a:r>
              <a:rPr lang="en-US" dirty="0" smtClean="0"/>
              <a:t>Bank should tell you wither the attitude indicator, turn and bank and DG are working</a:t>
            </a:r>
          </a:p>
        </p:txBody>
      </p:sp>
      <p:sp>
        <p:nvSpPr>
          <p:cNvPr id="4" name="Slide Number Placeholder 3"/>
          <p:cNvSpPr>
            <a:spLocks noGrp="1"/>
          </p:cNvSpPr>
          <p:nvPr>
            <p:ph type="sldNum" sz="quarter" idx="12"/>
          </p:nvPr>
        </p:nvSpPr>
        <p:spPr/>
        <p:txBody>
          <a:bodyPr/>
          <a:lstStyle/>
          <a:p>
            <a:fld id="{8271875D-DD96-44CC-8479-71786E7A1694}" type="slidenum">
              <a:rPr lang="en-US" smtClean="0"/>
              <a:t>46</a:t>
            </a:fld>
            <a:endParaRPr lang="en-US"/>
          </a:p>
        </p:txBody>
      </p:sp>
    </p:spTree>
    <p:extLst>
      <p:ext uri="{BB962C8B-B14F-4D97-AF65-F5344CB8AC3E}">
        <p14:creationId xmlns:p14="http://schemas.microsoft.com/office/powerpoint/2010/main" val="40179320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Instrument Errors</a:t>
            </a:r>
            <a:endParaRPr lang="en-US" dirty="0"/>
          </a:p>
        </p:txBody>
      </p:sp>
      <p:sp>
        <p:nvSpPr>
          <p:cNvPr id="3" name="Content Placeholder 2"/>
          <p:cNvSpPr>
            <a:spLocks noGrp="1"/>
          </p:cNvSpPr>
          <p:nvPr>
            <p:ph idx="1"/>
          </p:nvPr>
        </p:nvSpPr>
        <p:spPr/>
        <p:txBody>
          <a:bodyPr>
            <a:normAutofit fontScale="55000" lnSpcReduction="20000"/>
          </a:bodyPr>
          <a:lstStyle/>
          <a:p>
            <a:pPr algn="just"/>
            <a:r>
              <a:rPr lang="en-US" dirty="0" smtClean="0"/>
              <a:t>Remember that pitch plus power equals performance – Know your numbers</a:t>
            </a:r>
          </a:p>
          <a:p>
            <a:pPr lvl="1" algn="just"/>
            <a:r>
              <a:rPr lang="en-US" dirty="0" smtClean="0"/>
              <a:t>As long as you have vacuum instruments, you can keep the airplane level</a:t>
            </a:r>
          </a:p>
          <a:p>
            <a:pPr lvl="1" algn="just"/>
            <a:r>
              <a:rPr lang="en-US" dirty="0" smtClean="0"/>
              <a:t>Set the pitch and power for the performance you want and trust the airplane</a:t>
            </a:r>
          </a:p>
          <a:p>
            <a:pPr algn="just"/>
            <a:r>
              <a:rPr lang="en-US" dirty="0" smtClean="0"/>
              <a:t>Eliminate the erroneous instrument or system from your scan</a:t>
            </a:r>
          </a:p>
          <a:p>
            <a:pPr lvl="1" algn="just"/>
            <a:r>
              <a:rPr lang="en-US" dirty="0" smtClean="0"/>
              <a:t>Keep a “post it” with you to cover an erroneous instrument to keep it from becoming a distraction. </a:t>
            </a:r>
          </a:p>
          <a:p>
            <a:pPr lvl="1" algn="just"/>
            <a:r>
              <a:rPr lang="en-US" dirty="0" smtClean="0"/>
              <a:t>Remember, your scan will tend to pick up the abnormal</a:t>
            </a:r>
          </a:p>
          <a:p>
            <a:pPr algn="just"/>
            <a:r>
              <a:rPr lang="en-US" dirty="0" smtClean="0"/>
              <a:t>With a failed instrument make very small changes and only make one change at a time and then verify that the anticipated change shows up on the instruments</a:t>
            </a:r>
          </a:p>
          <a:p>
            <a:pPr algn="just"/>
            <a:r>
              <a:rPr lang="en-US" dirty="0" smtClean="0"/>
              <a:t>DON'T become fixated on any one instrument or system</a:t>
            </a:r>
          </a:p>
          <a:p>
            <a:pPr lvl="1" algn="just"/>
            <a:r>
              <a:rPr lang="en-US" dirty="0" smtClean="0"/>
              <a:t>If you can't understand why an instrument is giving you a particular reading, there's a good chance there's a problem</a:t>
            </a:r>
          </a:p>
          <a:p>
            <a:pPr lvl="1" algn="just"/>
            <a:r>
              <a:rPr lang="en-US" dirty="0" smtClean="0"/>
              <a:t>Integrate the readings from all other instruments and determine which instrument is erroneous and eliminate it from your scan</a:t>
            </a:r>
          </a:p>
          <a:p>
            <a:pPr algn="just"/>
            <a:r>
              <a:rPr lang="en-US" dirty="0" smtClean="0"/>
              <a:t>Advise ATC of your problem as soon as you have things under control – aviate, navigate </a:t>
            </a:r>
            <a:r>
              <a:rPr lang="en-US" b="1" u="sng" dirty="0" smtClean="0"/>
              <a:t>then</a:t>
            </a:r>
            <a:r>
              <a:rPr lang="en-US" dirty="0" smtClean="0"/>
              <a:t> communicate</a:t>
            </a:r>
            <a:endParaRPr lang="en-US" dirty="0"/>
          </a:p>
        </p:txBody>
      </p:sp>
      <p:sp>
        <p:nvSpPr>
          <p:cNvPr id="4" name="Slide Number Placeholder 3"/>
          <p:cNvSpPr>
            <a:spLocks noGrp="1"/>
          </p:cNvSpPr>
          <p:nvPr>
            <p:ph type="sldNum" sz="quarter" idx="12"/>
          </p:nvPr>
        </p:nvSpPr>
        <p:spPr/>
        <p:txBody>
          <a:bodyPr/>
          <a:lstStyle/>
          <a:p>
            <a:fld id="{8271875D-DD96-44CC-8479-71786E7A1694}" type="slidenum">
              <a:rPr lang="en-US" smtClean="0"/>
              <a:t>47</a:t>
            </a:fld>
            <a:endParaRPr lang="en-US"/>
          </a:p>
        </p:txBody>
      </p:sp>
    </p:spTree>
    <p:extLst>
      <p:ext uri="{BB962C8B-B14F-4D97-AF65-F5344CB8AC3E}">
        <p14:creationId xmlns:p14="http://schemas.microsoft.com/office/powerpoint/2010/main" val="24774581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Instrument System Error</a:t>
            </a:r>
            <a:endParaRPr lang="en-US" dirty="0"/>
          </a:p>
        </p:txBody>
      </p:sp>
      <p:sp>
        <p:nvSpPr>
          <p:cNvPr id="4" name="Slide Number Placeholder 3"/>
          <p:cNvSpPr>
            <a:spLocks noGrp="1"/>
          </p:cNvSpPr>
          <p:nvPr>
            <p:ph type="sldNum" sz="quarter" idx="12"/>
          </p:nvPr>
        </p:nvSpPr>
        <p:spPr/>
        <p:txBody>
          <a:bodyPr/>
          <a:lstStyle/>
          <a:p>
            <a:fld id="{8271875D-DD96-44CC-8479-71786E7A1694}" type="slidenum">
              <a:rPr lang="en-US" smtClean="0"/>
              <a:t>48</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600200"/>
            <a:ext cx="5958443" cy="4291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838200" y="6019800"/>
            <a:ext cx="6119880" cy="646331"/>
          </a:xfrm>
          <a:prstGeom prst="rect">
            <a:avLst/>
          </a:prstGeom>
          <a:noFill/>
        </p:spPr>
        <p:txBody>
          <a:bodyPr wrap="none" rtlCol="0">
            <a:spAutoFit/>
          </a:bodyPr>
          <a:lstStyle/>
          <a:p>
            <a:r>
              <a:rPr lang="en-US" dirty="0" smtClean="0"/>
              <a:t>Bank Agreement – T&amp;B, AI and DG</a:t>
            </a:r>
          </a:p>
          <a:p>
            <a:r>
              <a:rPr lang="en-US" dirty="0" smtClean="0"/>
              <a:t>Pitch Disagreement -&gt; Climb VSI, AI and Altimeter; Descent - ASI</a:t>
            </a:r>
            <a:endParaRPr lang="en-US" dirty="0"/>
          </a:p>
        </p:txBody>
      </p:sp>
      <p:sp>
        <p:nvSpPr>
          <p:cNvPr id="6" name="Rectangle 5"/>
          <p:cNvSpPr/>
          <p:nvPr/>
        </p:nvSpPr>
        <p:spPr>
          <a:xfrm>
            <a:off x="1447800" y="1676400"/>
            <a:ext cx="2133600" cy="206930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flipH="1">
            <a:off x="2133600" y="1371600"/>
            <a:ext cx="1764540" cy="9144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3898140" y="1371600"/>
            <a:ext cx="445260" cy="11430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960075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Instrument </a:t>
            </a:r>
            <a:r>
              <a:rPr lang="en-US" dirty="0" smtClean="0"/>
              <a:t>System Error</a:t>
            </a:r>
            <a:endParaRPr lang="en-US" dirty="0"/>
          </a:p>
        </p:txBody>
      </p:sp>
      <p:sp>
        <p:nvSpPr>
          <p:cNvPr id="4" name="Slide Number Placeholder 3"/>
          <p:cNvSpPr>
            <a:spLocks noGrp="1"/>
          </p:cNvSpPr>
          <p:nvPr>
            <p:ph type="sldNum" sz="quarter" idx="12"/>
          </p:nvPr>
        </p:nvSpPr>
        <p:spPr/>
        <p:txBody>
          <a:bodyPr/>
          <a:lstStyle/>
          <a:p>
            <a:fld id="{8271875D-DD96-44CC-8479-71786E7A1694}" type="slidenum">
              <a:rPr lang="en-US" smtClean="0"/>
              <a:t>49</a:t>
            </a:fld>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4270" y="1624013"/>
            <a:ext cx="6044730" cy="40909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838200" y="6019800"/>
            <a:ext cx="7720703" cy="646331"/>
          </a:xfrm>
          <a:prstGeom prst="rect">
            <a:avLst/>
          </a:prstGeom>
          <a:noFill/>
        </p:spPr>
        <p:txBody>
          <a:bodyPr wrap="none" rtlCol="0">
            <a:spAutoFit/>
          </a:bodyPr>
          <a:lstStyle/>
          <a:p>
            <a:r>
              <a:rPr lang="en-US" dirty="0" smtClean="0"/>
              <a:t>Bank Disagreement – T&amp;B wings level; AI and DG – Right turn</a:t>
            </a:r>
          </a:p>
          <a:p>
            <a:r>
              <a:rPr lang="en-US" dirty="0" smtClean="0"/>
              <a:t>Pitch Disagreement -&gt; Climb VSI and Altimeter; AI near wings level; ASI - constant</a:t>
            </a:r>
            <a:endParaRPr lang="en-US" dirty="0"/>
          </a:p>
        </p:txBody>
      </p:sp>
      <p:sp>
        <p:nvSpPr>
          <p:cNvPr id="5" name="Rectangle 4"/>
          <p:cNvSpPr/>
          <p:nvPr/>
        </p:nvSpPr>
        <p:spPr>
          <a:xfrm>
            <a:off x="1194270" y="3962400"/>
            <a:ext cx="1853730" cy="1676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7315200" y="2209800"/>
            <a:ext cx="1718547" cy="1754326"/>
          </a:xfrm>
          <a:prstGeom prst="rect">
            <a:avLst/>
          </a:prstGeom>
          <a:noFill/>
          <a:ln>
            <a:solidFill>
              <a:srgbClr val="FF0000"/>
            </a:solidFill>
          </a:ln>
        </p:spPr>
        <p:txBody>
          <a:bodyPr wrap="none" rtlCol="0">
            <a:spAutoFit/>
          </a:bodyPr>
          <a:lstStyle/>
          <a:p>
            <a:r>
              <a:rPr lang="en-US" dirty="0" smtClean="0"/>
              <a:t>Error likely with</a:t>
            </a:r>
          </a:p>
          <a:p>
            <a:r>
              <a:rPr lang="en-US" dirty="0" smtClean="0"/>
              <a:t>Vacuum system</a:t>
            </a:r>
          </a:p>
          <a:p>
            <a:r>
              <a:rPr lang="en-US" dirty="0" smtClean="0"/>
              <a:t> – but verify</a:t>
            </a:r>
          </a:p>
          <a:p>
            <a:r>
              <a:rPr lang="en-US" dirty="0" smtClean="0"/>
              <a:t>with compass to</a:t>
            </a:r>
          </a:p>
          <a:p>
            <a:r>
              <a:rPr lang="en-US" dirty="0" smtClean="0"/>
              <a:t>rule out T&amp;B</a:t>
            </a:r>
          </a:p>
          <a:p>
            <a:r>
              <a:rPr lang="en-US" dirty="0" smtClean="0"/>
              <a:t>anomaly </a:t>
            </a:r>
            <a:endParaRPr lang="en-US" dirty="0"/>
          </a:p>
        </p:txBody>
      </p:sp>
      <p:cxnSp>
        <p:nvCxnSpPr>
          <p:cNvPr id="9" name="Straight Arrow Connector 8"/>
          <p:cNvCxnSpPr/>
          <p:nvPr/>
        </p:nvCxnSpPr>
        <p:spPr>
          <a:xfrm flipH="1">
            <a:off x="2286000" y="3505200"/>
            <a:ext cx="609600" cy="12192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2895600" y="2514600"/>
            <a:ext cx="902192" cy="9906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5562600" y="3505200"/>
            <a:ext cx="152400" cy="8382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flipV="1">
            <a:off x="4216635" y="2514600"/>
            <a:ext cx="1345965" cy="9906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276600" y="1624013"/>
            <a:ext cx="1752600" cy="401478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10289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VFR Day Instrument Requirements</a:t>
            </a:r>
            <a:endParaRPr lang="en-US" dirty="0"/>
          </a:p>
        </p:txBody>
      </p:sp>
      <p:sp>
        <p:nvSpPr>
          <p:cNvPr id="3" name="Content Placeholder 2"/>
          <p:cNvSpPr>
            <a:spLocks noGrp="1"/>
          </p:cNvSpPr>
          <p:nvPr>
            <p:ph idx="1"/>
          </p:nvPr>
        </p:nvSpPr>
        <p:spPr/>
        <p:txBody>
          <a:bodyPr>
            <a:normAutofit fontScale="62500" lnSpcReduction="20000"/>
          </a:bodyPr>
          <a:lstStyle/>
          <a:p>
            <a:r>
              <a:rPr lang="en-US" sz="3400" dirty="0" smtClean="0">
                <a:solidFill>
                  <a:srgbClr val="C00000"/>
                </a:solidFill>
              </a:rPr>
              <a:t>A</a:t>
            </a:r>
            <a:r>
              <a:rPr lang="en-US" dirty="0" smtClean="0"/>
              <a:t> – airspeed indicator</a:t>
            </a:r>
          </a:p>
          <a:p>
            <a:r>
              <a:rPr lang="en-US" sz="3400" dirty="0" smtClean="0">
                <a:solidFill>
                  <a:srgbClr val="C00000"/>
                </a:solidFill>
              </a:rPr>
              <a:t>T</a:t>
            </a:r>
            <a:r>
              <a:rPr lang="en-US" dirty="0" smtClean="0"/>
              <a:t> – tachometer (for each engine)</a:t>
            </a:r>
          </a:p>
          <a:p>
            <a:r>
              <a:rPr lang="en-US" sz="3400" dirty="0" smtClean="0">
                <a:solidFill>
                  <a:srgbClr val="C00000"/>
                </a:solidFill>
              </a:rPr>
              <a:t>O</a:t>
            </a:r>
            <a:r>
              <a:rPr lang="en-US" dirty="0" smtClean="0"/>
              <a:t> – oil pressure gauge (for each engine using a pressure system)</a:t>
            </a:r>
          </a:p>
          <a:p>
            <a:r>
              <a:rPr lang="en-US" sz="3400" dirty="0" smtClean="0">
                <a:solidFill>
                  <a:srgbClr val="C00000"/>
                </a:solidFill>
              </a:rPr>
              <a:t>M</a:t>
            </a:r>
            <a:r>
              <a:rPr lang="en-US" dirty="0" smtClean="0"/>
              <a:t> – manifold pressure gauge (for each altitude engine)</a:t>
            </a:r>
          </a:p>
          <a:p>
            <a:r>
              <a:rPr lang="en-US" sz="3400" dirty="0" smtClean="0">
                <a:solidFill>
                  <a:srgbClr val="C00000"/>
                </a:solidFill>
              </a:rPr>
              <a:t>A</a:t>
            </a:r>
            <a:r>
              <a:rPr lang="en-US" dirty="0" smtClean="0"/>
              <a:t> – altimeter</a:t>
            </a:r>
          </a:p>
          <a:p>
            <a:r>
              <a:rPr lang="en-US" sz="3400" dirty="0" smtClean="0">
                <a:solidFill>
                  <a:srgbClr val="C00000"/>
                </a:solidFill>
              </a:rPr>
              <a:t>T</a:t>
            </a:r>
            <a:r>
              <a:rPr lang="en-US" dirty="0" smtClean="0"/>
              <a:t> – temperature gauge (for each liquid cooled engine)</a:t>
            </a:r>
          </a:p>
          <a:p>
            <a:r>
              <a:rPr lang="en-US" sz="3400" dirty="0" smtClean="0">
                <a:solidFill>
                  <a:srgbClr val="C00000"/>
                </a:solidFill>
              </a:rPr>
              <a:t>O </a:t>
            </a:r>
            <a:r>
              <a:rPr lang="en-US" dirty="0" smtClean="0"/>
              <a:t>– oil temperature gauge (for each air cooled engine)</a:t>
            </a:r>
          </a:p>
          <a:p>
            <a:r>
              <a:rPr lang="en-US" sz="3400" dirty="0" smtClean="0">
                <a:solidFill>
                  <a:srgbClr val="C00000"/>
                </a:solidFill>
              </a:rPr>
              <a:t>F</a:t>
            </a:r>
            <a:r>
              <a:rPr lang="en-US" dirty="0" smtClean="0"/>
              <a:t> – fuel gauge</a:t>
            </a:r>
          </a:p>
          <a:p>
            <a:r>
              <a:rPr lang="en-US" sz="3400" dirty="0" smtClean="0">
                <a:solidFill>
                  <a:srgbClr val="C00000"/>
                </a:solidFill>
              </a:rPr>
              <a:t>L</a:t>
            </a:r>
            <a:r>
              <a:rPr lang="en-US" dirty="0" smtClean="0"/>
              <a:t> – landing gear position indicator</a:t>
            </a:r>
          </a:p>
          <a:p>
            <a:r>
              <a:rPr lang="en-US" sz="3400" dirty="0" smtClean="0">
                <a:solidFill>
                  <a:srgbClr val="C00000"/>
                </a:solidFill>
              </a:rPr>
              <a:t>A</a:t>
            </a:r>
            <a:r>
              <a:rPr lang="en-US" dirty="0" smtClean="0"/>
              <a:t> – anti collision lights (for aircraft certified after March 11th 1996)</a:t>
            </a:r>
          </a:p>
          <a:p>
            <a:r>
              <a:rPr lang="en-US" sz="3400" dirty="0" smtClean="0">
                <a:solidFill>
                  <a:srgbClr val="C00000"/>
                </a:solidFill>
              </a:rPr>
              <a:t>M</a:t>
            </a:r>
            <a:r>
              <a:rPr lang="en-US" dirty="0" smtClean="0"/>
              <a:t> – magnetic compass</a:t>
            </a:r>
          </a:p>
          <a:p>
            <a:r>
              <a:rPr lang="en-US" sz="3400" dirty="0" smtClean="0">
                <a:solidFill>
                  <a:srgbClr val="C00000"/>
                </a:solidFill>
              </a:rPr>
              <a:t>E</a:t>
            </a:r>
            <a:r>
              <a:rPr lang="en-US" dirty="0" smtClean="0"/>
              <a:t> – ELT</a:t>
            </a:r>
          </a:p>
          <a:p>
            <a:r>
              <a:rPr lang="en-US" sz="3400" dirty="0" smtClean="0">
                <a:solidFill>
                  <a:srgbClr val="C00000"/>
                </a:solidFill>
              </a:rPr>
              <a:t>S</a:t>
            </a:r>
            <a:r>
              <a:rPr lang="en-US" dirty="0" smtClean="0"/>
              <a:t> – safety belts</a:t>
            </a:r>
            <a:endParaRPr lang="en-US" dirty="0"/>
          </a:p>
        </p:txBody>
      </p:sp>
      <p:sp>
        <p:nvSpPr>
          <p:cNvPr id="4" name="Slide Number Placeholder 3"/>
          <p:cNvSpPr>
            <a:spLocks noGrp="1"/>
          </p:cNvSpPr>
          <p:nvPr>
            <p:ph type="sldNum" sz="quarter" idx="12"/>
          </p:nvPr>
        </p:nvSpPr>
        <p:spPr/>
        <p:txBody>
          <a:bodyPr/>
          <a:lstStyle/>
          <a:p>
            <a:fld id="{7CD4A239-989F-4D07-9067-CEA9D9C169B7}" type="slidenum">
              <a:rPr lang="en-US" smtClean="0"/>
              <a:t>5</a:t>
            </a:fld>
            <a:endParaRPr lang="en-US"/>
          </a:p>
        </p:txBody>
      </p:sp>
    </p:spTree>
    <p:extLst>
      <p:ext uri="{BB962C8B-B14F-4D97-AF65-F5344CB8AC3E}">
        <p14:creationId xmlns:p14="http://schemas.microsoft.com/office/powerpoint/2010/main" val="78469461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Instrument System Error</a:t>
            </a:r>
            <a:endParaRPr lang="en-US" dirty="0"/>
          </a:p>
        </p:txBody>
      </p:sp>
      <p:sp>
        <p:nvSpPr>
          <p:cNvPr id="4" name="Slide Number Placeholder 3"/>
          <p:cNvSpPr>
            <a:spLocks noGrp="1"/>
          </p:cNvSpPr>
          <p:nvPr>
            <p:ph type="sldNum" sz="quarter" idx="12"/>
          </p:nvPr>
        </p:nvSpPr>
        <p:spPr/>
        <p:txBody>
          <a:bodyPr/>
          <a:lstStyle/>
          <a:p>
            <a:fld id="{8271875D-DD96-44CC-8479-71786E7A1694}" type="slidenum">
              <a:rPr lang="en-US" smtClean="0"/>
              <a:t>50</a:t>
            </a:fld>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1" y="1528763"/>
            <a:ext cx="6034946" cy="43386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838200" y="6019800"/>
            <a:ext cx="5725863" cy="646331"/>
          </a:xfrm>
          <a:prstGeom prst="rect">
            <a:avLst/>
          </a:prstGeom>
          <a:noFill/>
        </p:spPr>
        <p:txBody>
          <a:bodyPr wrap="none" rtlCol="0">
            <a:spAutoFit/>
          </a:bodyPr>
          <a:lstStyle/>
          <a:p>
            <a:r>
              <a:rPr lang="en-US" dirty="0" smtClean="0"/>
              <a:t>Bank Disagreement – T&amp;B and DG right; AI– Left turn</a:t>
            </a:r>
          </a:p>
          <a:p>
            <a:r>
              <a:rPr lang="en-US" dirty="0" smtClean="0"/>
              <a:t>Pitch Disagreement -&gt; Climb ASI, VSI and Altimeter; AI Level</a:t>
            </a:r>
            <a:endParaRPr lang="en-US" dirty="0"/>
          </a:p>
        </p:txBody>
      </p:sp>
      <p:sp>
        <p:nvSpPr>
          <p:cNvPr id="5" name="Rectangle 4"/>
          <p:cNvSpPr/>
          <p:nvPr/>
        </p:nvSpPr>
        <p:spPr>
          <a:xfrm>
            <a:off x="3505200" y="1528763"/>
            <a:ext cx="1752600" cy="182403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p:nvPr/>
        </p:nvCxnSpPr>
        <p:spPr>
          <a:xfrm flipH="1">
            <a:off x="2819400" y="1219200"/>
            <a:ext cx="762000" cy="9144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3581400" y="1219200"/>
            <a:ext cx="800100" cy="11430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2590800" y="3581400"/>
            <a:ext cx="685800" cy="12954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3276600" y="2440781"/>
            <a:ext cx="1295400" cy="1140619"/>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789651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a:t>
            </a:r>
            <a:r>
              <a:rPr lang="en-US" dirty="0" smtClean="0">
                <a:solidFill>
                  <a:srgbClr val="C00000"/>
                </a:solidFill>
              </a:rPr>
              <a:t>CK</a:t>
            </a:r>
            <a:r>
              <a:rPr lang="en-US" dirty="0" smtClean="0"/>
              <a:t>RAT</a:t>
            </a:r>
            <a:br>
              <a:rPr lang="en-US" dirty="0" smtClean="0"/>
            </a:br>
            <a:r>
              <a:rPr lang="en-US" dirty="0" smtClean="0"/>
              <a:t>Clock and Altimeter</a:t>
            </a:r>
            <a:endParaRPr lang="en-US" dirty="0"/>
          </a:p>
        </p:txBody>
      </p:sp>
      <p:sp>
        <p:nvSpPr>
          <p:cNvPr id="4" name="Slide Number Placeholder 3"/>
          <p:cNvSpPr>
            <a:spLocks noGrp="1"/>
          </p:cNvSpPr>
          <p:nvPr>
            <p:ph type="sldNum" sz="quarter" idx="12"/>
          </p:nvPr>
        </p:nvSpPr>
        <p:spPr/>
        <p:txBody>
          <a:bodyPr/>
          <a:lstStyle/>
          <a:p>
            <a:fld id="{7CD4A239-989F-4D07-9067-CEA9D9C169B7}" type="slidenum">
              <a:rPr lang="en-US" smtClean="0"/>
              <a:t>51</a:t>
            </a:fld>
            <a:endParaRPr lang="en-US"/>
          </a:p>
        </p:txBody>
      </p:sp>
      <p:pic>
        <p:nvPicPr>
          <p:cNvPr id="3074" name="Picture 2" descr="http://blog.breitlingsource.com/wp-content/uploads/2009/07/quarts_aircraft_cloc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2057400"/>
            <a:ext cx="3810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921083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7AA5592-2E14-4FAA-BF31-AE217E3D8393}" type="slidenum">
              <a:rPr lang="en-US" smtClean="0"/>
              <a:t>52</a:t>
            </a:fld>
            <a:endParaRPr lang="en-US"/>
          </a:p>
        </p:txBody>
      </p:sp>
      <p:pic>
        <p:nvPicPr>
          <p:cNvPr id="13314" name="Picture 2" descr="http://en.hdyo.org/assets/ask-question-3-049ac6f2a4e25267fa670b61ee7341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04800"/>
            <a:ext cx="6553200" cy="5583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27089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Disclaimer</a:t>
            </a:r>
            <a:endParaRPr lang="en-US" dirty="0"/>
          </a:p>
        </p:txBody>
      </p:sp>
      <p:sp>
        <p:nvSpPr>
          <p:cNvPr id="3" name="Content Placeholder 2"/>
          <p:cNvSpPr>
            <a:spLocks noGrp="1"/>
          </p:cNvSpPr>
          <p:nvPr>
            <p:ph idx="1"/>
          </p:nvPr>
        </p:nvSpPr>
        <p:spPr/>
        <p:txBody>
          <a:bodyPr>
            <a:normAutofit fontScale="85000" lnSpcReduction="10000"/>
          </a:bodyPr>
          <a:lstStyle/>
          <a:p>
            <a:pPr algn="just"/>
            <a:r>
              <a:rPr lang="en-US" dirty="0" smtClean="0"/>
              <a:t>Instrument flight can be dangerous.  </a:t>
            </a:r>
            <a:r>
              <a:rPr lang="en-US" dirty="0" smtClean="0">
                <a:solidFill>
                  <a:srgbClr val="C00000"/>
                </a:solidFill>
              </a:rPr>
              <a:t>Do not rely solely on this presentation – PROFESSIONAL INSTRUCTION IS REQUIRED</a:t>
            </a:r>
          </a:p>
          <a:p>
            <a:pPr algn="just"/>
            <a:r>
              <a:rPr lang="en-US" dirty="0" smtClean="0"/>
              <a:t>The foregoing material should not be relied upon for flight</a:t>
            </a:r>
          </a:p>
          <a:p>
            <a:pPr algn="just"/>
            <a:r>
              <a:rPr lang="en-US" dirty="0" smtClean="0"/>
              <a:t>ALTHOUGH THE ABOVE INFORMATION IS FROM SOURCES BELIEVED TO BE RELIABLE SUCH INFORMATION HAS NOT BEEN VERIFIED, AND NO EXPRESS REPRESENTATION IS MADE NOR IS ANY TO BE IMPLIED AS TO THE ACCURACY THEREOF, AND IT IS SUBMITTED SUBJECT TO ERRORS, OMISSIONS, CHANGE</a:t>
            </a:r>
            <a:endParaRPr lang="en-US" dirty="0"/>
          </a:p>
        </p:txBody>
      </p:sp>
      <p:sp>
        <p:nvSpPr>
          <p:cNvPr id="4" name="Slide Number Placeholder 3"/>
          <p:cNvSpPr>
            <a:spLocks noGrp="1"/>
          </p:cNvSpPr>
          <p:nvPr>
            <p:ph type="sldNum" sz="quarter" idx="12"/>
          </p:nvPr>
        </p:nvSpPr>
        <p:spPr/>
        <p:txBody>
          <a:bodyPr/>
          <a:lstStyle/>
          <a:p>
            <a:fld id="{7CD4A239-989F-4D07-9067-CEA9D9C169B7}" type="slidenum">
              <a:rPr lang="en-US" smtClean="0"/>
              <a:t>53</a:t>
            </a:fld>
            <a:endParaRPr lang="en-US"/>
          </a:p>
        </p:txBody>
      </p:sp>
    </p:spTree>
    <p:extLst>
      <p:ext uri="{BB962C8B-B14F-4D97-AF65-F5344CB8AC3E}">
        <p14:creationId xmlns:p14="http://schemas.microsoft.com/office/powerpoint/2010/main" val="6662521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VFR Day Instrument Requirements</a:t>
            </a:r>
            <a:endParaRPr lang="en-US" dirty="0"/>
          </a:p>
        </p:txBody>
      </p:sp>
      <p:sp>
        <p:nvSpPr>
          <p:cNvPr id="4" name="Slide Number Placeholder 3"/>
          <p:cNvSpPr>
            <a:spLocks noGrp="1"/>
          </p:cNvSpPr>
          <p:nvPr>
            <p:ph type="sldNum" sz="quarter" idx="12"/>
          </p:nvPr>
        </p:nvSpPr>
        <p:spPr/>
        <p:txBody>
          <a:bodyPr/>
          <a:lstStyle/>
          <a:p>
            <a:fld id="{7CD4A239-989F-4D07-9067-CEA9D9C169B7}" type="slidenum">
              <a:rPr lang="en-US" smtClean="0"/>
              <a:t>6</a:t>
            </a:fld>
            <a:endParaRPr lang="en-US"/>
          </a:p>
        </p:txBody>
      </p:sp>
      <p:pic>
        <p:nvPicPr>
          <p:cNvPr id="5" name="Picture 2" descr="http://farm6.staticflickr.com/5102/5638767729_2d689d9402_z.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828800"/>
            <a:ext cx="6096000" cy="404812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191000" y="1459468"/>
            <a:ext cx="389850" cy="369332"/>
          </a:xfrm>
          <a:prstGeom prst="rect">
            <a:avLst/>
          </a:prstGeom>
          <a:noFill/>
          <a:ln>
            <a:solidFill>
              <a:srgbClr val="C00000"/>
            </a:solidFill>
          </a:ln>
        </p:spPr>
        <p:txBody>
          <a:bodyPr wrap="none" rtlCol="0">
            <a:spAutoFit/>
          </a:bodyPr>
          <a:lstStyle/>
          <a:p>
            <a:r>
              <a:rPr lang="en-US" dirty="0" smtClean="0"/>
              <a:t>A</a:t>
            </a:r>
            <a:r>
              <a:rPr lang="en-US" sz="1100" dirty="0" smtClean="0"/>
              <a:t>2</a:t>
            </a:r>
            <a:endParaRPr lang="en-US" sz="1100" dirty="0"/>
          </a:p>
        </p:txBody>
      </p:sp>
      <p:cxnSp>
        <p:nvCxnSpPr>
          <p:cNvPr id="8" name="Straight Arrow Connector 7"/>
          <p:cNvCxnSpPr>
            <a:stCxn id="6" idx="3"/>
          </p:cNvCxnSpPr>
          <p:nvPr/>
        </p:nvCxnSpPr>
        <p:spPr>
          <a:xfrm>
            <a:off x="4580850" y="1644134"/>
            <a:ext cx="214152" cy="1315998"/>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702748" y="6063734"/>
            <a:ext cx="369012" cy="369332"/>
          </a:xfrm>
          <a:prstGeom prst="rect">
            <a:avLst/>
          </a:prstGeom>
          <a:noFill/>
          <a:ln>
            <a:solidFill>
              <a:srgbClr val="C00000"/>
            </a:solidFill>
          </a:ln>
        </p:spPr>
        <p:txBody>
          <a:bodyPr wrap="none" rtlCol="0">
            <a:spAutoFit/>
          </a:bodyPr>
          <a:lstStyle/>
          <a:p>
            <a:r>
              <a:rPr lang="en-US" dirty="0" smtClean="0"/>
              <a:t>T</a:t>
            </a:r>
            <a:r>
              <a:rPr lang="en-US" sz="1100" dirty="0" smtClean="0"/>
              <a:t>1</a:t>
            </a:r>
            <a:endParaRPr lang="en-US" sz="1100" dirty="0"/>
          </a:p>
        </p:txBody>
      </p:sp>
      <p:cxnSp>
        <p:nvCxnSpPr>
          <p:cNvPr id="11" name="Straight Arrow Connector 10"/>
          <p:cNvCxnSpPr>
            <a:stCxn id="9" idx="0"/>
          </p:cNvCxnSpPr>
          <p:nvPr/>
        </p:nvCxnSpPr>
        <p:spPr>
          <a:xfrm flipH="1" flipV="1">
            <a:off x="4702751" y="4724400"/>
            <a:ext cx="184503" cy="1339334"/>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85681" y="4419600"/>
            <a:ext cx="641522" cy="369332"/>
          </a:xfrm>
          <a:prstGeom prst="rect">
            <a:avLst/>
          </a:prstGeom>
          <a:noFill/>
          <a:ln>
            <a:solidFill>
              <a:srgbClr val="C00000"/>
            </a:solidFill>
          </a:ln>
        </p:spPr>
        <p:txBody>
          <a:bodyPr wrap="none" rtlCol="0">
            <a:spAutoFit/>
          </a:bodyPr>
          <a:lstStyle/>
          <a:p>
            <a:r>
              <a:rPr lang="en-US" dirty="0" smtClean="0"/>
              <a:t>O</a:t>
            </a:r>
            <a:r>
              <a:rPr lang="en-US" sz="1100" dirty="0" smtClean="0"/>
              <a:t>1 &amp; 2</a:t>
            </a:r>
            <a:endParaRPr lang="en-US" sz="1100" dirty="0"/>
          </a:p>
        </p:txBody>
      </p:sp>
      <p:cxnSp>
        <p:nvCxnSpPr>
          <p:cNvPr id="15" name="Straight Arrow Connector 14"/>
          <p:cNvCxnSpPr>
            <a:stCxn id="13" idx="3"/>
          </p:cNvCxnSpPr>
          <p:nvPr/>
        </p:nvCxnSpPr>
        <p:spPr>
          <a:xfrm>
            <a:off x="1427203" y="4604266"/>
            <a:ext cx="325397" cy="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85800" y="2590800"/>
            <a:ext cx="389850" cy="369332"/>
          </a:xfrm>
          <a:prstGeom prst="rect">
            <a:avLst/>
          </a:prstGeom>
          <a:noFill/>
          <a:ln>
            <a:solidFill>
              <a:srgbClr val="C00000"/>
            </a:solidFill>
          </a:ln>
        </p:spPr>
        <p:txBody>
          <a:bodyPr wrap="none" rtlCol="0">
            <a:spAutoFit/>
          </a:bodyPr>
          <a:lstStyle/>
          <a:p>
            <a:r>
              <a:rPr lang="en-US" dirty="0" smtClean="0"/>
              <a:t>A</a:t>
            </a:r>
            <a:r>
              <a:rPr lang="en-US" sz="1100" dirty="0" smtClean="0"/>
              <a:t>1</a:t>
            </a:r>
            <a:endParaRPr lang="en-US" sz="1100" dirty="0"/>
          </a:p>
        </p:txBody>
      </p:sp>
      <p:cxnSp>
        <p:nvCxnSpPr>
          <p:cNvPr id="19" name="Straight Arrow Connector 18"/>
          <p:cNvCxnSpPr>
            <a:stCxn id="16" idx="3"/>
          </p:cNvCxnSpPr>
          <p:nvPr/>
        </p:nvCxnSpPr>
        <p:spPr>
          <a:xfrm>
            <a:off x="1075650" y="2775466"/>
            <a:ext cx="1896150" cy="272534"/>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85800" y="3852862"/>
            <a:ext cx="290464" cy="369332"/>
          </a:xfrm>
          <a:prstGeom prst="rect">
            <a:avLst/>
          </a:prstGeom>
          <a:noFill/>
          <a:ln>
            <a:solidFill>
              <a:srgbClr val="C00000"/>
            </a:solidFill>
          </a:ln>
        </p:spPr>
        <p:txBody>
          <a:bodyPr wrap="none" rtlCol="0">
            <a:spAutoFit/>
          </a:bodyPr>
          <a:lstStyle/>
          <a:p>
            <a:r>
              <a:rPr lang="en-US" dirty="0" smtClean="0"/>
              <a:t>F</a:t>
            </a:r>
            <a:endParaRPr lang="en-US" dirty="0"/>
          </a:p>
        </p:txBody>
      </p:sp>
      <p:cxnSp>
        <p:nvCxnSpPr>
          <p:cNvPr id="22" name="Straight Arrow Connector 21"/>
          <p:cNvCxnSpPr>
            <a:stCxn id="20" idx="3"/>
          </p:cNvCxnSpPr>
          <p:nvPr/>
        </p:nvCxnSpPr>
        <p:spPr>
          <a:xfrm flipV="1">
            <a:off x="976264" y="3962400"/>
            <a:ext cx="613637" cy="75128"/>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923764" y="6063734"/>
            <a:ext cx="389850" cy="369332"/>
          </a:xfrm>
          <a:prstGeom prst="rect">
            <a:avLst/>
          </a:prstGeom>
          <a:noFill/>
          <a:ln>
            <a:solidFill>
              <a:srgbClr val="C00000"/>
            </a:solidFill>
          </a:ln>
        </p:spPr>
        <p:txBody>
          <a:bodyPr wrap="none" rtlCol="0">
            <a:spAutoFit/>
          </a:bodyPr>
          <a:lstStyle/>
          <a:p>
            <a:r>
              <a:rPr lang="en-US" dirty="0" smtClean="0"/>
              <a:t>A</a:t>
            </a:r>
            <a:r>
              <a:rPr lang="en-US" sz="1100" dirty="0" smtClean="0"/>
              <a:t>3</a:t>
            </a:r>
            <a:endParaRPr lang="en-US" sz="1100" dirty="0"/>
          </a:p>
        </p:txBody>
      </p:sp>
      <p:cxnSp>
        <p:nvCxnSpPr>
          <p:cNvPr id="25" name="Straight Arrow Connector 24"/>
          <p:cNvCxnSpPr>
            <a:stCxn id="23" idx="0"/>
          </p:cNvCxnSpPr>
          <p:nvPr/>
        </p:nvCxnSpPr>
        <p:spPr>
          <a:xfrm flipH="1" flipV="1">
            <a:off x="3505200" y="5715000"/>
            <a:ext cx="613489" cy="348734"/>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6629400" y="1644134"/>
            <a:ext cx="453970" cy="369332"/>
          </a:xfrm>
          <a:prstGeom prst="rect">
            <a:avLst/>
          </a:prstGeom>
          <a:noFill/>
          <a:ln>
            <a:solidFill>
              <a:srgbClr val="C00000"/>
            </a:solidFill>
          </a:ln>
        </p:spPr>
        <p:txBody>
          <a:bodyPr wrap="none" rtlCol="0">
            <a:spAutoFit/>
          </a:bodyPr>
          <a:lstStyle/>
          <a:p>
            <a:r>
              <a:rPr lang="en-US" dirty="0" smtClean="0"/>
              <a:t>M</a:t>
            </a:r>
            <a:r>
              <a:rPr lang="en-US" sz="1100" dirty="0" smtClean="0"/>
              <a:t>2</a:t>
            </a:r>
            <a:endParaRPr lang="en-US" sz="1100" dirty="0"/>
          </a:p>
        </p:txBody>
      </p:sp>
      <p:cxnSp>
        <p:nvCxnSpPr>
          <p:cNvPr id="28" name="Straight Arrow Connector 27"/>
          <p:cNvCxnSpPr>
            <a:stCxn id="26" idx="1"/>
          </p:cNvCxnSpPr>
          <p:nvPr/>
        </p:nvCxnSpPr>
        <p:spPr>
          <a:xfrm flipH="1">
            <a:off x="6248400" y="1828800"/>
            <a:ext cx="381000" cy="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pic>
        <p:nvPicPr>
          <p:cNvPr id="9218" name="Picture 2" descr="http://ts3.mm.bing.net/th?id=H.4870064463678566&amp;pid=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1476484"/>
            <a:ext cx="978408" cy="1371600"/>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1685" y="2967198"/>
            <a:ext cx="1255272" cy="1166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0"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51685" y="4312979"/>
            <a:ext cx="1156354" cy="1081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2" name="Picture 6" descr="http://ts2.mm.bing.net/th?id=H.4699141931927629&amp;pid=1.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11090" y="5431437"/>
            <a:ext cx="1336462" cy="890975"/>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248169" y="6137746"/>
            <a:ext cx="3739293" cy="707886"/>
          </a:xfrm>
          <a:prstGeom prst="rect">
            <a:avLst/>
          </a:prstGeom>
          <a:noFill/>
        </p:spPr>
        <p:txBody>
          <a:bodyPr wrap="none" rtlCol="0">
            <a:spAutoFit/>
          </a:bodyPr>
          <a:lstStyle/>
          <a:p>
            <a:r>
              <a:rPr lang="en-US" sz="4000" dirty="0" smtClean="0">
                <a:solidFill>
                  <a:srgbClr val="C00000"/>
                </a:solidFill>
              </a:rPr>
              <a:t>A Tomato Flames</a:t>
            </a:r>
            <a:endParaRPr lang="en-US" sz="4000" dirty="0">
              <a:solidFill>
                <a:srgbClr val="C00000"/>
              </a:solidFill>
            </a:endParaRPr>
          </a:p>
        </p:txBody>
      </p:sp>
    </p:spTree>
    <p:extLst>
      <p:ext uri="{BB962C8B-B14F-4D97-AF65-F5344CB8AC3E}">
        <p14:creationId xmlns:p14="http://schemas.microsoft.com/office/powerpoint/2010/main" val="29287372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VFR Night Instrument Requirements</a:t>
            </a:r>
            <a:endParaRPr lang="en-US" dirty="0"/>
          </a:p>
        </p:txBody>
      </p:sp>
      <p:sp>
        <p:nvSpPr>
          <p:cNvPr id="3" name="Content Placeholder 2"/>
          <p:cNvSpPr>
            <a:spLocks noGrp="1"/>
          </p:cNvSpPr>
          <p:nvPr>
            <p:ph idx="1"/>
          </p:nvPr>
        </p:nvSpPr>
        <p:spPr/>
        <p:txBody>
          <a:bodyPr/>
          <a:lstStyle/>
          <a:p>
            <a:r>
              <a:rPr lang="en-US" dirty="0" smtClean="0">
                <a:solidFill>
                  <a:srgbClr val="C00000"/>
                </a:solidFill>
              </a:rPr>
              <a:t>A TOMATO FLAMES </a:t>
            </a:r>
            <a:r>
              <a:rPr lang="en-US" dirty="0" smtClean="0"/>
              <a:t>plus FLAPS</a:t>
            </a:r>
          </a:p>
          <a:p>
            <a:r>
              <a:rPr lang="en-US" sz="3600" dirty="0" smtClean="0">
                <a:solidFill>
                  <a:srgbClr val="C00000"/>
                </a:solidFill>
              </a:rPr>
              <a:t>F</a:t>
            </a:r>
            <a:r>
              <a:rPr lang="en-US" dirty="0" smtClean="0"/>
              <a:t> – fuses (one complete spare set)</a:t>
            </a:r>
          </a:p>
          <a:p>
            <a:r>
              <a:rPr lang="en-US" sz="3600" dirty="0" smtClean="0">
                <a:solidFill>
                  <a:srgbClr val="C00000"/>
                </a:solidFill>
              </a:rPr>
              <a:t>L</a:t>
            </a:r>
            <a:r>
              <a:rPr lang="en-US" dirty="0" smtClean="0"/>
              <a:t> – landing light (only if you are flying for hire)</a:t>
            </a:r>
          </a:p>
          <a:p>
            <a:r>
              <a:rPr lang="en-US" sz="3600" dirty="0" smtClean="0">
                <a:solidFill>
                  <a:srgbClr val="C00000"/>
                </a:solidFill>
              </a:rPr>
              <a:t>A</a:t>
            </a:r>
            <a:r>
              <a:rPr lang="en-US" dirty="0" smtClean="0"/>
              <a:t> – anti collision lights</a:t>
            </a:r>
          </a:p>
          <a:p>
            <a:r>
              <a:rPr lang="en-US" sz="3600" dirty="0" smtClean="0">
                <a:solidFill>
                  <a:srgbClr val="C00000"/>
                </a:solidFill>
              </a:rPr>
              <a:t>P</a:t>
            </a:r>
            <a:r>
              <a:rPr lang="en-US" dirty="0" smtClean="0"/>
              <a:t> – position lights</a:t>
            </a:r>
          </a:p>
          <a:p>
            <a:r>
              <a:rPr lang="en-US" sz="3600" dirty="0" smtClean="0">
                <a:solidFill>
                  <a:srgbClr val="C00000"/>
                </a:solidFill>
              </a:rPr>
              <a:t>S</a:t>
            </a:r>
            <a:r>
              <a:rPr lang="en-US" dirty="0" smtClean="0"/>
              <a:t> – source of electricity (alternator, generator)</a:t>
            </a:r>
            <a:endParaRPr lang="en-US" dirty="0"/>
          </a:p>
        </p:txBody>
      </p:sp>
      <p:sp>
        <p:nvSpPr>
          <p:cNvPr id="4" name="Slide Number Placeholder 3"/>
          <p:cNvSpPr>
            <a:spLocks noGrp="1"/>
          </p:cNvSpPr>
          <p:nvPr>
            <p:ph type="sldNum" sz="quarter" idx="12"/>
          </p:nvPr>
        </p:nvSpPr>
        <p:spPr/>
        <p:txBody>
          <a:bodyPr/>
          <a:lstStyle/>
          <a:p>
            <a:fld id="{7CD4A239-989F-4D07-9067-CEA9D9C169B7}" type="slidenum">
              <a:rPr lang="en-US" smtClean="0"/>
              <a:t>7</a:t>
            </a:fld>
            <a:endParaRPr lang="en-US"/>
          </a:p>
        </p:txBody>
      </p:sp>
    </p:spTree>
    <p:extLst>
      <p:ext uri="{BB962C8B-B14F-4D97-AF65-F5344CB8AC3E}">
        <p14:creationId xmlns:p14="http://schemas.microsoft.com/office/powerpoint/2010/main" val="15205653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upload.wikimedia.org/wikipedia/commons/thumb/3/3d/Faa_pitot_static_system.JPG/350px-Faa_pitot_static_syste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5999" y="1828800"/>
            <a:ext cx="2885705" cy="185509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Pitot-Static System</a:t>
            </a:r>
            <a:endParaRPr lang="en-US" dirty="0"/>
          </a:p>
        </p:txBody>
      </p:sp>
      <p:sp>
        <p:nvSpPr>
          <p:cNvPr id="3" name="Content Placeholder 2"/>
          <p:cNvSpPr>
            <a:spLocks noGrp="1"/>
          </p:cNvSpPr>
          <p:nvPr>
            <p:ph idx="1"/>
          </p:nvPr>
        </p:nvSpPr>
        <p:spPr>
          <a:xfrm>
            <a:off x="304800" y="1600200"/>
            <a:ext cx="5943600" cy="4525963"/>
          </a:xfrm>
        </p:spPr>
        <p:txBody>
          <a:bodyPr>
            <a:noAutofit/>
          </a:bodyPr>
          <a:lstStyle/>
          <a:p>
            <a:pPr algn="just"/>
            <a:r>
              <a:rPr lang="en-US" sz="2400" dirty="0" smtClean="0"/>
              <a:t>Pitot-static system is a system of pressure-sensitive instruments that is used to determine airspeed, altitude, and vertical speed</a:t>
            </a:r>
          </a:p>
          <a:p>
            <a:pPr algn="just"/>
            <a:r>
              <a:rPr lang="en-US" sz="2400" dirty="0" smtClean="0"/>
              <a:t>System includes a pitot tube, static port(s), and the pitot-static instruments</a:t>
            </a:r>
          </a:p>
          <a:p>
            <a:pPr lvl="1" algn="just"/>
            <a:r>
              <a:rPr lang="en-US" sz="2400" dirty="0" smtClean="0"/>
              <a:t>Pitot tube measures ram air pressure to provide airspeed  </a:t>
            </a:r>
          </a:p>
          <a:p>
            <a:pPr lvl="1" algn="just"/>
            <a:r>
              <a:rPr lang="en-US" sz="2400" dirty="0" smtClean="0"/>
              <a:t>Static port - often a flush-mounted hole on the fuselage  measures static pressure</a:t>
            </a:r>
          </a:p>
        </p:txBody>
      </p:sp>
      <p:sp>
        <p:nvSpPr>
          <p:cNvPr id="4" name="Slide Number Placeholder 3"/>
          <p:cNvSpPr>
            <a:spLocks noGrp="1"/>
          </p:cNvSpPr>
          <p:nvPr>
            <p:ph type="sldNum" sz="quarter" idx="12"/>
          </p:nvPr>
        </p:nvSpPr>
        <p:spPr/>
        <p:txBody>
          <a:bodyPr/>
          <a:lstStyle/>
          <a:p>
            <a:fld id="{8271875D-DD96-44CC-8479-71786E7A1694}" type="slidenum">
              <a:rPr lang="en-US" smtClean="0"/>
              <a:t>8</a:t>
            </a:fld>
            <a:endParaRPr lang="en-US" dirty="0"/>
          </a:p>
        </p:txBody>
      </p:sp>
    </p:spTree>
    <p:extLst>
      <p:ext uri="{BB962C8B-B14F-4D97-AF65-F5344CB8AC3E}">
        <p14:creationId xmlns:p14="http://schemas.microsoft.com/office/powerpoint/2010/main" val="19032721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upload.wikimedia.org/wikipedia/commons/thumb/3/3d/Faa_pitot_static_system.JPG/350px-Faa_pitot_static_syste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1749780"/>
            <a:ext cx="2508404" cy="161254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Pitot-Static System</a:t>
            </a:r>
            <a:endParaRPr lang="en-US" dirty="0"/>
          </a:p>
        </p:txBody>
      </p:sp>
      <p:sp>
        <p:nvSpPr>
          <p:cNvPr id="3" name="Content Placeholder 2"/>
          <p:cNvSpPr>
            <a:spLocks noGrp="1"/>
          </p:cNvSpPr>
          <p:nvPr>
            <p:ph idx="1"/>
          </p:nvPr>
        </p:nvSpPr>
        <p:spPr>
          <a:xfrm>
            <a:off x="457200" y="1600200"/>
            <a:ext cx="5943600" cy="4525963"/>
          </a:xfrm>
        </p:spPr>
        <p:txBody>
          <a:bodyPr>
            <a:noAutofit/>
          </a:bodyPr>
          <a:lstStyle/>
          <a:p>
            <a:pPr algn="just"/>
            <a:r>
              <a:rPr lang="en-US" sz="2000" dirty="0" smtClean="0"/>
              <a:t>Errors in pitot-static system readings can be extremely dangerous as you may lose airspeed, altitude, and vertical speed data</a:t>
            </a:r>
          </a:p>
          <a:p>
            <a:pPr lvl="1" algn="just"/>
            <a:r>
              <a:rPr lang="en-US" sz="1800" dirty="0" smtClean="0"/>
              <a:t>Several commercial airline disasters have been traced to a failure of the pitot-static system – e.g. Air France Flight 447 - crashed after its pitot tubes were blocked by ice and the crew reacted incorrectly causing a stall from which they did not recover</a:t>
            </a:r>
          </a:p>
          <a:p>
            <a:pPr algn="just"/>
            <a:r>
              <a:rPr lang="en-US" sz="2000" dirty="0" smtClean="0"/>
              <a:t>Altimeter, transponder and the aircraft's static system must be inspected every 24 months for IFR operations – § 91.411</a:t>
            </a:r>
          </a:p>
          <a:p>
            <a:pPr algn="just"/>
            <a:r>
              <a:rPr lang="en-US" sz="2000" dirty="0" smtClean="0"/>
              <a:t>Aircraft with transponders must have the encoder and transponder checked every 24 months – § 91.413</a:t>
            </a:r>
            <a:endParaRPr lang="en-US" sz="2000" dirty="0"/>
          </a:p>
        </p:txBody>
      </p:sp>
      <p:sp>
        <p:nvSpPr>
          <p:cNvPr id="4" name="Slide Number Placeholder 3"/>
          <p:cNvSpPr>
            <a:spLocks noGrp="1"/>
          </p:cNvSpPr>
          <p:nvPr>
            <p:ph type="sldNum" sz="quarter" idx="12"/>
          </p:nvPr>
        </p:nvSpPr>
        <p:spPr/>
        <p:txBody>
          <a:bodyPr/>
          <a:lstStyle/>
          <a:p>
            <a:fld id="{8271875D-DD96-44CC-8479-71786E7A1694}" type="slidenum">
              <a:rPr lang="en-US" smtClean="0"/>
              <a:t>9</a:t>
            </a:fld>
            <a:endParaRPr lang="en-US" dirty="0"/>
          </a:p>
        </p:txBody>
      </p:sp>
    </p:spTree>
    <p:extLst>
      <p:ext uri="{BB962C8B-B14F-4D97-AF65-F5344CB8AC3E}">
        <p14:creationId xmlns:p14="http://schemas.microsoft.com/office/powerpoint/2010/main" val="12176696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1613</TotalTime>
  <Words>3509</Words>
  <Application>Microsoft Office PowerPoint</Application>
  <PresentationFormat>On-screen Show (4:3)</PresentationFormat>
  <Paragraphs>417</Paragraphs>
  <Slides>53</Slides>
  <Notes>4</Notes>
  <HiddenSlides>0</HiddenSlides>
  <MMClips>0</MMClip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Office Theme</vt:lpstr>
      <vt:lpstr>PowerPoint Presentation</vt:lpstr>
      <vt:lpstr>PTS Standards</vt:lpstr>
      <vt:lpstr>Instruments Required for Instrument Flight</vt:lpstr>
      <vt:lpstr>IFR Instruments</vt:lpstr>
      <vt:lpstr>VFR Day Instrument Requirements</vt:lpstr>
      <vt:lpstr>VFR Day Instrument Requirements</vt:lpstr>
      <vt:lpstr>VFR Night Instrument Requirements</vt:lpstr>
      <vt:lpstr>Pitot-Static System</vt:lpstr>
      <vt:lpstr>Pitot-Static System</vt:lpstr>
      <vt:lpstr>Altimeter</vt:lpstr>
      <vt:lpstr>Altimeter</vt:lpstr>
      <vt:lpstr>Altimeter</vt:lpstr>
      <vt:lpstr>Vertical Speed Indicator</vt:lpstr>
      <vt:lpstr>Vertical Speed Indicator</vt:lpstr>
      <vt:lpstr>Airspeed Indicator</vt:lpstr>
      <vt:lpstr>Pitot Static Blockages</vt:lpstr>
      <vt:lpstr>Pitot Static Blockages</vt:lpstr>
      <vt:lpstr>DECKRAT Attitude Indicator</vt:lpstr>
      <vt:lpstr>DECKRAT Automatic Direction Indicator (ADI)</vt:lpstr>
      <vt:lpstr>Attitude indicator</vt:lpstr>
      <vt:lpstr>Attitude indicator</vt:lpstr>
      <vt:lpstr>Attitude indicator</vt:lpstr>
      <vt:lpstr>DECKRAT Directional Gyro (DG)  Horizontal Situation Indicator (HSI)</vt:lpstr>
      <vt:lpstr>DG / HSI</vt:lpstr>
      <vt:lpstr>DG / HSI</vt:lpstr>
      <vt:lpstr>DG / HSI</vt:lpstr>
      <vt:lpstr>DG / HSI</vt:lpstr>
      <vt:lpstr>Horizontal Situation Indicator</vt:lpstr>
      <vt:lpstr>Vacuum System</vt:lpstr>
      <vt:lpstr>Vacuum System</vt:lpstr>
      <vt:lpstr>Magnetic Compass</vt:lpstr>
      <vt:lpstr>Magnetic Compass</vt:lpstr>
      <vt:lpstr>DECKRAT Turn and Slip or Bank Indicator</vt:lpstr>
      <vt:lpstr>Turn Coordinator</vt:lpstr>
      <vt:lpstr>Slip Indicator</vt:lpstr>
      <vt:lpstr>Inclinometer</vt:lpstr>
      <vt:lpstr>Turn Coordinator</vt:lpstr>
      <vt:lpstr>Turn-and-Bank Indicator</vt:lpstr>
      <vt:lpstr>Electrical System</vt:lpstr>
      <vt:lpstr>Electrical System</vt:lpstr>
      <vt:lpstr>DECKRAT Electrical Source</vt:lpstr>
      <vt:lpstr>Electrical System</vt:lpstr>
      <vt:lpstr> Electronic Flight Instrument Displays (PFD / MFD) </vt:lpstr>
      <vt:lpstr> Electronic Flight Instrument Displays (PFD / MFD) </vt:lpstr>
      <vt:lpstr>Electronic Flight Instrument Displays Garmin G1000 MFD logic</vt:lpstr>
      <vt:lpstr>Instrument Errors</vt:lpstr>
      <vt:lpstr>Instrument Errors</vt:lpstr>
      <vt:lpstr>Instrument System Error</vt:lpstr>
      <vt:lpstr>Instrument System Error</vt:lpstr>
      <vt:lpstr>Instrument System Error</vt:lpstr>
      <vt:lpstr>DECKRAT Clock and Altimeter</vt:lpstr>
      <vt:lpstr>PowerPoint Presentation</vt:lpstr>
      <vt:lpstr>Disclaimer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Aircraft Systems</dc:title>
  <dc:creator>Bob</dc:creator>
  <cp:lastModifiedBy>Bob</cp:lastModifiedBy>
  <cp:revision>129</cp:revision>
  <dcterms:created xsi:type="dcterms:W3CDTF">2013-10-27T02:02:11Z</dcterms:created>
  <dcterms:modified xsi:type="dcterms:W3CDTF">2015-01-22T00:40:40Z</dcterms:modified>
</cp:coreProperties>
</file>