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9" r:id="rId3"/>
    <p:sldId id="260" r:id="rId4"/>
    <p:sldId id="261" r:id="rId5"/>
    <p:sldId id="258" r:id="rId6"/>
    <p:sldId id="265" r:id="rId7"/>
    <p:sldId id="266"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3E27CD-F6A2-44F5-9199-032CC919CEA6}" type="datetimeFigureOut">
              <a:rPr lang="en-US" smtClean="0"/>
              <a:t>6/9/2013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DD8D62-D639-4156-B760-19D5AE4841A6}" type="slidenum">
              <a:rPr lang="en-US" smtClean="0"/>
              <a:t>‹#›</a:t>
            </a:fld>
            <a:endParaRPr lang="en-US"/>
          </a:p>
        </p:txBody>
      </p:sp>
    </p:spTree>
    <p:extLst>
      <p:ext uri="{BB962C8B-B14F-4D97-AF65-F5344CB8AC3E}">
        <p14:creationId xmlns:p14="http://schemas.microsoft.com/office/powerpoint/2010/main" val="3451085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F1319E-6FB9-4674-981B-0371023331C8}" type="slidenum">
              <a:rPr lang="en-US" smtClean="0"/>
              <a:t>10</a:t>
            </a:fld>
            <a:endParaRPr lang="en-US"/>
          </a:p>
        </p:txBody>
      </p:sp>
    </p:spTree>
    <p:extLst>
      <p:ext uri="{BB962C8B-B14F-4D97-AF65-F5344CB8AC3E}">
        <p14:creationId xmlns:p14="http://schemas.microsoft.com/office/powerpoint/2010/main" val="200600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FCE7AD-45F0-43FC-AC8C-588E69B9623D}" type="datetime1">
              <a:rPr lang="en-US" smtClean="0"/>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B7582-3CBD-40DC-B628-9FAFD296F848}" type="slidenum">
              <a:rPr lang="en-US" smtClean="0"/>
              <a:t>‹#›</a:t>
            </a:fld>
            <a:endParaRPr lang="en-US"/>
          </a:p>
        </p:txBody>
      </p:sp>
    </p:spTree>
    <p:extLst>
      <p:ext uri="{BB962C8B-B14F-4D97-AF65-F5344CB8AC3E}">
        <p14:creationId xmlns:p14="http://schemas.microsoft.com/office/powerpoint/2010/main" val="1736618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DD09FB-9DC7-43FC-AE1B-E05577F38A8F}" type="datetime1">
              <a:rPr lang="en-US" smtClean="0"/>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B7582-3CBD-40DC-B628-9FAFD296F848}" type="slidenum">
              <a:rPr lang="en-US" smtClean="0"/>
              <a:t>‹#›</a:t>
            </a:fld>
            <a:endParaRPr lang="en-US"/>
          </a:p>
        </p:txBody>
      </p:sp>
    </p:spTree>
    <p:extLst>
      <p:ext uri="{BB962C8B-B14F-4D97-AF65-F5344CB8AC3E}">
        <p14:creationId xmlns:p14="http://schemas.microsoft.com/office/powerpoint/2010/main" val="514898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750E6A-F9C8-4501-8CB2-52498821D222}" type="datetime1">
              <a:rPr lang="en-US" smtClean="0"/>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B7582-3CBD-40DC-B628-9FAFD296F848}" type="slidenum">
              <a:rPr lang="en-US" smtClean="0"/>
              <a:t>‹#›</a:t>
            </a:fld>
            <a:endParaRPr lang="en-US"/>
          </a:p>
        </p:txBody>
      </p:sp>
    </p:spTree>
    <p:extLst>
      <p:ext uri="{BB962C8B-B14F-4D97-AF65-F5344CB8AC3E}">
        <p14:creationId xmlns:p14="http://schemas.microsoft.com/office/powerpoint/2010/main" val="355106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381129-5F9A-4FC8-AD02-33511BC50D8C}" type="datetime1">
              <a:rPr lang="en-US" smtClean="0"/>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B7582-3CBD-40DC-B628-9FAFD296F848}" type="slidenum">
              <a:rPr lang="en-US" smtClean="0"/>
              <a:t>‹#›</a:t>
            </a:fld>
            <a:endParaRPr lang="en-US"/>
          </a:p>
        </p:txBody>
      </p:sp>
    </p:spTree>
    <p:extLst>
      <p:ext uri="{BB962C8B-B14F-4D97-AF65-F5344CB8AC3E}">
        <p14:creationId xmlns:p14="http://schemas.microsoft.com/office/powerpoint/2010/main" val="823702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56A5FC-158F-4E93-AB8F-1CFF2E9228F7}" type="datetime1">
              <a:rPr lang="en-US" smtClean="0"/>
              <a:t>6/9/2013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B7582-3CBD-40DC-B628-9FAFD296F848}" type="slidenum">
              <a:rPr lang="en-US" smtClean="0"/>
              <a:t>‹#›</a:t>
            </a:fld>
            <a:endParaRPr lang="en-US"/>
          </a:p>
        </p:txBody>
      </p:sp>
    </p:spTree>
    <p:extLst>
      <p:ext uri="{BB962C8B-B14F-4D97-AF65-F5344CB8AC3E}">
        <p14:creationId xmlns:p14="http://schemas.microsoft.com/office/powerpoint/2010/main" val="215739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10A6C7-E942-4D33-BA11-F32E94CF3659}" type="datetime1">
              <a:rPr lang="en-US" smtClean="0"/>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B7582-3CBD-40DC-B628-9FAFD296F848}" type="slidenum">
              <a:rPr lang="en-US" smtClean="0"/>
              <a:t>‹#›</a:t>
            </a:fld>
            <a:endParaRPr lang="en-US"/>
          </a:p>
        </p:txBody>
      </p:sp>
    </p:spTree>
    <p:extLst>
      <p:ext uri="{BB962C8B-B14F-4D97-AF65-F5344CB8AC3E}">
        <p14:creationId xmlns:p14="http://schemas.microsoft.com/office/powerpoint/2010/main" val="670746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EC527C-A3A2-434C-965F-37C1CF512915}" type="datetime1">
              <a:rPr lang="en-US" smtClean="0"/>
              <a:t>6/9/2013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3B7582-3CBD-40DC-B628-9FAFD296F848}" type="slidenum">
              <a:rPr lang="en-US" smtClean="0"/>
              <a:t>‹#›</a:t>
            </a:fld>
            <a:endParaRPr lang="en-US"/>
          </a:p>
        </p:txBody>
      </p:sp>
    </p:spTree>
    <p:extLst>
      <p:ext uri="{BB962C8B-B14F-4D97-AF65-F5344CB8AC3E}">
        <p14:creationId xmlns:p14="http://schemas.microsoft.com/office/powerpoint/2010/main" val="1176092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3EB57A-B943-4B1B-A719-138662E28BAF}" type="datetime1">
              <a:rPr lang="en-US" smtClean="0"/>
              <a:t>6/9/2013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3B7582-3CBD-40DC-B628-9FAFD296F848}" type="slidenum">
              <a:rPr lang="en-US" smtClean="0"/>
              <a:t>‹#›</a:t>
            </a:fld>
            <a:endParaRPr lang="en-US"/>
          </a:p>
        </p:txBody>
      </p:sp>
    </p:spTree>
    <p:extLst>
      <p:ext uri="{BB962C8B-B14F-4D97-AF65-F5344CB8AC3E}">
        <p14:creationId xmlns:p14="http://schemas.microsoft.com/office/powerpoint/2010/main" val="3988028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EAA34-F26F-4672-9DC2-164D0AA3EFF0}" type="datetime1">
              <a:rPr lang="en-US" smtClean="0"/>
              <a:t>6/9/2013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3B7582-3CBD-40DC-B628-9FAFD296F848}" type="slidenum">
              <a:rPr lang="en-US" smtClean="0"/>
              <a:t>‹#›</a:t>
            </a:fld>
            <a:endParaRPr lang="en-US"/>
          </a:p>
        </p:txBody>
      </p:sp>
    </p:spTree>
    <p:extLst>
      <p:ext uri="{BB962C8B-B14F-4D97-AF65-F5344CB8AC3E}">
        <p14:creationId xmlns:p14="http://schemas.microsoft.com/office/powerpoint/2010/main" val="1099200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F15A15-3289-4BF0-BDE4-DC9B9BE57F0B}" type="datetime1">
              <a:rPr lang="en-US" smtClean="0"/>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B7582-3CBD-40DC-B628-9FAFD296F848}" type="slidenum">
              <a:rPr lang="en-US" smtClean="0"/>
              <a:t>‹#›</a:t>
            </a:fld>
            <a:endParaRPr lang="en-US"/>
          </a:p>
        </p:txBody>
      </p:sp>
    </p:spTree>
    <p:extLst>
      <p:ext uri="{BB962C8B-B14F-4D97-AF65-F5344CB8AC3E}">
        <p14:creationId xmlns:p14="http://schemas.microsoft.com/office/powerpoint/2010/main" val="723757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75ACE5-CC9C-45D0-9170-8FC7E3A8517C}" type="datetime1">
              <a:rPr lang="en-US" smtClean="0"/>
              <a:t>6/9/2013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B7582-3CBD-40DC-B628-9FAFD296F848}" type="slidenum">
              <a:rPr lang="en-US" smtClean="0"/>
              <a:t>‹#›</a:t>
            </a:fld>
            <a:endParaRPr lang="en-US"/>
          </a:p>
        </p:txBody>
      </p:sp>
    </p:spTree>
    <p:extLst>
      <p:ext uri="{BB962C8B-B14F-4D97-AF65-F5344CB8AC3E}">
        <p14:creationId xmlns:p14="http://schemas.microsoft.com/office/powerpoint/2010/main" val="339943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45FFB5-4C9D-4ED9-81C9-711C37D89AB3}" type="datetime1">
              <a:rPr lang="en-US" smtClean="0"/>
              <a:t>6/9/2013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B7582-3CBD-40DC-B628-9FAFD296F848}" type="slidenum">
              <a:rPr lang="en-US" smtClean="0"/>
              <a:t>‹#›</a:t>
            </a:fld>
            <a:endParaRPr lang="en-US"/>
          </a:p>
        </p:txBody>
      </p:sp>
    </p:spTree>
    <p:extLst>
      <p:ext uri="{BB962C8B-B14F-4D97-AF65-F5344CB8AC3E}">
        <p14:creationId xmlns:p14="http://schemas.microsoft.com/office/powerpoint/2010/main" val="2760296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0" y="2121932"/>
            <a:ext cx="1905000" cy="1143000"/>
          </a:xfrm>
        </p:spPr>
        <p:txBody>
          <a:bodyPr>
            <a:normAutofit fontScale="90000"/>
          </a:bodyPr>
          <a:lstStyle/>
          <a:p>
            <a:r>
              <a:rPr lang="en-US" dirty="0" smtClean="0"/>
              <a:t>Timed Turns</a:t>
            </a:r>
            <a:endParaRPr lang="en-US" dirty="0"/>
          </a:p>
        </p:txBody>
      </p:sp>
      <p:pic>
        <p:nvPicPr>
          <p:cNvPr id="2050" name="Picture 2" descr="http://www.gardneraviation.com/store/media/catalog/product/cache/1/image/9df78eab33525d08d6e5fb8d27136e95/r/c/rca15ak-2-2_electric_gyr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14400"/>
            <a:ext cx="4467225" cy="47625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772025" y="762000"/>
            <a:ext cx="1227900" cy="369332"/>
          </a:xfrm>
          <a:prstGeom prst="rect">
            <a:avLst/>
          </a:prstGeom>
          <a:noFill/>
          <a:ln>
            <a:solidFill>
              <a:srgbClr val="C00000"/>
            </a:solidFill>
          </a:ln>
        </p:spPr>
        <p:txBody>
          <a:bodyPr wrap="none" rtlCol="0">
            <a:spAutoFit/>
          </a:bodyPr>
          <a:lstStyle/>
          <a:p>
            <a:r>
              <a:rPr lang="en-US" dirty="0" smtClean="0"/>
              <a:t>10 seconds</a:t>
            </a:r>
            <a:endParaRPr lang="en-US" dirty="0"/>
          </a:p>
        </p:txBody>
      </p:sp>
      <p:cxnSp>
        <p:nvCxnSpPr>
          <p:cNvPr id="6" name="Straight Arrow Connector 5"/>
          <p:cNvCxnSpPr>
            <a:stCxn id="4" idx="1"/>
          </p:cNvCxnSpPr>
          <p:nvPr/>
        </p:nvCxnSpPr>
        <p:spPr>
          <a:xfrm flipH="1">
            <a:off x="3352800" y="946666"/>
            <a:ext cx="1419225" cy="7297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105400" y="1752600"/>
            <a:ext cx="1243930" cy="369332"/>
          </a:xfrm>
          <a:prstGeom prst="rect">
            <a:avLst/>
          </a:prstGeom>
          <a:noFill/>
          <a:ln>
            <a:solidFill>
              <a:srgbClr val="C00000"/>
            </a:solidFill>
          </a:ln>
        </p:spPr>
        <p:txBody>
          <a:bodyPr wrap="none" rtlCol="0">
            <a:spAutoFit/>
          </a:bodyPr>
          <a:lstStyle/>
          <a:p>
            <a:r>
              <a:rPr lang="en-US" dirty="0" smtClean="0"/>
              <a:t>20 Seconds</a:t>
            </a:r>
            <a:endParaRPr lang="en-US" dirty="0"/>
          </a:p>
        </p:txBody>
      </p:sp>
      <p:cxnSp>
        <p:nvCxnSpPr>
          <p:cNvPr id="9" name="Straight Arrow Connector 8"/>
          <p:cNvCxnSpPr>
            <a:stCxn id="7" idx="1"/>
          </p:cNvCxnSpPr>
          <p:nvPr/>
        </p:nvCxnSpPr>
        <p:spPr>
          <a:xfrm flipH="1">
            <a:off x="4062412" y="1937266"/>
            <a:ext cx="1042988" cy="3487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029200" y="2926318"/>
            <a:ext cx="1243930" cy="369332"/>
          </a:xfrm>
          <a:prstGeom prst="rect">
            <a:avLst/>
          </a:prstGeom>
          <a:noFill/>
          <a:ln>
            <a:solidFill>
              <a:srgbClr val="C00000"/>
            </a:solidFill>
          </a:ln>
        </p:spPr>
        <p:txBody>
          <a:bodyPr wrap="none" rtlCol="0">
            <a:spAutoFit/>
          </a:bodyPr>
          <a:lstStyle/>
          <a:p>
            <a:r>
              <a:rPr lang="en-US" dirty="0" smtClean="0"/>
              <a:t>30 Seconds</a:t>
            </a:r>
            <a:endParaRPr lang="en-US" dirty="0"/>
          </a:p>
        </p:txBody>
      </p:sp>
      <p:cxnSp>
        <p:nvCxnSpPr>
          <p:cNvPr id="12" name="Straight Arrow Connector 11"/>
          <p:cNvCxnSpPr>
            <a:stCxn id="10" idx="1"/>
          </p:cNvCxnSpPr>
          <p:nvPr/>
        </p:nvCxnSpPr>
        <p:spPr>
          <a:xfrm flipH="1">
            <a:off x="4267200" y="3110984"/>
            <a:ext cx="762000"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286000" y="5867400"/>
            <a:ext cx="1243930" cy="369332"/>
          </a:xfrm>
          <a:prstGeom prst="rect">
            <a:avLst/>
          </a:prstGeom>
          <a:noFill/>
          <a:ln>
            <a:solidFill>
              <a:srgbClr val="C00000"/>
            </a:solidFill>
          </a:ln>
        </p:spPr>
        <p:txBody>
          <a:bodyPr wrap="none" rtlCol="0">
            <a:spAutoFit/>
          </a:bodyPr>
          <a:lstStyle/>
          <a:p>
            <a:r>
              <a:rPr lang="en-US" dirty="0" smtClean="0"/>
              <a:t>60 Seconds</a:t>
            </a:r>
            <a:endParaRPr lang="en-US" dirty="0"/>
          </a:p>
        </p:txBody>
      </p:sp>
      <p:cxnSp>
        <p:nvCxnSpPr>
          <p:cNvPr id="15" name="Straight Arrow Connector 14"/>
          <p:cNvCxnSpPr>
            <a:stCxn id="13" idx="0"/>
          </p:cNvCxnSpPr>
          <p:nvPr/>
        </p:nvCxnSpPr>
        <p:spPr>
          <a:xfrm flipH="1" flipV="1">
            <a:off x="2538412" y="4800600"/>
            <a:ext cx="369553"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029200" y="3886200"/>
            <a:ext cx="1243930" cy="369332"/>
          </a:xfrm>
          <a:prstGeom prst="rect">
            <a:avLst/>
          </a:prstGeom>
          <a:noFill/>
          <a:ln>
            <a:solidFill>
              <a:srgbClr val="C00000"/>
            </a:solidFill>
          </a:ln>
        </p:spPr>
        <p:txBody>
          <a:bodyPr wrap="none" rtlCol="0">
            <a:spAutoFit/>
          </a:bodyPr>
          <a:lstStyle/>
          <a:p>
            <a:r>
              <a:rPr lang="en-US" dirty="0" smtClean="0"/>
              <a:t>40 Seconds</a:t>
            </a:r>
            <a:endParaRPr lang="en-US" dirty="0"/>
          </a:p>
        </p:txBody>
      </p:sp>
      <p:sp>
        <p:nvSpPr>
          <p:cNvPr id="17" name="TextBox 16"/>
          <p:cNvSpPr txBox="1"/>
          <p:nvPr/>
        </p:nvSpPr>
        <p:spPr>
          <a:xfrm>
            <a:off x="4483435" y="4964668"/>
            <a:ext cx="1243930" cy="369332"/>
          </a:xfrm>
          <a:prstGeom prst="rect">
            <a:avLst/>
          </a:prstGeom>
          <a:noFill/>
          <a:ln>
            <a:solidFill>
              <a:srgbClr val="C00000"/>
            </a:solidFill>
          </a:ln>
        </p:spPr>
        <p:txBody>
          <a:bodyPr wrap="none" rtlCol="0">
            <a:spAutoFit/>
          </a:bodyPr>
          <a:lstStyle/>
          <a:p>
            <a:r>
              <a:rPr lang="en-US" dirty="0" smtClean="0"/>
              <a:t>50 Seconds</a:t>
            </a:r>
            <a:endParaRPr lang="en-US" dirty="0"/>
          </a:p>
        </p:txBody>
      </p:sp>
      <p:cxnSp>
        <p:nvCxnSpPr>
          <p:cNvPr id="19" name="Straight Arrow Connector 18"/>
          <p:cNvCxnSpPr/>
          <p:nvPr/>
        </p:nvCxnSpPr>
        <p:spPr>
          <a:xfrm flipH="1" flipV="1">
            <a:off x="3352800" y="4495800"/>
            <a:ext cx="1130635" cy="65353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6" idx="1"/>
          </p:cNvCxnSpPr>
          <p:nvPr/>
        </p:nvCxnSpPr>
        <p:spPr>
          <a:xfrm flipH="1" flipV="1">
            <a:off x="4062412" y="3962400"/>
            <a:ext cx="966788" cy="10846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286000" y="533400"/>
            <a:ext cx="1115113" cy="369332"/>
          </a:xfrm>
          <a:prstGeom prst="rect">
            <a:avLst/>
          </a:prstGeom>
          <a:noFill/>
          <a:ln>
            <a:solidFill>
              <a:srgbClr val="C00000"/>
            </a:solidFill>
          </a:ln>
        </p:spPr>
        <p:txBody>
          <a:bodyPr wrap="none" rtlCol="0">
            <a:spAutoFit/>
          </a:bodyPr>
          <a:lstStyle/>
          <a:p>
            <a:r>
              <a:rPr lang="en-US" dirty="0" smtClean="0"/>
              <a:t>2 minutes</a:t>
            </a:r>
            <a:endParaRPr lang="en-US" dirty="0"/>
          </a:p>
        </p:txBody>
      </p:sp>
      <p:cxnSp>
        <p:nvCxnSpPr>
          <p:cNvPr id="24" name="Straight Arrow Connector 23"/>
          <p:cNvCxnSpPr>
            <a:stCxn id="22" idx="2"/>
          </p:cNvCxnSpPr>
          <p:nvPr/>
        </p:nvCxnSpPr>
        <p:spPr>
          <a:xfrm flipH="1">
            <a:off x="2538412" y="902732"/>
            <a:ext cx="305145" cy="545068"/>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 y="533400"/>
            <a:ext cx="1243930" cy="369332"/>
          </a:xfrm>
          <a:prstGeom prst="rect">
            <a:avLst/>
          </a:prstGeom>
          <a:noFill/>
          <a:ln>
            <a:solidFill>
              <a:srgbClr val="C00000"/>
            </a:solidFill>
          </a:ln>
        </p:spPr>
        <p:txBody>
          <a:bodyPr wrap="none" rtlCol="0">
            <a:spAutoFit/>
          </a:bodyPr>
          <a:lstStyle/>
          <a:p>
            <a:r>
              <a:rPr lang="en-US" dirty="0" smtClean="0"/>
              <a:t>90 Seconds</a:t>
            </a:r>
            <a:endParaRPr lang="en-US" dirty="0"/>
          </a:p>
        </p:txBody>
      </p:sp>
      <p:cxnSp>
        <p:nvCxnSpPr>
          <p:cNvPr id="27" name="Straight Arrow Connector 26"/>
          <p:cNvCxnSpPr>
            <a:stCxn id="25" idx="2"/>
          </p:cNvCxnSpPr>
          <p:nvPr/>
        </p:nvCxnSpPr>
        <p:spPr>
          <a:xfrm>
            <a:off x="850565" y="902732"/>
            <a:ext cx="0" cy="2208252"/>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8" name="Slide Number Placeholder 27"/>
          <p:cNvSpPr>
            <a:spLocks noGrp="1"/>
          </p:cNvSpPr>
          <p:nvPr>
            <p:ph type="sldNum" sz="quarter" idx="12"/>
          </p:nvPr>
        </p:nvSpPr>
        <p:spPr/>
        <p:txBody>
          <a:bodyPr/>
          <a:lstStyle/>
          <a:p>
            <a:fld id="{333B7582-3CBD-40DC-B628-9FAFD296F848}" type="slidenum">
              <a:rPr lang="en-US" smtClean="0"/>
              <a:t>1</a:t>
            </a:fld>
            <a:endParaRPr lang="en-US"/>
          </a:p>
        </p:txBody>
      </p:sp>
    </p:spTree>
    <p:extLst>
      <p:ext uri="{BB962C8B-B14F-4D97-AF65-F5344CB8AC3E}">
        <p14:creationId xmlns:p14="http://schemas.microsoft.com/office/powerpoint/2010/main" val="403606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Instrument flight can be dangerous.  </a:t>
            </a:r>
            <a:r>
              <a:rPr lang="en-US" dirty="0" smtClean="0">
                <a:solidFill>
                  <a:srgbClr val="C00000"/>
                </a:solidFill>
              </a:rPr>
              <a:t>Do not rely solely on this presentation – PROFESSIONAL INSTRUCTION IS REQUIRED</a:t>
            </a:r>
          </a:p>
          <a:p>
            <a:r>
              <a:rPr lang="en-US" dirty="0" smtClean="0"/>
              <a:t>The foregoing material should not be relied upon for flight. </a:t>
            </a:r>
          </a:p>
          <a:p>
            <a:r>
              <a:rPr lang="en-US" dirty="0" smtClean="0"/>
              <a:t>ALTHOUGH THE ABOVE INFORMATION IS FROM SOURCES BELIEVED TO BE RELIABLE SUCH INFORMATION HAS NOT BEEN VERIFIED, AND NO EXPRESS REPRESENTATION IS MADE NOR IS ANY TO BE IMPLIED AS TO THE ACCURACY THEREOF, AND IT IS SUBMITTED SUBJECT TO ERRORS, OMISSIONS, CHANGE.</a:t>
            </a:r>
            <a:endParaRPr lang="en-US" dirty="0"/>
          </a:p>
        </p:txBody>
      </p:sp>
      <p:sp>
        <p:nvSpPr>
          <p:cNvPr id="4" name="Slide Number Placeholder 3"/>
          <p:cNvSpPr>
            <a:spLocks noGrp="1"/>
          </p:cNvSpPr>
          <p:nvPr>
            <p:ph type="sldNum" sz="quarter" idx="12"/>
          </p:nvPr>
        </p:nvSpPr>
        <p:spPr/>
        <p:txBody>
          <a:bodyPr/>
          <a:lstStyle/>
          <a:p>
            <a:fld id="{7CD4A239-989F-4D07-9067-CEA9D9C169B7}" type="slidenum">
              <a:rPr lang="en-US" smtClean="0"/>
              <a:t>10</a:t>
            </a:fld>
            <a:endParaRPr lang="en-US"/>
          </a:p>
        </p:txBody>
      </p:sp>
    </p:spTree>
    <p:extLst>
      <p:ext uri="{BB962C8B-B14F-4D97-AF65-F5344CB8AC3E}">
        <p14:creationId xmlns:p14="http://schemas.microsoft.com/office/powerpoint/2010/main" val="2618813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Use A Timed Turn</a:t>
            </a:r>
            <a:endParaRPr lang="en-US" dirty="0"/>
          </a:p>
        </p:txBody>
      </p:sp>
      <p:sp>
        <p:nvSpPr>
          <p:cNvPr id="3" name="Content Placeholder 2"/>
          <p:cNvSpPr>
            <a:spLocks noGrp="1"/>
          </p:cNvSpPr>
          <p:nvPr>
            <p:ph idx="1"/>
          </p:nvPr>
        </p:nvSpPr>
        <p:spPr/>
        <p:txBody>
          <a:bodyPr/>
          <a:lstStyle/>
          <a:p>
            <a:r>
              <a:rPr lang="en-US" dirty="0" smtClean="0"/>
              <a:t>Generally used when the DG ceases to function properly</a:t>
            </a:r>
          </a:p>
          <a:p>
            <a:r>
              <a:rPr lang="en-US" dirty="0" smtClean="0"/>
              <a:t>Because the compass is unreliable (because of compass pitch limits and magnetic dip) in a turn, you will generally find it necessary to used timed turns in the event of a failure of the DG or vacuum system</a:t>
            </a:r>
            <a:endParaRPr lang="en-US" dirty="0"/>
          </a:p>
        </p:txBody>
      </p:sp>
      <p:sp>
        <p:nvSpPr>
          <p:cNvPr id="4" name="Slide Number Placeholder 3"/>
          <p:cNvSpPr>
            <a:spLocks noGrp="1"/>
          </p:cNvSpPr>
          <p:nvPr>
            <p:ph type="sldNum" sz="quarter" idx="12"/>
          </p:nvPr>
        </p:nvSpPr>
        <p:spPr/>
        <p:txBody>
          <a:bodyPr/>
          <a:lstStyle/>
          <a:p>
            <a:fld id="{333B7582-3CBD-40DC-B628-9FAFD296F848}" type="slidenum">
              <a:rPr lang="en-US" smtClean="0"/>
              <a:t>2</a:t>
            </a:fld>
            <a:endParaRPr lang="en-US"/>
          </a:p>
        </p:txBody>
      </p:sp>
    </p:spTree>
    <p:extLst>
      <p:ext uri="{BB962C8B-B14F-4D97-AF65-F5344CB8AC3E}">
        <p14:creationId xmlns:p14="http://schemas.microsoft.com/office/powerpoint/2010/main" val="429463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hop.avionics.co.nz/image/cache/data/Products/egc-1394T100-7Z-600x6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4443274"/>
            <a:ext cx="2286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Standard Rate Turns</a:t>
            </a:r>
            <a:endParaRPr lang="en-US" dirty="0"/>
          </a:p>
        </p:txBody>
      </p:sp>
      <p:sp>
        <p:nvSpPr>
          <p:cNvPr id="3" name="Content Placeholder 2"/>
          <p:cNvSpPr>
            <a:spLocks noGrp="1"/>
          </p:cNvSpPr>
          <p:nvPr>
            <p:ph idx="1"/>
          </p:nvPr>
        </p:nvSpPr>
        <p:spPr/>
        <p:txBody>
          <a:bodyPr/>
          <a:lstStyle/>
          <a:p>
            <a:r>
              <a:rPr lang="en-US" dirty="0" smtClean="0"/>
              <a:t>In a standard rate turn the pilot uses a standardized </a:t>
            </a:r>
            <a:r>
              <a:rPr lang="en-US" dirty="0" smtClean="0">
                <a:solidFill>
                  <a:srgbClr val="FF0000"/>
                </a:solidFill>
              </a:rPr>
              <a:t>rate of turn </a:t>
            </a:r>
            <a:r>
              <a:rPr lang="en-US" dirty="0" smtClean="0"/>
              <a:t>in which the aircraft will make a 360 degree turn in two minutes (120 seconds) regardless of airspeed</a:t>
            </a:r>
          </a:p>
          <a:p>
            <a:r>
              <a:rPr lang="en-US" dirty="0" smtClean="0"/>
              <a:t>Standard rate turn is indicated on turn coordinator or turn-slip indicator.</a:t>
            </a:r>
            <a:endParaRPr lang="en-US" dirty="0"/>
          </a:p>
        </p:txBody>
      </p:sp>
      <p:sp>
        <p:nvSpPr>
          <p:cNvPr id="4" name="TextBox 3"/>
          <p:cNvSpPr txBox="1"/>
          <p:nvPr/>
        </p:nvSpPr>
        <p:spPr>
          <a:xfrm>
            <a:off x="2514600" y="5586274"/>
            <a:ext cx="3112647" cy="369332"/>
          </a:xfrm>
          <a:prstGeom prst="rect">
            <a:avLst/>
          </a:prstGeom>
          <a:noFill/>
          <a:ln>
            <a:solidFill>
              <a:srgbClr val="C00000"/>
            </a:solidFill>
          </a:ln>
        </p:spPr>
        <p:txBody>
          <a:bodyPr wrap="none" rtlCol="0">
            <a:spAutoFit/>
          </a:bodyPr>
          <a:lstStyle/>
          <a:p>
            <a:r>
              <a:rPr lang="en-US" dirty="0" smtClean="0"/>
              <a:t>Standard Rate of Turn Indicator</a:t>
            </a:r>
            <a:endParaRPr lang="en-US" dirty="0"/>
          </a:p>
        </p:txBody>
      </p:sp>
      <p:cxnSp>
        <p:nvCxnSpPr>
          <p:cNvPr id="6" name="Straight Arrow Connector 5"/>
          <p:cNvCxnSpPr>
            <a:stCxn id="4" idx="3"/>
          </p:cNvCxnSpPr>
          <p:nvPr/>
        </p:nvCxnSpPr>
        <p:spPr>
          <a:xfrm>
            <a:off x="5627247" y="5770940"/>
            <a:ext cx="1002153" cy="9646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fld id="{333B7582-3CBD-40DC-B628-9FAFD296F848}" type="slidenum">
              <a:rPr lang="en-US" smtClean="0"/>
              <a:t>3</a:t>
            </a:fld>
            <a:endParaRPr lang="en-US"/>
          </a:p>
        </p:txBody>
      </p:sp>
    </p:spTree>
    <p:extLst>
      <p:ext uri="{BB962C8B-B14F-4D97-AF65-F5344CB8AC3E}">
        <p14:creationId xmlns:p14="http://schemas.microsoft.com/office/powerpoint/2010/main" val="903613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Standard Rate Turns are NOT Standard Bank Turns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achieve a standard rate turn at different airspeeds, you will have to vary the bank angle</a:t>
            </a:r>
          </a:p>
          <a:p>
            <a:r>
              <a:rPr lang="en-US" dirty="0" smtClean="0"/>
              <a:t>A good rule of thumb for determining bank angle is to use approximately 20 percent of indicated airspeed</a:t>
            </a:r>
          </a:p>
          <a:p>
            <a:pPr lvl="1"/>
            <a:r>
              <a:rPr lang="en-US" dirty="0" smtClean="0"/>
              <a:t>Because the maximum angle of bank for maneuvering an aircraft in instrument flight is generally 30° that will be a limit</a:t>
            </a:r>
          </a:p>
          <a:p>
            <a:pPr lvl="1"/>
            <a:r>
              <a:rPr lang="en-US" dirty="0" smtClean="0"/>
              <a:t>70 knots true airspeed = approximately 12° of bank </a:t>
            </a:r>
          </a:p>
          <a:p>
            <a:pPr lvl="1"/>
            <a:r>
              <a:rPr lang="en-US" dirty="0" smtClean="0"/>
              <a:t>90 knots true airspeed = approximately 15</a:t>
            </a:r>
            <a:r>
              <a:rPr lang="en-US" dirty="0" smtClean="0"/>
              <a:t>°</a:t>
            </a:r>
            <a:r>
              <a:rPr lang="en-US" dirty="0" smtClean="0"/>
              <a:t> of bank</a:t>
            </a:r>
          </a:p>
          <a:p>
            <a:pPr lvl="1"/>
            <a:r>
              <a:rPr lang="en-US" dirty="0" smtClean="0"/>
              <a:t>120 knots true airspeed = approximately 19° of bank</a:t>
            </a:r>
          </a:p>
          <a:p>
            <a:pPr lvl="1"/>
            <a:endParaRPr lang="en-US" dirty="0"/>
          </a:p>
        </p:txBody>
      </p:sp>
      <p:sp>
        <p:nvSpPr>
          <p:cNvPr id="4" name="Slide Number Placeholder 3"/>
          <p:cNvSpPr>
            <a:spLocks noGrp="1"/>
          </p:cNvSpPr>
          <p:nvPr>
            <p:ph type="sldNum" sz="quarter" idx="12"/>
          </p:nvPr>
        </p:nvSpPr>
        <p:spPr/>
        <p:txBody>
          <a:bodyPr/>
          <a:lstStyle/>
          <a:p>
            <a:fld id="{333B7582-3CBD-40DC-B628-9FAFD296F848}" type="slidenum">
              <a:rPr lang="en-US" smtClean="0"/>
              <a:t>4</a:t>
            </a:fld>
            <a:endParaRPr lang="en-US"/>
          </a:p>
        </p:txBody>
      </p:sp>
    </p:spTree>
    <p:extLst>
      <p:ext uri="{BB962C8B-B14F-4D97-AF65-F5344CB8AC3E}">
        <p14:creationId xmlns:p14="http://schemas.microsoft.com/office/powerpoint/2010/main" val="1469837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Timed Turns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Establish a standard-rate turn as indicated by the turn coordinator</a:t>
            </a:r>
          </a:p>
          <a:p>
            <a:pPr lvl="1"/>
            <a:r>
              <a:rPr lang="en-US" dirty="0" smtClean="0"/>
              <a:t>While you are practicing timed turns you can verify the rate of turn and accuracy if the turn coordinator.  As the second hand of the clock passes a cardinal point (12, 3, 6, 9), check the heading on the heading indicator.  While holding the rate of turn constant, note the indicated heading changes at 10 second intervals. If the airplane turns more or less than 30° in that interval, a larger or smaller deflection of the miniature aircraft of the turn coordinator is necessary to produce a standard-rate turn</a:t>
            </a:r>
          </a:p>
          <a:p>
            <a:pPr lvl="1"/>
            <a:r>
              <a:rPr lang="en-US" dirty="0" smtClean="0"/>
              <a:t>Note any corrections necessary, if any, and apply them during timed turns</a:t>
            </a:r>
          </a:p>
          <a:p>
            <a:pPr lvl="2"/>
            <a:r>
              <a:rPr lang="en-US" dirty="0" smtClean="0"/>
              <a:t>If SHORT on magnetic course increase turn coordinator one bar over std. rate turn</a:t>
            </a:r>
          </a:p>
          <a:p>
            <a:pPr lvl="2"/>
            <a:r>
              <a:rPr lang="en-US" dirty="0" smtClean="0"/>
              <a:t>If LONG on magnetic course decrease turn coordinator one bar under std. rate turn</a:t>
            </a:r>
          </a:p>
          <a:p>
            <a:r>
              <a:rPr lang="en-US" dirty="0" smtClean="0"/>
              <a:t>The same cross-check and control technique is used in making timed turns that is used for normal turns to a predetermined heading, except that the clock is substituted for the heading indicator</a:t>
            </a:r>
          </a:p>
        </p:txBody>
      </p:sp>
      <p:sp>
        <p:nvSpPr>
          <p:cNvPr id="5" name="Slide Number Placeholder 4"/>
          <p:cNvSpPr>
            <a:spLocks noGrp="1"/>
          </p:cNvSpPr>
          <p:nvPr>
            <p:ph type="sldNum" sz="quarter" idx="12"/>
          </p:nvPr>
        </p:nvSpPr>
        <p:spPr/>
        <p:txBody>
          <a:bodyPr/>
          <a:lstStyle/>
          <a:p>
            <a:fld id="{333B7582-3CBD-40DC-B628-9FAFD296F848}" type="slidenum">
              <a:rPr lang="en-US" smtClean="0"/>
              <a:t>5</a:t>
            </a:fld>
            <a:endParaRPr lang="en-US"/>
          </a:p>
        </p:txBody>
      </p:sp>
    </p:spTree>
    <p:extLst>
      <p:ext uri="{BB962C8B-B14F-4D97-AF65-F5344CB8AC3E}">
        <p14:creationId xmlns:p14="http://schemas.microsoft.com/office/powerpoint/2010/main" val="3225463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Timed Turn Instrument Usage</a:t>
            </a:r>
            <a:br>
              <a:rPr lang="en-US" dirty="0" smtClean="0"/>
            </a:br>
            <a:endParaRPr lang="en-US" dirty="0"/>
          </a:p>
        </p:txBody>
      </p:sp>
      <p:sp>
        <p:nvSpPr>
          <p:cNvPr id="3" name="Content Placeholder 2"/>
          <p:cNvSpPr>
            <a:spLocks noGrp="1"/>
          </p:cNvSpPr>
          <p:nvPr>
            <p:ph idx="1"/>
          </p:nvPr>
        </p:nvSpPr>
        <p:spPr/>
        <p:txBody>
          <a:bodyPr/>
          <a:lstStyle/>
          <a:p>
            <a:r>
              <a:rPr lang="en-US" dirty="0" smtClean="0"/>
              <a:t>The miniature aircraft of the turn coordinator is primary for bank </a:t>
            </a:r>
          </a:p>
          <a:p>
            <a:r>
              <a:rPr lang="en-US" dirty="0" smtClean="0"/>
              <a:t>The altimeter is primary for pitch</a:t>
            </a:r>
          </a:p>
          <a:p>
            <a:r>
              <a:rPr lang="en-US" dirty="0" smtClean="0"/>
              <a:t>The airspeed indicator is primary for power control</a:t>
            </a:r>
          </a:p>
          <a:p>
            <a:endParaRPr lang="en-US" dirty="0"/>
          </a:p>
        </p:txBody>
      </p:sp>
      <p:sp>
        <p:nvSpPr>
          <p:cNvPr id="4" name="Slide Number Placeholder 3"/>
          <p:cNvSpPr>
            <a:spLocks noGrp="1"/>
          </p:cNvSpPr>
          <p:nvPr>
            <p:ph type="sldNum" sz="quarter" idx="12"/>
          </p:nvPr>
        </p:nvSpPr>
        <p:spPr/>
        <p:txBody>
          <a:bodyPr/>
          <a:lstStyle/>
          <a:p>
            <a:fld id="{333B7582-3CBD-40DC-B628-9FAFD296F848}" type="slidenum">
              <a:rPr lang="en-US" smtClean="0"/>
              <a:t>6</a:t>
            </a:fld>
            <a:endParaRPr lang="en-US"/>
          </a:p>
        </p:txBody>
      </p:sp>
      <p:pic>
        <p:nvPicPr>
          <p:cNvPr id="5" name="Picture 2" descr="http://shop.avionics.co.nz/image/cache/data/Products/egc-1394T100-7Z-600x6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4338222"/>
            <a:ext cx="2362200" cy="23622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429000" y="5169965"/>
            <a:ext cx="1981312" cy="369332"/>
          </a:xfrm>
          <a:prstGeom prst="rect">
            <a:avLst/>
          </a:prstGeom>
          <a:noFill/>
          <a:ln>
            <a:solidFill>
              <a:srgbClr val="C00000"/>
            </a:solidFill>
          </a:ln>
        </p:spPr>
        <p:txBody>
          <a:bodyPr wrap="none" rtlCol="0">
            <a:spAutoFit/>
          </a:bodyPr>
          <a:lstStyle/>
          <a:p>
            <a:r>
              <a:rPr lang="en-US" dirty="0" smtClean="0"/>
              <a:t>Miniature airplane</a:t>
            </a:r>
            <a:endParaRPr lang="en-US" dirty="0"/>
          </a:p>
        </p:txBody>
      </p:sp>
      <p:cxnSp>
        <p:nvCxnSpPr>
          <p:cNvPr id="8" name="Straight Arrow Connector 7"/>
          <p:cNvCxnSpPr>
            <a:stCxn id="6" idx="3"/>
          </p:cNvCxnSpPr>
          <p:nvPr/>
        </p:nvCxnSpPr>
        <p:spPr>
          <a:xfrm>
            <a:off x="5410312" y="5354631"/>
            <a:ext cx="2285888" cy="18466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9371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Timed Turn Time Computation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Determine the new heading desired</a:t>
            </a:r>
          </a:p>
          <a:p>
            <a:r>
              <a:rPr lang="en-US" dirty="0" smtClean="0"/>
              <a:t>Determine your current heading - magnetic compass while in level flight</a:t>
            </a:r>
          </a:p>
          <a:p>
            <a:r>
              <a:rPr lang="en-US" dirty="0" smtClean="0"/>
              <a:t>Determine the number of degrees of turn required</a:t>
            </a:r>
          </a:p>
          <a:p>
            <a:r>
              <a:rPr lang="en-US" dirty="0" smtClean="0"/>
              <a:t>Divide the number of degrees by 3 to determine the amount of time needed to reach the new heading</a:t>
            </a:r>
          </a:p>
          <a:p>
            <a:r>
              <a:rPr lang="en-US" dirty="0" smtClean="0"/>
              <a:t>E.g., To turn from east (90°) to west (270°) </a:t>
            </a:r>
          </a:p>
          <a:p>
            <a:pPr lvl="1"/>
            <a:r>
              <a:rPr lang="en-US" dirty="0" smtClean="0"/>
              <a:t>270 – 90 = 180 / 3 = 60 seconds</a:t>
            </a:r>
            <a:endParaRPr lang="en-US" dirty="0"/>
          </a:p>
        </p:txBody>
      </p:sp>
      <p:sp>
        <p:nvSpPr>
          <p:cNvPr id="4" name="Slide Number Placeholder 3"/>
          <p:cNvSpPr>
            <a:spLocks noGrp="1"/>
          </p:cNvSpPr>
          <p:nvPr>
            <p:ph type="sldNum" sz="quarter" idx="12"/>
          </p:nvPr>
        </p:nvSpPr>
        <p:spPr/>
        <p:txBody>
          <a:bodyPr/>
          <a:lstStyle/>
          <a:p>
            <a:fld id="{333B7582-3CBD-40DC-B628-9FAFD296F848}" type="slidenum">
              <a:rPr lang="en-US" smtClean="0"/>
              <a:t>7</a:t>
            </a:fld>
            <a:endParaRPr lang="en-US"/>
          </a:p>
        </p:txBody>
      </p:sp>
    </p:spTree>
    <p:extLst>
      <p:ext uri="{BB962C8B-B14F-4D97-AF65-F5344CB8AC3E}">
        <p14:creationId xmlns:p14="http://schemas.microsoft.com/office/powerpoint/2010/main" val="1385523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Timed Turn Techniques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Start smoothly rolling into the turn when the clock’s second hand passes a cardinal point</a:t>
            </a:r>
          </a:p>
          <a:p>
            <a:r>
              <a:rPr lang="en-US" dirty="0" smtClean="0"/>
              <a:t>Hold the turn at the standard rate indication (or half-standard rate for small heading changes)</a:t>
            </a:r>
          </a:p>
          <a:p>
            <a:r>
              <a:rPr lang="en-US" dirty="0" smtClean="0"/>
              <a:t>Begin rolling out of the turn when the computed number of seconds has elapsed</a:t>
            </a:r>
          </a:p>
          <a:p>
            <a:pPr lvl="1"/>
            <a:r>
              <a:rPr lang="en-US" dirty="0" smtClean="0"/>
              <a:t>If the rates of roll-in and roll-out are the same, you can ignore the time taken during roll-in and roll-out </a:t>
            </a:r>
          </a:p>
          <a:p>
            <a:r>
              <a:rPr lang="en-US" dirty="0" smtClean="0"/>
              <a:t>After roll-out is completed, check the compass to confirm that you are on the desired heading</a:t>
            </a:r>
          </a:p>
        </p:txBody>
      </p:sp>
      <p:sp>
        <p:nvSpPr>
          <p:cNvPr id="4" name="Slide Number Placeholder 3"/>
          <p:cNvSpPr>
            <a:spLocks noGrp="1"/>
          </p:cNvSpPr>
          <p:nvPr>
            <p:ph type="sldNum" sz="quarter" idx="12"/>
          </p:nvPr>
        </p:nvSpPr>
        <p:spPr/>
        <p:txBody>
          <a:bodyPr/>
          <a:lstStyle/>
          <a:p>
            <a:fld id="{333B7582-3CBD-40DC-B628-9FAFD296F848}" type="slidenum">
              <a:rPr lang="en-US" smtClean="0"/>
              <a:t>8</a:t>
            </a:fld>
            <a:endParaRPr lang="en-US"/>
          </a:p>
        </p:txBody>
      </p:sp>
    </p:spTree>
    <p:extLst>
      <p:ext uri="{BB962C8B-B14F-4D97-AF65-F5344CB8AC3E}">
        <p14:creationId xmlns:p14="http://schemas.microsoft.com/office/powerpoint/2010/main" val="1700125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098" name="Picture 2" descr="http://www.learntofly.ca/wp-content/uploads/2011/09/Questions-and-Answers-Exam-Pre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194246"/>
            <a:ext cx="4800600" cy="5544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1864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689</Words>
  <Application>Microsoft Office PowerPoint</Application>
  <PresentationFormat>On-screen Show (4:3)</PresentationFormat>
  <Paragraphs>63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Timed Turns</vt:lpstr>
      <vt:lpstr>Why Use A Timed Turn</vt:lpstr>
      <vt:lpstr>Standard Rate Turns</vt:lpstr>
      <vt:lpstr>Standard Rate Turns are NOT Standard Bank Turns</vt:lpstr>
      <vt:lpstr>Timed Turns</vt:lpstr>
      <vt:lpstr>Timed Turn Instrument Usage </vt:lpstr>
      <vt:lpstr>Timed Turn Time Computation</vt:lpstr>
      <vt:lpstr>Timed Turn Techniques</vt:lpstr>
      <vt:lpstr>Questions</vt:lpstr>
      <vt:lpstr>Disclaimer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Timed Turns</dc:title>
  <dc:creator>Bob</dc:creator>
  <cp:lastModifiedBy>Bob</cp:lastModifiedBy>
  <cp:revision>12</cp:revision>
  <dcterms:created xsi:type="dcterms:W3CDTF">2013-06-09T16:38:07Z</dcterms:created>
  <dcterms:modified xsi:type="dcterms:W3CDTF">2013-06-09T17:41:10Z</dcterms:modified>
</cp:coreProperties>
</file>