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3" r:id="rId4"/>
    <p:sldId id="258" r:id="rId5"/>
    <p:sldId id="259" r:id="rId6"/>
    <p:sldId id="266" r:id="rId7"/>
    <p:sldId id="276" r:id="rId8"/>
    <p:sldId id="260" r:id="rId9"/>
    <p:sldId id="275" r:id="rId10"/>
    <p:sldId id="264" r:id="rId11"/>
    <p:sldId id="271" r:id="rId12"/>
    <p:sldId id="268" r:id="rId13"/>
    <p:sldId id="273" r:id="rId14"/>
    <p:sldId id="261" r:id="rId15"/>
    <p:sldId id="262" r:id="rId16"/>
    <p:sldId id="274" r:id="rId17"/>
    <p:sldId id="272" r:id="rId18"/>
    <p:sldId id="269"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470"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7C0E51-C0B0-4576-AAB8-24C88A153567}" type="datetimeFigureOut">
              <a:rPr lang="en-US" smtClean="0"/>
              <a:t>4/9/2015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A4E3C0-B5FA-4EF8-A9BB-35C1E24F5976}" type="slidenum">
              <a:rPr lang="en-US" smtClean="0"/>
              <a:t>‹#›</a:t>
            </a:fld>
            <a:endParaRPr lang="en-US" dirty="0"/>
          </a:p>
        </p:txBody>
      </p:sp>
    </p:spTree>
    <p:extLst>
      <p:ext uri="{BB962C8B-B14F-4D97-AF65-F5344CB8AC3E}">
        <p14:creationId xmlns:p14="http://schemas.microsoft.com/office/powerpoint/2010/main" val="2254849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466579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915664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1319E-6FB9-4674-981B-0371023331C8}" type="slidenum">
              <a:rPr lang="en-US" smtClean="0"/>
              <a:t>19</a:t>
            </a:fld>
            <a:endParaRPr lang="en-US" dirty="0"/>
          </a:p>
        </p:txBody>
      </p:sp>
    </p:spTree>
    <p:extLst>
      <p:ext uri="{BB962C8B-B14F-4D97-AF65-F5344CB8AC3E}">
        <p14:creationId xmlns:p14="http://schemas.microsoft.com/office/powerpoint/2010/main" val="200600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75662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168114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32044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633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4E3C0-B5FA-4EF8-A9BB-35C1E24F5976}" type="slidenum">
              <a:rPr lang="en-US" smtClean="0"/>
              <a:t>6</a:t>
            </a:fld>
            <a:endParaRPr lang="en-US" dirty="0"/>
          </a:p>
        </p:txBody>
      </p:sp>
    </p:spTree>
    <p:extLst>
      <p:ext uri="{BB962C8B-B14F-4D97-AF65-F5344CB8AC3E}">
        <p14:creationId xmlns:p14="http://schemas.microsoft.com/office/powerpoint/2010/main" val="1838994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324786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9782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288982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C8480D-3675-4D65-A621-330FBBADC247}" type="datetimeFigureOut">
              <a:rPr lang="en-US" smtClean="0"/>
              <a:t>4/9/2015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AEC495-DE5C-4452-91C6-0B0D7ABE645F}" type="slidenum">
              <a:rPr lang="en-US" smtClean="0"/>
              <a:t>‹#›</a:t>
            </a:fld>
            <a:endParaRPr lang="en-US" dirty="0"/>
          </a:p>
        </p:txBody>
      </p:sp>
    </p:spTree>
    <p:extLst>
      <p:ext uri="{BB962C8B-B14F-4D97-AF65-F5344CB8AC3E}">
        <p14:creationId xmlns:p14="http://schemas.microsoft.com/office/powerpoint/2010/main" val="2376140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8480D-3675-4D65-A621-330FBBADC247}" type="datetimeFigureOut">
              <a:rPr lang="en-US" smtClean="0"/>
              <a:t>4/9/2015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AEC495-DE5C-4452-91C6-0B0D7ABE645F}" type="slidenum">
              <a:rPr lang="en-US" smtClean="0"/>
              <a:t>‹#›</a:t>
            </a:fld>
            <a:endParaRPr lang="en-US" dirty="0"/>
          </a:p>
        </p:txBody>
      </p:sp>
    </p:spTree>
    <p:extLst>
      <p:ext uri="{BB962C8B-B14F-4D97-AF65-F5344CB8AC3E}">
        <p14:creationId xmlns:p14="http://schemas.microsoft.com/office/powerpoint/2010/main" val="1294276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8480D-3675-4D65-A621-330FBBADC247}" type="datetimeFigureOut">
              <a:rPr lang="en-US" smtClean="0"/>
              <a:t>4/9/2015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AEC495-DE5C-4452-91C6-0B0D7ABE645F}" type="slidenum">
              <a:rPr lang="en-US" smtClean="0"/>
              <a:t>‹#›</a:t>
            </a:fld>
            <a:endParaRPr lang="en-US" dirty="0"/>
          </a:p>
        </p:txBody>
      </p:sp>
    </p:spTree>
    <p:extLst>
      <p:ext uri="{BB962C8B-B14F-4D97-AF65-F5344CB8AC3E}">
        <p14:creationId xmlns:p14="http://schemas.microsoft.com/office/powerpoint/2010/main" val="3133058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8480D-3675-4D65-A621-330FBBADC247}" type="datetimeFigureOut">
              <a:rPr lang="en-US" smtClean="0"/>
              <a:t>4/9/2015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AEC495-DE5C-4452-91C6-0B0D7ABE645F}" type="slidenum">
              <a:rPr lang="en-US" smtClean="0"/>
              <a:t>‹#›</a:t>
            </a:fld>
            <a:endParaRPr lang="en-US" dirty="0"/>
          </a:p>
        </p:txBody>
      </p:sp>
    </p:spTree>
    <p:extLst>
      <p:ext uri="{BB962C8B-B14F-4D97-AF65-F5344CB8AC3E}">
        <p14:creationId xmlns:p14="http://schemas.microsoft.com/office/powerpoint/2010/main" val="306512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C8480D-3675-4D65-A621-330FBBADC247}" type="datetimeFigureOut">
              <a:rPr lang="en-US" smtClean="0"/>
              <a:t>4/9/2015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AEC495-DE5C-4452-91C6-0B0D7ABE645F}" type="slidenum">
              <a:rPr lang="en-US" smtClean="0"/>
              <a:t>‹#›</a:t>
            </a:fld>
            <a:endParaRPr lang="en-US" dirty="0"/>
          </a:p>
        </p:txBody>
      </p:sp>
    </p:spTree>
    <p:extLst>
      <p:ext uri="{BB962C8B-B14F-4D97-AF65-F5344CB8AC3E}">
        <p14:creationId xmlns:p14="http://schemas.microsoft.com/office/powerpoint/2010/main" val="328343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8480D-3675-4D65-A621-330FBBADC247}" type="datetimeFigureOut">
              <a:rPr lang="en-US" smtClean="0"/>
              <a:t>4/9/2015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AEC495-DE5C-4452-91C6-0B0D7ABE645F}" type="slidenum">
              <a:rPr lang="en-US" smtClean="0"/>
              <a:t>‹#›</a:t>
            </a:fld>
            <a:endParaRPr lang="en-US" dirty="0"/>
          </a:p>
        </p:txBody>
      </p:sp>
    </p:spTree>
    <p:extLst>
      <p:ext uri="{BB962C8B-B14F-4D97-AF65-F5344CB8AC3E}">
        <p14:creationId xmlns:p14="http://schemas.microsoft.com/office/powerpoint/2010/main" val="139634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8480D-3675-4D65-A621-330FBBADC247}" type="datetimeFigureOut">
              <a:rPr lang="en-US" smtClean="0"/>
              <a:t>4/9/2015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AEC495-DE5C-4452-91C6-0B0D7ABE645F}" type="slidenum">
              <a:rPr lang="en-US" smtClean="0"/>
              <a:t>‹#›</a:t>
            </a:fld>
            <a:endParaRPr lang="en-US" dirty="0"/>
          </a:p>
        </p:txBody>
      </p:sp>
    </p:spTree>
    <p:extLst>
      <p:ext uri="{BB962C8B-B14F-4D97-AF65-F5344CB8AC3E}">
        <p14:creationId xmlns:p14="http://schemas.microsoft.com/office/powerpoint/2010/main" val="3212482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8480D-3675-4D65-A621-330FBBADC247}" type="datetimeFigureOut">
              <a:rPr lang="en-US" smtClean="0"/>
              <a:t>4/9/2015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EC495-DE5C-4452-91C6-0B0D7ABE645F}" type="slidenum">
              <a:rPr lang="en-US" smtClean="0"/>
              <a:t>‹#›</a:t>
            </a:fld>
            <a:endParaRPr lang="en-US" dirty="0"/>
          </a:p>
        </p:txBody>
      </p:sp>
    </p:spTree>
    <p:extLst>
      <p:ext uri="{BB962C8B-B14F-4D97-AF65-F5344CB8AC3E}">
        <p14:creationId xmlns:p14="http://schemas.microsoft.com/office/powerpoint/2010/main" val="797769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8480D-3675-4D65-A621-330FBBADC247}" type="datetimeFigureOut">
              <a:rPr lang="en-US" smtClean="0"/>
              <a:t>4/9/2015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AEC495-DE5C-4452-91C6-0B0D7ABE645F}" type="slidenum">
              <a:rPr lang="en-US" smtClean="0"/>
              <a:t>‹#›</a:t>
            </a:fld>
            <a:endParaRPr lang="en-US" dirty="0"/>
          </a:p>
        </p:txBody>
      </p:sp>
    </p:spTree>
    <p:extLst>
      <p:ext uri="{BB962C8B-B14F-4D97-AF65-F5344CB8AC3E}">
        <p14:creationId xmlns:p14="http://schemas.microsoft.com/office/powerpoint/2010/main" val="206476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8480D-3675-4D65-A621-330FBBADC247}" type="datetimeFigureOut">
              <a:rPr lang="en-US" smtClean="0"/>
              <a:t>4/9/2015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AEC495-DE5C-4452-91C6-0B0D7ABE645F}" type="slidenum">
              <a:rPr lang="en-US" smtClean="0"/>
              <a:t>‹#›</a:t>
            </a:fld>
            <a:endParaRPr lang="en-US" dirty="0"/>
          </a:p>
        </p:txBody>
      </p:sp>
    </p:spTree>
    <p:extLst>
      <p:ext uri="{BB962C8B-B14F-4D97-AF65-F5344CB8AC3E}">
        <p14:creationId xmlns:p14="http://schemas.microsoft.com/office/powerpoint/2010/main" val="54649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8480D-3675-4D65-A621-330FBBADC247}" type="datetimeFigureOut">
              <a:rPr lang="en-US" smtClean="0"/>
              <a:t>4/9/2015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AEC495-DE5C-4452-91C6-0B0D7ABE645F}" type="slidenum">
              <a:rPr lang="en-US" smtClean="0"/>
              <a:t>‹#›</a:t>
            </a:fld>
            <a:endParaRPr lang="en-US" dirty="0"/>
          </a:p>
        </p:txBody>
      </p:sp>
    </p:spTree>
    <p:extLst>
      <p:ext uri="{BB962C8B-B14F-4D97-AF65-F5344CB8AC3E}">
        <p14:creationId xmlns:p14="http://schemas.microsoft.com/office/powerpoint/2010/main" val="19733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8480D-3675-4D65-A621-330FBBADC247}" type="datetimeFigureOut">
              <a:rPr lang="en-US" smtClean="0"/>
              <a:t>4/9/2015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EC495-DE5C-4452-91C6-0B0D7ABE645F}" type="slidenum">
              <a:rPr lang="en-US" smtClean="0"/>
              <a:t>‹#›</a:t>
            </a:fld>
            <a:endParaRPr lang="en-US" dirty="0"/>
          </a:p>
        </p:txBody>
      </p:sp>
    </p:spTree>
    <p:extLst>
      <p:ext uri="{BB962C8B-B14F-4D97-AF65-F5344CB8AC3E}">
        <p14:creationId xmlns:p14="http://schemas.microsoft.com/office/powerpoint/2010/main" val="4126532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dirty="0" smtClean="0"/>
              <a:t>Standard Terminal Arrival Routes</a:t>
            </a:r>
            <a:br>
              <a:rPr lang="en-US" dirty="0" smtClean="0"/>
            </a:br>
            <a:r>
              <a:rPr lang="en-US" dirty="0" smtClean="0"/>
              <a:t>STARs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62294"/>
            <a:ext cx="6689912" cy="439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46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 / STAR Selection</a:t>
            </a:r>
            <a:endParaRPr lang="en-US" dirty="0"/>
          </a:p>
        </p:txBody>
      </p:sp>
      <p:sp>
        <p:nvSpPr>
          <p:cNvPr id="3" name="Content Placeholder 2"/>
          <p:cNvSpPr>
            <a:spLocks noGrp="1"/>
          </p:cNvSpPr>
          <p:nvPr>
            <p:ph idx="1"/>
          </p:nvPr>
        </p:nvSpPr>
        <p:spPr/>
        <p:txBody>
          <a:bodyPr>
            <a:normAutofit fontScale="85000" lnSpcReduction="10000"/>
          </a:bodyPr>
          <a:lstStyle/>
          <a:p>
            <a:pPr lvl="1" algn="just"/>
            <a:r>
              <a:rPr lang="en-US" dirty="0" smtClean="0"/>
              <a:t>Be sure you </a:t>
            </a:r>
            <a:r>
              <a:rPr lang="en-US" dirty="0" smtClean="0"/>
              <a:t>can meet the altitude, speed and equipment </a:t>
            </a:r>
            <a:r>
              <a:rPr lang="en-US" dirty="0" smtClean="0"/>
              <a:t>requirements for a selected Star</a:t>
            </a:r>
            <a:endParaRPr lang="en-US" dirty="0" smtClean="0"/>
          </a:p>
          <a:p>
            <a:pPr lvl="2" algn="just"/>
            <a:r>
              <a:rPr lang="en-US" dirty="0" smtClean="0"/>
              <a:t>Note some SIDS / STARS are turbojet, turboprop only.  Some are RNAV only</a:t>
            </a:r>
          </a:p>
          <a:p>
            <a:pPr lvl="3" algn="just"/>
            <a:r>
              <a:rPr lang="en-US" dirty="0"/>
              <a:t>RNAV1 / RNAV2 Notes – RNAV 1 STARS </a:t>
            </a:r>
            <a:r>
              <a:rPr lang="en-US" dirty="0" smtClean="0"/>
              <a:t>have higher </a:t>
            </a:r>
            <a:r>
              <a:rPr lang="en-US" dirty="0"/>
              <a:t>equipment requirements and, often, tighter required navigation performance (RNP) tolerances than RNAV-2. For RNAV-1 STARS, pilots are required to use a course deviation indicator (CDI)/flight director, and/or autopilot in LNAV mode while operating on RNAV courses.</a:t>
            </a:r>
            <a:endParaRPr lang="en-US" dirty="0" smtClean="0"/>
          </a:p>
          <a:p>
            <a:pPr algn="just"/>
            <a:r>
              <a:rPr lang="en-US" dirty="0" smtClean="0"/>
              <a:t>Your </a:t>
            </a:r>
            <a:r>
              <a:rPr lang="en-US" dirty="0" smtClean="0"/>
              <a:t>SID may have a common point with a STAR for your arrival airport – often that is the best combination</a:t>
            </a:r>
          </a:p>
          <a:p>
            <a:pPr lvl="1" algn="just"/>
            <a:r>
              <a:rPr lang="en-US" dirty="0" smtClean="0"/>
              <a:t>In which case the flight plan consists of a departure airport, SID, STAR and arrival airport for the entire route</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638800"/>
            <a:ext cx="1962150" cy="1042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1600200" y="5791200"/>
            <a:ext cx="990600"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313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Transitions</a:t>
            </a:r>
            <a:endParaRPr lang="en-US" dirty="0"/>
          </a:p>
        </p:txBody>
      </p:sp>
      <p:sp>
        <p:nvSpPr>
          <p:cNvPr id="3" name="Content Placeholder 2"/>
          <p:cNvSpPr>
            <a:spLocks noGrp="1"/>
          </p:cNvSpPr>
          <p:nvPr>
            <p:ph idx="1"/>
          </p:nvPr>
        </p:nvSpPr>
        <p:spPr>
          <a:xfrm>
            <a:off x="457200" y="1600200"/>
            <a:ext cx="3276600" cy="4525963"/>
          </a:xfrm>
        </p:spPr>
        <p:txBody>
          <a:bodyPr>
            <a:normAutofit fontScale="62500" lnSpcReduction="20000"/>
          </a:bodyPr>
          <a:lstStyle/>
          <a:p>
            <a:r>
              <a:rPr lang="en-US" dirty="0"/>
              <a:t>A STAR transition is a published segment used to connect one or more </a:t>
            </a:r>
            <a:r>
              <a:rPr lang="en-US" dirty="0" smtClean="0"/>
              <a:t>enroute </a:t>
            </a:r>
            <a:r>
              <a:rPr lang="en-US" dirty="0"/>
              <a:t>airways, </a:t>
            </a:r>
            <a:r>
              <a:rPr lang="en-US" dirty="0" smtClean="0"/>
              <a:t>or </a:t>
            </a:r>
            <a:r>
              <a:rPr lang="en-US" dirty="0"/>
              <a:t>RNAV routes to the basic STAR </a:t>
            </a:r>
            <a:r>
              <a:rPr lang="en-US" dirty="0" smtClean="0"/>
              <a:t>procedure</a:t>
            </a:r>
          </a:p>
          <a:p>
            <a:r>
              <a:rPr lang="en-US" dirty="0" smtClean="0"/>
              <a:t>Several </a:t>
            </a:r>
            <a:r>
              <a:rPr lang="en-US" dirty="0"/>
              <a:t>routes that bring traffic from different directions into one </a:t>
            </a:r>
            <a:r>
              <a:rPr lang="en-US" dirty="0" smtClean="0"/>
              <a:t>STAR may exist</a:t>
            </a:r>
          </a:p>
          <a:p>
            <a:r>
              <a:rPr lang="en-US" dirty="0" smtClean="0"/>
              <a:t>STAR name </a:t>
            </a:r>
            <a:r>
              <a:rPr lang="en-US" dirty="0"/>
              <a:t>is usually the same as the last fix on the </a:t>
            </a:r>
            <a:r>
              <a:rPr lang="en-US" dirty="0" smtClean="0"/>
              <a:t>enroute transitions </a:t>
            </a:r>
            <a:r>
              <a:rPr lang="en-US" dirty="0"/>
              <a:t>where they come together to begin the </a:t>
            </a:r>
            <a:r>
              <a:rPr lang="en-US" dirty="0" smtClean="0"/>
              <a:t>basic STAR </a:t>
            </a:r>
            <a:r>
              <a:rPr lang="en-US" dirty="0"/>
              <a:t>procedure.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600199"/>
            <a:ext cx="5095964" cy="3264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7772400" y="1371600"/>
            <a:ext cx="228600" cy="1066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33800" y="5638800"/>
            <a:ext cx="2116092" cy="369332"/>
          </a:xfrm>
          <a:prstGeom prst="rect">
            <a:avLst/>
          </a:prstGeom>
          <a:noFill/>
        </p:spPr>
        <p:txBody>
          <a:bodyPr wrap="none" rtlCol="0">
            <a:spAutoFit/>
          </a:bodyPr>
          <a:lstStyle/>
          <a:p>
            <a:r>
              <a:rPr lang="en-US" dirty="0" smtClean="0"/>
              <a:t>Radial line and value</a:t>
            </a:r>
            <a:endParaRPr lang="en-US" dirty="0"/>
          </a:p>
        </p:txBody>
      </p:sp>
      <p:cxnSp>
        <p:nvCxnSpPr>
          <p:cNvPr id="8" name="Straight Arrow Connector 7"/>
          <p:cNvCxnSpPr/>
          <p:nvPr/>
        </p:nvCxnSpPr>
        <p:spPr>
          <a:xfrm flipV="1">
            <a:off x="3886200" y="4419600"/>
            <a:ext cx="1963692" cy="12837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629400" y="5334000"/>
            <a:ext cx="1713290" cy="369332"/>
          </a:xfrm>
          <a:prstGeom prst="rect">
            <a:avLst/>
          </a:prstGeom>
          <a:noFill/>
        </p:spPr>
        <p:txBody>
          <a:bodyPr wrap="none" rtlCol="0">
            <a:spAutoFit/>
          </a:bodyPr>
          <a:lstStyle/>
          <a:p>
            <a:r>
              <a:rPr lang="en-US" dirty="0" smtClean="0"/>
              <a:t>Transition Route</a:t>
            </a:r>
            <a:endParaRPr lang="en-US" dirty="0"/>
          </a:p>
        </p:txBody>
      </p:sp>
      <p:cxnSp>
        <p:nvCxnSpPr>
          <p:cNvPr id="11" name="Straight Arrow Connector 10"/>
          <p:cNvCxnSpPr/>
          <p:nvPr/>
        </p:nvCxnSpPr>
        <p:spPr>
          <a:xfrm flipH="1" flipV="1">
            <a:off x="5943600" y="2057400"/>
            <a:ext cx="838200" cy="3352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943600" y="6172200"/>
            <a:ext cx="1401922" cy="369332"/>
          </a:xfrm>
          <a:prstGeom prst="rect">
            <a:avLst/>
          </a:prstGeom>
          <a:noFill/>
        </p:spPr>
        <p:txBody>
          <a:bodyPr wrap="none" rtlCol="0">
            <a:spAutoFit/>
          </a:bodyPr>
          <a:lstStyle/>
          <a:p>
            <a:r>
              <a:rPr lang="en-US" dirty="0" smtClean="0"/>
              <a:t>Arrival Route</a:t>
            </a:r>
            <a:endParaRPr lang="en-US" dirty="0"/>
          </a:p>
        </p:txBody>
      </p:sp>
      <p:cxnSp>
        <p:nvCxnSpPr>
          <p:cNvPr id="16" name="Straight Arrow Connector 15"/>
          <p:cNvCxnSpPr/>
          <p:nvPr/>
        </p:nvCxnSpPr>
        <p:spPr>
          <a:xfrm flipH="1" flipV="1">
            <a:off x="6057900" y="4191000"/>
            <a:ext cx="38100" cy="216586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486045" y="533400"/>
            <a:ext cx="1504345" cy="923330"/>
          </a:xfrm>
          <a:prstGeom prst="rect">
            <a:avLst/>
          </a:prstGeom>
          <a:noFill/>
        </p:spPr>
        <p:txBody>
          <a:bodyPr wrap="square" rtlCol="0">
            <a:spAutoFit/>
          </a:bodyPr>
          <a:lstStyle/>
          <a:p>
            <a:r>
              <a:rPr lang="en-US" dirty="0" smtClean="0"/>
              <a:t>How to file for the transition</a:t>
            </a:r>
            <a:endParaRPr lang="en-US" dirty="0"/>
          </a:p>
        </p:txBody>
      </p:sp>
    </p:spTree>
    <p:extLst>
      <p:ext uri="{BB962C8B-B14F-4D97-AF65-F5344CB8AC3E}">
        <p14:creationId xmlns:p14="http://schemas.microsoft.com/office/powerpoint/2010/main" val="3638542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SID to STAR</a:t>
            </a:r>
            <a:br>
              <a:rPr lang="en-US" dirty="0" smtClean="0"/>
            </a:br>
            <a:r>
              <a:rPr lang="en-US" dirty="0" smtClean="0"/>
              <a:t>SGR to KDAL</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3086864" cy="4872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0052" y="1371600"/>
            <a:ext cx="5448677"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140" y="4857750"/>
            <a:ext cx="3333750" cy="63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6070" y="5562600"/>
            <a:ext cx="3790950" cy="470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6172200"/>
            <a:ext cx="3886200" cy="357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1143000" y="5715000"/>
            <a:ext cx="838200" cy="81513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1981200" y="4343400"/>
            <a:ext cx="762000"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362200" y="4648200"/>
            <a:ext cx="381000" cy="609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743200" y="4191000"/>
            <a:ext cx="1981200" cy="457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743200" y="4495800"/>
            <a:ext cx="22860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10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Clearances</a:t>
            </a:r>
            <a:endParaRPr lang="en-US" dirty="0"/>
          </a:p>
        </p:txBody>
      </p:sp>
      <p:sp>
        <p:nvSpPr>
          <p:cNvPr id="3" name="Content Placeholder 2"/>
          <p:cNvSpPr>
            <a:spLocks noGrp="1"/>
          </p:cNvSpPr>
          <p:nvPr>
            <p:ph idx="1"/>
          </p:nvPr>
        </p:nvSpPr>
        <p:spPr/>
        <p:txBody>
          <a:bodyPr>
            <a:normAutofit/>
          </a:bodyPr>
          <a:lstStyle/>
          <a:p>
            <a:r>
              <a:rPr lang="en-US" dirty="0"/>
              <a:t>“Cleared </a:t>
            </a:r>
            <a:r>
              <a:rPr lang="en-US" dirty="0" smtClean="0"/>
              <a:t>XXXX </a:t>
            </a:r>
            <a:r>
              <a:rPr lang="en-US" dirty="0"/>
              <a:t>Arrival”</a:t>
            </a:r>
          </a:p>
          <a:p>
            <a:pPr lvl="1"/>
            <a:r>
              <a:rPr lang="en-US" dirty="0"/>
              <a:t>No descent authorized</a:t>
            </a:r>
          </a:p>
          <a:p>
            <a:pPr lvl="1"/>
            <a:r>
              <a:rPr lang="en-US" dirty="0" smtClean="0"/>
              <a:t>Must comply </a:t>
            </a:r>
            <a:r>
              <a:rPr lang="en-US" dirty="0"/>
              <a:t>with published speed restrictions</a:t>
            </a:r>
          </a:p>
          <a:p>
            <a:r>
              <a:rPr lang="en-US" dirty="0" smtClean="0"/>
              <a:t>“</a:t>
            </a:r>
            <a:r>
              <a:rPr lang="en-US" dirty="0"/>
              <a:t>Cleared </a:t>
            </a:r>
            <a:r>
              <a:rPr lang="en-US" dirty="0" smtClean="0"/>
              <a:t>XXXXX Arrival</a:t>
            </a:r>
            <a:r>
              <a:rPr lang="en-US" dirty="0"/>
              <a:t>, Descend At Pilot’s Discretion, Maintain One Zero Thousand”</a:t>
            </a:r>
          </a:p>
          <a:p>
            <a:pPr lvl="1"/>
            <a:r>
              <a:rPr lang="en-US" dirty="0"/>
              <a:t>Initiate descent at pilot’s discretion to 10,000’</a:t>
            </a:r>
          </a:p>
          <a:p>
            <a:pPr lvl="1"/>
            <a:r>
              <a:rPr lang="en-US" dirty="0"/>
              <a:t>All published altitude restrictions are canceled</a:t>
            </a:r>
          </a:p>
          <a:p>
            <a:pPr lvl="1"/>
            <a:r>
              <a:rPr lang="en-US" dirty="0"/>
              <a:t>All published speed restrictions remain in effect</a:t>
            </a:r>
          </a:p>
          <a:p>
            <a:endParaRPr lang="en-US" dirty="0"/>
          </a:p>
        </p:txBody>
      </p:sp>
    </p:spTree>
    <p:extLst>
      <p:ext uri="{BB962C8B-B14F-4D97-AF65-F5344CB8AC3E}">
        <p14:creationId xmlns:p14="http://schemas.microsoft.com/office/powerpoint/2010/main" val="2035997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Clearances</a:t>
            </a:r>
            <a:endParaRPr lang="en-US" dirty="0"/>
          </a:p>
        </p:txBody>
      </p:sp>
      <p:sp>
        <p:nvSpPr>
          <p:cNvPr id="3" name="Content Placeholder 2"/>
          <p:cNvSpPr>
            <a:spLocks noGrp="1"/>
          </p:cNvSpPr>
          <p:nvPr>
            <p:ph idx="1"/>
          </p:nvPr>
        </p:nvSpPr>
        <p:spPr/>
        <p:txBody>
          <a:bodyPr>
            <a:noAutofit/>
          </a:bodyPr>
          <a:lstStyle/>
          <a:p>
            <a:pPr algn="just"/>
            <a:r>
              <a:rPr lang="en-US" sz="1600" dirty="0" smtClean="0"/>
              <a:t>Cleared Tyler One arrival, descend and maintain 6000” - requires the pilot to descend to 6000’ as directed, comply with any published speed restrictions, and maintain 6000’ until cleared for further vertical navigation with a newly assigned altitude or a “descend via” clearance. </a:t>
            </a:r>
          </a:p>
          <a:p>
            <a:pPr algn="just"/>
            <a:r>
              <a:rPr lang="en-US" sz="1600" dirty="0" smtClean="0"/>
              <a:t>“Descend via the Eagul Five arrival” - authorized </a:t>
            </a:r>
            <a:r>
              <a:rPr lang="en-US" sz="1600" dirty="0" smtClean="0"/>
              <a:t>descent </a:t>
            </a:r>
            <a:r>
              <a:rPr lang="en-US" sz="1600" dirty="0" smtClean="0"/>
              <a:t>at pilot's discretion on the Eagul Five arrival;  you must descend </a:t>
            </a:r>
            <a:r>
              <a:rPr lang="en-US" sz="1600" dirty="0" smtClean="0"/>
              <a:t>in </a:t>
            </a:r>
            <a:r>
              <a:rPr lang="en-US" sz="1600" dirty="0" smtClean="0"/>
              <a:t>compliance with all published altitude and speed restrictions</a:t>
            </a:r>
          </a:p>
          <a:p>
            <a:pPr algn="just"/>
            <a:r>
              <a:rPr lang="en-US" sz="1600" dirty="0" smtClean="0"/>
              <a:t> “Descend via the Eagul Five arrival, except, cross Vnnom at or above one two thousand” -  authorizes the same, but requires the pilot to descend so as to cross at Vnnom at or above 12,000</a:t>
            </a:r>
          </a:p>
          <a:p>
            <a:pPr algn="just"/>
            <a:r>
              <a:rPr lang="en-US" sz="1600" dirty="0" smtClean="0"/>
              <a:t>“Descend via the Eagul Five arrival, except after Geeno, maintain one zero thousand - authorized the aircraft to track laterally on the Eagul Five Arrival and to descend at pilot's discretion so as to comply with all altitude and speed restrictions until reaching Geeno and then maintain 10,000 until otherwise instructed</a:t>
            </a:r>
          </a:p>
          <a:p>
            <a:pPr algn="just"/>
            <a:r>
              <a:rPr lang="en-US" sz="1600" dirty="0" smtClean="0"/>
              <a:t>“Proceed direct Leoni, descend via the Leoni One arrival” - aircraft is authorized to proceed to Leoni, cross Leoni at the published altitude and then descend via the arrival. If a speed </a:t>
            </a:r>
            <a:r>
              <a:rPr lang="en-US" sz="1600" dirty="0" smtClean="0"/>
              <a:t>restriction </a:t>
            </a:r>
            <a:r>
              <a:rPr lang="en-US" sz="1600" dirty="0" smtClean="0"/>
              <a:t>is published at Leoni, the aircraft must slow to comply with the published speed</a:t>
            </a:r>
          </a:p>
        </p:txBody>
      </p:sp>
    </p:spTree>
    <p:extLst>
      <p:ext uri="{BB962C8B-B14F-4D97-AF65-F5344CB8AC3E}">
        <p14:creationId xmlns:p14="http://schemas.microsoft.com/office/powerpoint/2010/main" val="2225839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Communication </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Pilots cleared for vertical navigation using the phraseology “descend via” must inform ATC upon initial contact with a new frequency, of the altitude leaving, “descending via (procedure name),” the runway transition or landing direction if assigned, and any assigned restrictions not published on the procedure.  </a:t>
            </a:r>
          </a:p>
          <a:p>
            <a:pPr lvl="1" algn="just"/>
            <a:r>
              <a:rPr lang="en-US" dirty="0" smtClean="0"/>
              <a:t>Skyhawk 121W is cleared to descend via the Eagul Five arrival, runway 26 transition: </a:t>
            </a:r>
          </a:p>
          <a:p>
            <a:pPr lvl="2" algn="just"/>
            <a:r>
              <a:rPr lang="en-US" dirty="0" smtClean="0"/>
              <a:t>“Skyhawk 121W </a:t>
            </a:r>
            <a:r>
              <a:rPr lang="en-US" dirty="0" smtClean="0"/>
              <a:t>leaving </a:t>
            </a:r>
            <a:r>
              <a:rPr lang="en-US" dirty="0" smtClean="0"/>
              <a:t>6000, descending via the Eagul Five arrival runway two­ six transition.” </a:t>
            </a:r>
          </a:p>
          <a:p>
            <a:pPr lvl="1" algn="just"/>
            <a:r>
              <a:rPr lang="en-US" dirty="0" smtClean="0"/>
              <a:t>Skyhawk 121W is cleared to descend via the Eagul Five arrival, but ATC has changed the bottom altitude to 6,000: </a:t>
            </a:r>
          </a:p>
          <a:p>
            <a:pPr lvl="2" algn="just"/>
            <a:r>
              <a:rPr lang="en-US" dirty="0" smtClean="0"/>
              <a:t>“Skyhawk 121W leaving 10,000 for 6000, descending via the Eagul Five arrival, runway two ­six transition.”  </a:t>
            </a:r>
          </a:p>
        </p:txBody>
      </p:sp>
    </p:spTree>
    <p:extLst>
      <p:ext uri="{BB962C8B-B14F-4D97-AF65-F5344CB8AC3E}">
        <p14:creationId xmlns:p14="http://schemas.microsoft.com/office/powerpoint/2010/main" val="146906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ATC STAR Modifications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a:t>ATC will issue an altitude to maintain and all appropriate altitude restrictions when </a:t>
            </a:r>
            <a:r>
              <a:rPr lang="en-US" dirty="0" smtClean="0"/>
              <a:t>a vector </a:t>
            </a:r>
            <a:r>
              <a:rPr lang="en-US" dirty="0"/>
              <a:t>will take </a:t>
            </a:r>
            <a:r>
              <a:rPr lang="en-US" dirty="0" smtClean="0"/>
              <a:t>you off </a:t>
            </a:r>
            <a:r>
              <a:rPr lang="en-US" dirty="0"/>
              <a:t>an assigned procedure that contains altitude instructions or the previously issued clearance included crossing restrictions</a:t>
            </a:r>
          </a:p>
          <a:p>
            <a:r>
              <a:rPr lang="en-US" dirty="0"/>
              <a:t>ATC </a:t>
            </a:r>
            <a:r>
              <a:rPr lang="en-US" dirty="0" smtClean="0"/>
              <a:t>will advise you what </a:t>
            </a:r>
            <a:r>
              <a:rPr lang="en-US" dirty="0"/>
              <a:t>to expect when the vector is completed</a:t>
            </a:r>
          </a:p>
          <a:p>
            <a:pPr lvl="1"/>
            <a:r>
              <a:rPr lang="en-US" dirty="0" smtClean="0"/>
              <a:t>“Skyhawk 1472F fly heading zero nine zero, vector for spacing, descend and maintain 6000, expect to resume the XXXX Arrival</a:t>
            </a:r>
            <a:r>
              <a:rPr lang="en-US" dirty="0"/>
              <a:t>”</a:t>
            </a:r>
          </a:p>
          <a:p>
            <a:r>
              <a:rPr lang="en-US" dirty="0"/>
              <a:t>Air traffic will assign an altitude to cross </a:t>
            </a:r>
            <a:r>
              <a:rPr lang="en-US" dirty="0" smtClean="0"/>
              <a:t>a waypoint/fix</a:t>
            </a:r>
            <a:r>
              <a:rPr lang="en-US" dirty="0"/>
              <a:t>, if no altitude is depicted at the waypoint/fix, for </a:t>
            </a:r>
            <a:r>
              <a:rPr lang="en-US" dirty="0" smtClean="0"/>
              <a:t>an aircraft </a:t>
            </a:r>
            <a:r>
              <a:rPr lang="en-US" dirty="0"/>
              <a:t>on a direct routing to a STAR</a:t>
            </a:r>
          </a:p>
          <a:p>
            <a:r>
              <a:rPr lang="en-US" dirty="0"/>
              <a:t>Air traffic must ensure obstacle clearance when issuing a “Descend Via” instruction to the pilot</a:t>
            </a:r>
          </a:p>
          <a:p>
            <a:endParaRPr lang="en-US" dirty="0"/>
          </a:p>
        </p:txBody>
      </p:sp>
    </p:spTree>
    <p:extLst>
      <p:ext uri="{BB962C8B-B14F-4D97-AF65-F5344CB8AC3E}">
        <p14:creationId xmlns:p14="http://schemas.microsoft.com/office/powerpoint/2010/main" val="4233980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STAR</a:t>
            </a:r>
            <a:endParaRPr lang="en-US" dirty="0"/>
          </a:p>
        </p:txBody>
      </p:sp>
      <p:sp>
        <p:nvSpPr>
          <p:cNvPr id="3" name="Content Placeholder 2"/>
          <p:cNvSpPr>
            <a:spLocks noGrp="1"/>
          </p:cNvSpPr>
          <p:nvPr>
            <p:ph idx="1"/>
          </p:nvPr>
        </p:nvSpPr>
        <p:spPr/>
        <p:txBody>
          <a:bodyPr/>
          <a:lstStyle/>
          <a:p>
            <a:r>
              <a:rPr lang="en-US" dirty="0"/>
              <a:t>You can decode the symbology on a STAR by referring to the legend at the beginning of the TPP.</a:t>
            </a:r>
          </a:p>
          <a:p>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95600"/>
            <a:ext cx="2855726" cy="3762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177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clipartillustration.com/msm_rf_content/1367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89532"/>
            <a:ext cx="44958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08828" y="4038600"/>
            <a:ext cx="307674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Questions</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cxnSp>
        <p:nvCxnSpPr>
          <p:cNvPr id="7" name="Straight Connector 6"/>
          <p:cNvCxnSpPr/>
          <p:nvPr/>
        </p:nvCxnSpPr>
        <p:spPr>
          <a:xfrm>
            <a:off x="1295400" y="3352800"/>
            <a:ext cx="152400" cy="76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9200" y="3429000"/>
            <a:ext cx="152400" cy="76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71600" y="3276600"/>
            <a:ext cx="152400" cy="76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219200" y="4191000"/>
            <a:ext cx="457200" cy="30926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363462" y="4285708"/>
            <a:ext cx="152400" cy="762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C0D6C9F1-8C18-4268-99B1-F1F01E84C678}" type="slidenum">
              <a:rPr lang="en-US" smtClean="0"/>
              <a:t>18</a:t>
            </a:fld>
            <a:endParaRPr lang="en-US" dirty="0"/>
          </a:p>
        </p:txBody>
      </p:sp>
    </p:spTree>
    <p:extLst>
      <p:ext uri="{BB962C8B-B14F-4D97-AF65-F5344CB8AC3E}">
        <p14:creationId xmlns:p14="http://schemas.microsoft.com/office/powerpoint/2010/main" val="77852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Instrument flight can be dangerous.  </a:t>
            </a:r>
            <a:r>
              <a:rPr lang="en-US" dirty="0" smtClean="0">
                <a:solidFill>
                  <a:srgbClr val="C00000"/>
                </a:solidFill>
              </a:rPr>
              <a:t>Do not rely solely on this presentation – PROFESSIONAL INSTRUCTION IS REQUIRED</a:t>
            </a:r>
          </a:p>
          <a:p>
            <a:r>
              <a:rPr lang="en-US" dirty="0" smtClean="0"/>
              <a:t>The foregoing material should not be relied upon for flight</a:t>
            </a:r>
          </a:p>
          <a:p>
            <a:r>
              <a:rPr lang="en-US" dirty="0" smtClean="0"/>
              <a:t>ALTHOUGH THE ABOVE INFORMATION IS FROM SOURCES BELIEVED TO BE RELIABLE SUCH INFORMATION HAS NOT BEEN VERIFIED, AND NO EXPRESS REPRESENTATION IS MADE NOR IS ANY TO BE IMPLIED AS TO THE ACCURACY THEREOF, AND IT IS SUBMITTED SUBJECT TO ERRORS, OMISSIONS, CHANGE</a:t>
            </a:r>
            <a:endParaRPr lang="en-US" dirty="0"/>
          </a:p>
        </p:txBody>
      </p:sp>
      <p:sp>
        <p:nvSpPr>
          <p:cNvPr id="4" name="Slide Number Placeholder 3"/>
          <p:cNvSpPr>
            <a:spLocks noGrp="1"/>
          </p:cNvSpPr>
          <p:nvPr>
            <p:ph type="sldNum" sz="quarter" idx="12"/>
          </p:nvPr>
        </p:nvSpPr>
        <p:spPr/>
        <p:txBody>
          <a:bodyPr/>
          <a:lstStyle/>
          <a:p>
            <a:fld id="{7CD4A239-989F-4D07-9067-CEA9D9C169B7}" type="slidenum">
              <a:rPr lang="en-US" smtClean="0"/>
              <a:t>19</a:t>
            </a:fld>
            <a:endParaRPr lang="en-US" dirty="0"/>
          </a:p>
        </p:txBody>
      </p:sp>
    </p:spTree>
    <p:extLst>
      <p:ext uri="{BB962C8B-B14F-4D97-AF65-F5344CB8AC3E}">
        <p14:creationId xmlns:p14="http://schemas.microsoft.com/office/powerpoint/2010/main" val="3251386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STAR</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A STAR is an IFR arrival route established by ATC to direct arriving IFR aircraft to an airport</a:t>
            </a:r>
          </a:p>
          <a:p>
            <a:pPr lvl="1" algn="just"/>
            <a:r>
              <a:rPr lang="en-US" dirty="0" smtClean="0"/>
              <a:t>Graphical and textual presentation</a:t>
            </a:r>
          </a:p>
          <a:p>
            <a:pPr lvl="1" algn="just"/>
            <a:r>
              <a:rPr lang="en-US" dirty="0" smtClean="0"/>
              <a:t>Very similar to a SID</a:t>
            </a:r>
          </a:p>
          <a:p>
            <a:pPr lvl="2" algn="just"/>
            <a:r>
              <a:rPr lang="en-US" dirty="0" smtClean="0"/>
              <a:t>Principal </a:t>
            </a:r>
            <a:r>
              <a:rPr lang="en-US" dirty="0"/>
              <a:t>difference </a:t>
            </a:r>
            <a:r>
              <a:rPr lang="en-US" dirty="0" smtClean="0"/>
              <a:t>between SID </a:t>
            </a:r>
            <a:r>
              <a:rPr lang="en-US" dirty="0"/>
              <a:t>and </a:t>
            </a:r>
            <a:r>
              <a:rPr lang="en-US" dirty="0" smtClean="0"/>
              <a:t>STARs is </a:t>
            </a:r>
            <a:r>
              <a:rPr lang="en-US" dirty="0"/>
              <a:t>that the </a:t>
            </a:r>
            <a:r>
              <a:rPr lang="en-US" dirty="0" smtClean="0"/>
              <a:t>SID starts </a:t>
            </a:r>
            <a:r>
              <a:rPr lang="en-US" dirty="0"/>
              <a:t>at the </a:t>
            </a:r>
            <a:r>
              <a:rPr lang="en-US" dirty="0" smtClean="0"/>
              <a:t>runway and connects to </a:t>
            </a:r>
            <a:r>
              <a:rPr lang="en-US" dirty="0"/>
              <a:t>the </a:t>
            </a:r>
            <a:r>
              <a:rPr lang="en-US" dirty="0" smtClean="0"/>
              <a:t>enroute </a:t>
            </a:r>
            <a:r>
              <a:rPr lang="en-US" dirty="0"/>
              <a:t>structure. </a:t>
            </a:r>
            <a:r>
              <a:rPr lang="en-US" dirty="0" smtClean="0"/>
              <a:t> STARs start at </a:t>
            </a:r>
            <a:r>
              <a:rPr lang="en-US" dirty="0"/>
              <a:t>the </a:t>
            </a:r>
            <a:r>
              <a:rPr lang="en-US" dirty="0" smtClean="0"/>
              <a:t>enroute </a:t>
            </a:r>
            <a:r>
              <a:rPr lang="en-US" dirty="0"/>
              <a:t>structure but do not make it down to </a:t>
            </a:r>
            <a:r>
              <a:rPr lang="en-US" dirty="0" smtClean="0"/>
              <a:t>the runway; </a:t>
            </a:r>
            <a:r>
              <a:rPr lang="en-US" dirty="0"/>
              <a:t>they end at a approach gate, outer fix, instrument approach fix, or arrival </a:t>
            </a:r>
            <a:r>
              <a:rPr lang="en-US" dirty="0" smtClean="0"/>
              <a:t>waypoint where </a:t>
            </a:r>
            <a:r>
              <a:rPr lang="en-US" dirty="0"/>
              <a:t>radar vectors commonly take over because STARs serve multiple airports</a:t>
            </a:r>
            <a:endParaRPr lang="en-US" dirty="0" smtClean="0"/>
          </a:p>
          <a:p>
            <a:pPr lvl="1" algn="just"/>
            <a:r>
              <a:rPr lang="en-US" dirty="0"/>
              <a:t>S</a:t>
            </a:r>
            <a:r>
              <a:rPr lang="en-US" dirty="0" smtClean="0"/>
              <a:t>everal airports in the same area may share a STAR</a:t>
            </a:r>
          </a:p>
          <a:p>
            <a:pPr algn="just"/>
            <a:r>
              <a:rPr lang="en-US" dirty="0" smtClean="0"/>
              <a:t>STARs are designed to</a:t>
            </a:r>
          </a:p>
          <a:p>
            <a:pPr lvl="1" algn="just"/>
            <a:r>
              <a:rPr lang="en-US" dirty="0" smtClean="0"/>
              <a:t>simplify clearance delivery procedures</a:t>
            </a:r>
          </a:p>
          <a:p>
            <a:pPr lvl="1" algn="just"/>
            <a:r>
              <a:rPr lang="en-US" dirty="0" smtClean="0"/>
              <a:t>facilitate transition between en route and instrument approaches</a:t>
            </a:r>
            <a:endParaRPr lang="en-US" dirty="0"/>
          </a:p>
        </p:txBody>
      </p:sp>
    </p:spTree>
    <p:extLst>
      <p:ext uri="{BB962C8B-B14F-4D97-AF65-F5344CB8AC3E}">
        <p14:creationId xmlns:p14="http://schemas.microsoft.com/office/powerpoint/2010/main" val="120591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Flying the Star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Pilots may be issued a clearance containing a STAR whenever ATC deems it appropriate</a:t>
            </a:r>
          </a:p>
          <a:p>
            <a:r>
              <a:rPr lang="en-US" dirty="0" smtClean="0"/>
              <a:t>To use a STAR, a pilot must have at least the </a:t>
            </a:r>
            <a:r>
              <a:rPr lang="en-US" dirty="0"/>
              <a:t>approved </a:t>
            </a:r>
            <a:r>
              <a:rPr lang="en-US" dirty="0" smtClean="0"/>
              <a:t>chart</a:t>
            </a:r>
            <a:endParaRPr lang="en-US" dirty="0" smtClean="0"/>
          </a:p>
          <a:p>
            <a:r>
              <a:rPr lang="en-US" dirty="0" smtClean="0"/>
              <a:t>RNAV STARs must be retrievable by the procedure name from the aircraft database and conform to charted procedure </a:t>
            </a:r>
          </a:p>
          <a:p>
            <a:pPr lvl="1"/>
            <a:r>
              <a:rPr lang="en-US" dirty="0" smtClean="0"/>
              <a:t>Can’t just go “direct” point to point</a:t>
            </a:r>
          </a:p>
          <a:p>
            <a:r>
              <a:rPr lang="en-US" dirty="0" smtClean="0"/>
              <a:t>Pilot can accept or refuse a STAR</a:t>
            </a:r>
          </a:p>
          <a:p>
            <a:pPr lvl="1"/>
            <a:r>
              <a:rPr lang="en-US" dirty="0" smtClean="0"/>
              <a:t>Pilots should notify ATC if they do not wish to use a STAR by placing “NO STAR” in the remarks section of the flight plan or by the less desirable method of verbally stating the same to ATC </a:t>
            </a:r>
          </a:p>
          <a:p>
            <a:r>
              <a:rPr lang="en-US" dirty="0" smtClean="0"/>
              <a:t>STARs charts are published in the Terminal Procedures Publication </a:t>
            </a:r>
            <a:r>
              <a:rPr lang="en-US" dirty="0" smtClean="0"/>
              <a:t>(TERPS) and </a:t>
            </a:r>
            <a:r>
              <a:rPr lang="en-US" dirty="0" smtClean="0"/>
              <a:t>precede the instrument approach plates for an airport</a:t>
            </a:r>
            <a:endParaRPr lang="en-US" dirty="0"/>
          </a:p>
        </p:txBody>
      </p:sp>
    </p:spTree>
    <p:extLst>
      <p:ext uri="{BB962C8B-B14F-4D97-AF65-F5344CB8AC3E}">
        <p14:creationId xmlns:p14="http://schemas.microsoft.com/office/powerpoint/2010/main" val="98458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Speeds and Altitudes</a:t>
            </a:r>
            <a:endParaRPr lang="en-US" dirty="0"/>
          </a:p>
        </p:txBody>
      </p:sp>
      <p:sp>
        <p:nvSpPr>
          <p:cNvPr id="3" name="Content Placeholder 2"/>
          <p:cNvSpPr>
            <a:spLocks noGrp="1"/>
          </p:cNvSpPr>
          <p:nvPr>
            <p:ph idx="1"/>
          </p:nvPr>
        </p:nvSpPr>
        <p:spPr/>
        <p:txBody>
          <a:bodyPr>
            <a:noAutofit/>
          </a:bodyPr>
          <a:lstStyle/>
          <a:p>
            <a:pPr algn="just"/>
            <a:r>
              <a:rPr lang="en-US" sz="2000" dirty="0" smtClean="0"/>
              <a:t>STARs may have speeds and/or crossing altitudes published that are:</a:t>
            </a:r>
          </a:p>
          <a:p>
            <a:pPr lvl="1" algn="just"/>
            <a:r>
              <a:rPr lang="en-US" sz="2000" b="1" dirty="0" smtClean="0"/>
              <a:t>Mandatory</a:t>
            </a:r>
          </a:p>
          <a:p>
            <a:pPr lvl="1" algn="just"/>
            <a:r>
              <a:rPr lang="en-US" sz="2000" b="1" dirty="0" smtClean="0"/>
              <a:t>Advisory</a:t>
            </a:r>
            <a:r>
              <a:rPr lang="en-US" sz="2000" dirty="0" smtClean="0"/>
              <a:t> - planning information to inform pilots what clearances or restrictions to “expect.” “</a:t>
            </a:r>
            <a:r>
              <a:rPr lang="en-US" sz="2000" dirty="0" smtClean="0">
                <a:solidFill>
                  <a:srgbClr val="FF0000"/>
                </a:solidFill>
              </a:rPr>
              <a:t>Expect</a:t>
            </a:r>
            <a:r>
              <a:rPr lang="en-US" sz="2000" dirty="0" smtClean="0"/>
              <a:t>” altitudes/speeds are not considered STAR procedures crossing restrictions unless verbally issued by ATC. </a:t>
            </a:r>
          </a:p>
          <a:p>
            <a:pPr algn="just"/>
            <a:r>
              <a:rPr lang="en-US" sz="2000" dirty="0" smtClean="0"/>
              <a:t>Published speed restrictions are independent of altitude restrictions and are mandatory unless modified by ATC. </a:t>
            </a:r>
          </a:p>
          <a:p>
            <a:pPr lvl="1" algn="just"/>
            <a:r>
              <a:rPr lang="en-US" sz="2000" dirty="0" smtClean="0"/>
              <a:t>You must cross waypoints with published speed restrictions, at the published speed, and should not exceed this speed past the associated waypoint unless authorized by ATC or a published note to do so</a:t>
            </a:r>
          </a:p>
          <a:p>
            <a:pPr algn="just"/>
            <a:r>
              <a:rPr lang="en-US" sz="2000" dirty="0" smtClean="0"/>
              <a:t>“Expect” or advisory speeds and altitudes are not clearances and cannot be used in the event of lost communications unless ATC has specifically advised the pilot to expect these altitudes/speeds as part of a further clearance.</a:t>
            </a:r>
          </a:p>
        </p:txBody>
      </p:sp>
    </p:spTree>
    <p:extLst>
      <p:ext uri="{BB962C8B-B14F-4D97-AF65-F5344CB8AC3E}">
        <p14:creationId xmlns:p14="http://schemas.microsoft.com/office/powerpoint/2010/main" val="429005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Speeds and Altitudes</a:t>
            </a:r>
            <a:endParaRPr lang="en-US" dirty="0"/>
          </a:p>
        </p:txBody>
      </p:sp>
      <p:sp>
        <p:nvSpPr>
          <p:cNvPr id="3" name="Content Placeholder 2"/>
          <p:cNvSpPr>
            <a:spLocks noGrp="1"/>
          </p:cNvSpPr>
          <p:nvPr>
            <p:ph idx="1"/>
          </p:nvPr>
        </p:nvSpPr>
        <p:spPr/>
        <p:txBody>
          <a:bodyPr>
            <a:noAutofit/>
          </a:bodyPr>
          <a:lstStyle/>
          <a:p>
            <a:pPr algn="just"/>
            <a:r>
              <a:rPr lang="en-US" sz="1800" dirty="0" smtClean="0"/>
              <a:t>Published altitudes - Pilots navigating on a STAR must maintain last assigned altitude until receiving authorization to descend so as to comply with all published/issued restrictions. This authorization will </a:t>
            </a:r>
            <a:r>
              <a:rPr lang="en-US" sz="1800" dirty="0" smtClean="0"/>
              <a:t>often contain </a:t>
            </a:r>
            <a:r>
              <a:rPr lang="en-US" sz="1800" dirty="0" smtClean="0"/>
              <a:t>the phraseology “DESCEND VIA” </a:t>
            </a:r>
          </a:p>
          <a:p>
            <a:pPr lvl="1" algn="just"/>
            <a:r>
              <a:rPr lang="en-US" sz="1800" dirty="0" smtClean="0"/>
              <a:t>A descend via clearance authorizes pilots to: </a:t>
            </a:r>
          </a:p>
          <a:p>
            <a:pPr lvl="1" algn="just"/>
            <a:r>
              <a:rPr lang="en-US" sz="1800" dirty="0" smtClean="0"/>
              <a:t>Descend at pilot's discretion to meet published restrictions and laterally navigate on a STAR</a:t>
            </a:r>
          </a:p>
          <a:p>
            <a:pPr lvl="1" algn="just"/>
            <a:r>
              <a:rPr lang="en-US" sz="1800" dirty="0" smtClean="0"/>
              <a:t>When cleared to a waypoint depicted on a STAR, to descend from a previously assigned altitude at pilot's discretion to the altitude depicted at that waypoint</a:t>
            </a:r>
          </a:p>
          <a:p>
            <a:pPr lvl="1" algn="just"/>
            <a:r>
              <a:rPr lang="en-US" sz="1800" dirty="0" smtClean="0"/>
              <a:t>Once established on the depicted arrival, to descend and to meet all published or assigned altitude and/or speed restrictions</a:t>
            </a:r>
          </a:p>
          <a:p>
            <a:pPr algn="just"/>
            <a:r>
              <a:rPr lang="en-US" sz="1800" dirty="0" smtClean="0"/>
              <a:t>Minimum en route altitudes (MEA) are not considered restrictions; however, you must remain above all MEAs, unless ATC instructs you to descend below the MEA [</a:t>
            </a:r>
            <a:r>
              <a:rPr lang="en-US" sz="1800" dirty="0" smtClean="0">
                <a:solidFill>
                  <a:srgbClr val="FF0000"/>
                </a:solidFill>
              </a:rPr>
              <a:t>CFIT / SA</a:t>
            </a:r>
            <a:r>
              <a:rPr lang="en-US" sz="1800" dirty="0" smtClean="0"/>
              <a:t>]</a:t>
            </a:r>
          </a:p>
          <a:p>
            <a:pPr algn="just"/>
            <a:r>
              <a:rPr lang="en-US" sz="1800" dirty="0" smtClean="0"/>
              <a:t>Air traffic will assign an altitude to cross a waypoint/ fix, if no altitude is depicted on a STAR. </a:t>
            </a:r>
          </a:p>
        </p:txBody>
      </p:sp>
    </p:spTree>
    <p:extLst>
      <p:ext uri="{BB962C8B-B14F-4D97-AF65-F5344CB8AC3E}">
        <p14:creationId xmlns:p14="http://schemas.microsoft.com/office/powerpoint/2010/main" val="1283081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124" y="3733800"/>
            <a:ext cx="1258076" cy="768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981200"/>
            <a:ext cx="6167437" cy="4002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STAR Altitudes and Speeds</a:t>
            </a:r>
            <a:endParaRPr lang="en-US" dirty="0"/>
          </a:p>
        </p:txBody>
      </p:sp>
      <p:cxnSp>
        <p:nvCxnSpPr>
          <p:cNvPr id="5" name="Straight Arrow Connector 4"/>
          <p:cNvCxnSpPr/>
          <p:nvPr/>
        </p:nvCxnSpPr>
        <p:spPr>
          <a:xfrm flipH="1">
            <a:off x="4800600" y="1600200"/>
            <a:ext cx="2286000" cy="2819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10400" y="1295400"/>
            <a:ext cx="1590500" cy="646331"/>
          </a:xfrm>
          <a:prstGeom prst="rect">
            <a:avLst/>
          </a:prstGeom>
          <a:noFill/>
        </p:spPr>
        <p:txBody>
          <a:bodyPr wrap="none" rtlCol="0">
            <a:spAutoFit/>
          </a:bodyPr>
          <a:lstStyle/>
          <a:p>
            <a:r>
              <a:rPr lang="en-US" dirty="0" smtClean="0"/>
              <a:t>Expect </a:t>
            </a:r>
            <a:r>
              <a:rPr lang="en-US" dirty="0" smtClean="0"/>
              <a:t>altitude</a:t>
            </a:r>
          </a:p>
          <a:p>
            <a:r>
              <a:rPr lang="en-US" dirty="0" smtClean="0"/>
              <a:t>/ speed</a:t>
            </a:r>
            <a:endParaRPr lang="en-US" dirty="0"/>
          </a:p>
        </p:txBody>
      </p:sp>
      <p:cxnSp>
        <p:nvCxnSpPr>
          <p:cNvPr id="9" name="Straight Arrow Connector 8"/>
          <p:cNvCxnSpPr/>
          <p:nvPr/>
        </p:nvCxnSpPr>
        <p:spPr>
          <a:xfrm flipH="1">
            <a:off x="7848600" y="3276600"/>
            <a:ext cx="1" cy="70562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467600" y="2819400"/>
            <a:ext cx="1636987" cy="646331"/>
          </a:xfrm>
          <a:prstGeom prst="rect">
            <a:avLst/>
          </a:prstGeom>
          <a:noFill/>
        </p:spPr>
        <p:txBody>
          <a:bodyPr wrap="none" rtlCol="0">
            <a:spAutoFit/>
          </a:bodyPr>
          <a:lstStyle/>
          <a:p>
            <a:r>
              <a:rPr lang="en-US" dirty="0" smtClean="0"/>
              <a:t>Speed/ altitude</a:t>
            </a:r>
            <a:endParaRPr lang="en-US" dirty="0" smtClean="0"/>
          </a:p>
          <a:p>
            <a:r>
              <a:rPr lang="en-US" dirty="0" smtClean="0"/>
              <a:t>Restriction</a:t>
            </a:r>
            <a:endParaRPr lang="en-US" dirty="0"/>
          </a:p>
        </p:txBody>
      </p:sp>
      <p:cxnSp>
        <p:nvCxnSpPr>
          <p:cNvPr id="12" name="Straight Arrow Connector 11"/>
          <p:cNvCxnSpPr/>
          <p:nvPr/>
        </p:nvCxnSpPr>
        <p:spPr>
          <a:xfrm>
            <a:off x="914400" y="3505200"/>
            <a:ext cx="2667000"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 y="2895600"/>
            <a:ext cx="936475" cy="646331"/>
          </a:xfrm>
          <a:prstGeom prst="rect">
            <a:avLst/>
          </a:prstGeom>
          <a:noFill/>
        </p:spPr>
        <p:txBody>
          <a:bodyPr wrap="none" rtlCol="0">
            <a:spAutoFit/>
          </a:bodyPr>
          <a:lstStyle/>
          <a:p>
            <a:r>
              <a:rPr lang="en-US" dirty="0" smtClean="0"/>
              <a:t>STAR </a:t>
            </a:r>
          </a:p>
          <a:p>
            <a:r>
              <a:rPr lang="en-US" dirty="0" smtClean="0"/>
              <a:t>Altitude</a:t>
            </a:r>
            <a:endParaRPr lang="en-US" dirty="0"/>
          </a:p>
        </p:txBody>
      </p:sp>
      <p:sp>
        <p:nvSpPr>
          <p:cNvPr id="14" name="TextBox 13"/>
          <p:cNvSpPr txBox="1"/>
          <p:nvPr/>
        </p:nvSpPr>
        <p:spPr>
          <a:xfrm>
            <a:off x="7391400" y="4876800"/>
            <a:ext cx="1279325" cy="369332"/>
          </a:xfrm>
          <a:prstGeom prst="rect">
            <a:avLst/>
          </a:prstGeom>
          <a:noFill/>
        </p:spPr>
        <p:txBody>
          <a:bodyPr wrap="none" rtlCol="0">
            <a:spAutoFit/>
          </a:bodyPr>
          <a:lstStyle/>
          <a:p>
            <a:r>
              <a:rPr lang="en-US" dirty="0" smtClean="0"/>
              <a:t>Restrictions</a:t>
            </a:r>
            <a:endParaRPr lang="en-US" dirty="0"/>
          </a:p>
        </p:txBody>
      </p:sp>
      <p:cxnSp>
        <p:nvCxnSpPr>
          <p:cNvPr id="16" name="Straight Arrow Connector 15"/>
          <p:cNvCxnSpPr>
            <a:stCxn id="14" idx="1"/>
          </p:cNvCxnSpPr>
          <p:nvPr/>
        </p:nvCxnSpPr>
        <p:spPr>
          <a:xfrm flipH="1">
            <a:off x="7086601" y="5061466"/>
            <a:ext cx="304799" cy="4393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096000" y="5867400"/>
            <a:ext cx="1519238"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727819" y="6068184"/>
            <a:ext cx="2089162" cy="369332"/>
          </a:xfrm>
          <a:prstGeom prst="rect">
            <a:avLst/>
          </a:prstGeom>
          <a:noFill/>
        </p:spPr>
        <p:txBody>
          <a:bodyPr wrap="none" rtlCol="0">
            <a:spAutoFit/>
          </a:bodyPr>
          <a:lstStyle/>
          <a:p>
            <a:r>
              <a:rPr lang="en-US" dirty="0" smtClean="0"/>
              <a:t>Text on second page</a:t>
            </a:r>
            <a:endParaRPr lang="en-US" dirty="0"/>
          </a:p>
        </p:txBody>
      </p:sp>
      <p:cxnSp>
        <p:nvCxnSpPr>
          <p:cNvPr id="23" name="Straight Arrow Connector 22"/>
          <p:cNvCxnSpPr/>
          <p:nvPr/>
        </p:nvCxnSpPr>
        <p:spPr>
          <a:xfrm>
            <a:off x="5334000" y="1752600"/>
            <a:ext cx="76200" cy="381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989415" y="1447800"/>
            <a:ext cx="1106585" cy="369332"/>
          </a:xfrm>
          <a:prstGeom prst="rect">
            <a:avLst/>
          </a:prstGeom>
          <a:noFill/>
        </p:spPr>
        <p:txBody>
          <a:bodyPr wrap="none" rtlCol="0">
            <a:spAutoFit/>
          </a:bodyPr>
          <a:lstStyle/>
          <a:p>
            <a:r>
              <a:rPr lang="en-US" dirty="0" smtClean="0"/>
              <a:t>Transition</a:t>
            </a:r>
            <a:endParaRPr lang="en-US" dirty="0"/>
          </a:p>
        </p:txBody>
      </p:sp>
      <p:cxnSp>
        <p:nvCxnSpPr>
          <p:cNvPr id="26" name="Straight Arrow Connector 25"/>
          <p:cNvCxnSpPr/>
          <p:nvPr/>
        </p:nvCxnSpPr>
        <p:spPr>
          <a:xfrm>
            <a:off x="4343400" y="2133600"/>
            <a:ext cx="685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73037" y="6252850"/>
            <a:ext cx="4040850" cy="369332"/>
          </a:xfrm>
          <a:prstGeom prst="rect">
            <a:avLst/>
          </a:prstGeom>
          <a:noFill/>
        </p:spPr>
        <p:txBody>
          <a:bodyPr wrap="none" rtlCol="0">
            <a:spAutoFit/>
          </a:bodyPr>
          <a:lstStyle/>
          <a:p>
            <a:r>
              <a:rPr lang="en-US" dirty="0" smtClean="0"/>
              <a:t>Charts are not to scale!! – Note distances</a:t>
            </a:r>
            <a:endParaRPr lang="en-US" dirty="0"/>
          </a:p>
        </p:txBody>
      </p:sp>
      <p:cxnSp>
        <p:nvCxnSpPr>
          <p:cNvPr id="29" name="Straight Arrow Connector 28"/>
          <p:cNvCxnSpPr/>
          <p:nvPr/>
        </p:nvCxnSpPr>
        <p:spPr>
          <a:xfrm flipV="1">
            <a:off x="3200400" y="5867400"/>
            <a:ext cx="3527419" cy="570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200400" y="3982222"/>
            <a:ext cx="609600" cy="24552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226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 Altitudes and Speeds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6897856" cy="4203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6172200"/>
            <a:ext cx="3046540" cy="369332"/>
          </a:xfrm>
          <a:prstGeom prst="rect">
            <a:avLst/>
          </a:prstGeom>
          <a:noFill/>
          <a:ln>
            <a:solidFill>
              <a:schemeClr val="tx1"/>
            </a:solidFill>
          </a:ln>
        </p:spPr>
        <p:txBody>
          <a:bodyPr wrap="none" rtlCol="0">
            <a:spAutoFit/>
          </a:bodyPr>
          <a:lstStyle/>
          <a:p>
            <a:r>
              <a:rPr lang="en-US" dirty="0" smtClean="0"/>
              <a:t>Textual description – page two</a:t>
            </a:r>
            <a:endParaRPr lang="en-US" dirty="0"/>
          </a:p>
        </p:txBody>
      </p:sp>
    </p:spTree>
    <p:extLst>
      <p:ext uri="{BB962C8B-B14F-4D97-AF65-F5344CB8AC3E}">
        <p14:creationId xmlns:p14="http://schemas.microsoft.com/office/powerpoint/2010/main" val="426570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Adjustments</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Begin adjusting your speed at the minimum distance necessary prior to a published speed restriction that allows crossing the waypoint/fix at the published speed</a:t>
            </a:r>
          </a:p>
          <a:p>
            <a:pPr algn="just"/>
            <a:r>
              <a:rPr lang="en-US" dirty="0" smtClean="0"/>
              <a:t>Once at the published speed, maintain that speed until additional adjustment is required to comply with further published or ATC assigned speed restrictions or as required to ensure compliance with 14 CFR §91.117</a:t>
            </a:r>
            <a:endParaRPr lang="en-US" dirty="0"/>
          </a:p>
        </p:txBody>
      </p:sp>
    </p:spTree>
    <p:extLst>
      <p:ext uri="{BB962C8B-B14F-4D97-AF65-F5344CB8AC3E}">
        <p14:creationId xmlns:p14="http://schemas.microsoft.com/office/powerpoint/2010/main" val="226979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 / STAR Selection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3768668"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05400" y="2133600"/>
            <a:ext cx="3276600"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Stars are listed in the TERPS directory for each airport before the approaches</a:t>
            </a:r>
          </a:p>
          <a:p>
            <a:pPr marL="285750" indent="-285750">
              <a:buFont typeface="Arial" panose="020B0604020202020204" pitchFamily="34" charset="0"/>
              <a:buChar char="•"/>
            </a:pPr>
            <a:r>
              <a:rPr lang="en-US" dirty="0" smtClean="0"/>
              <a:t>Star graphic presentations precede approaches for the airport in the TERPS</a:t>
            </a:r>
          </a:p>
          <a:p>
            <a:pPr marL="285750" indent="-285750">
              <a:buFont typeface="Arial" panose="020B0604020202020204" pitchFamily="34" charset="0"/>
              <a:buChar char="•"/>
            </a:pPr>
            <a:r>
              <a:rPr lang="en-US" dirty="0"/>
              <a:t>Many airports will have several STARs to choose </a:t>
            </a:r>
            <a:r>
              <a:rPr lang="en-US" dirty="0" smtClean="0"/>
              <a:t>among</a:t>
            </a:r>
          </a:p>
          <a:p>
            <a:pPr marL="285750" indent="-285750">
              <a:buFont typeface="Arial" panose="020B0604020202020204" pitchFamily="34" charset="0"/>
              <a:buChar char="•"/>
            </a:pPr>
            <a:r>
              <a:rPr lang="en-US" dirty="0" smtClean="0"/>
              <a:t>Review the Stars and select the star that most </a:t>
            </a:r>
            <a:r>
              <a:rPr lang="en-US" dirty="0"/>
              <a:t>closely aligns with your route of flight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cxnSp>
        <p:nvCxnSpPr>
          <p:cNvPr id="6" name="Straight Arrow Connector 5"/>
          <p:cNvCxnSpPr/>
          <p:nvPr/>
        </p:nvCxnSpPr>
        <p:spPr>
          <a:xfrm flipH="1">
            <a:off x="4530668" y="2286000"/>
            <a:ext cx="727132"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30668" y="2324100"/>
            <a:ext cx="0" cy="4191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96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1570</Words>
  <Application>Microsoft Office PowerPoint</Application>
  <PresentationFormat>On-screen Show (4:3)</PresentationFormat>
  <Paragraphs>106</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Standard Terminal Arrival Routes STARs</vt:lpstr>
      <vt:lpstr>WHAT IS A STAR</vt:lpstr>
      <vt:lpstr>Flying the Star</vt:lpstr>
      <vt:lpstr>STAR Speeds and Altitudes</vt:lpstr>
      <vt:lpstr>STAR Speeds and Altitudes</vt:lpstr>
      <vt:lpstr>STAR Altitudes and Speeds</vt:lpstr>
      <vt:lpstr>STAR Altitudes and Speeds</vt:lpstr>
      <vt:lpstr>Speed Adjustments</vt:lpstr>
      <vt:lpstr>SID / STAR Selection</vt:lpstr>
      <vt:lpstr>SID / STAR Selection</vt:lpstr>
      <vt:lpstr>Star Transitions</vt:lpstr>
      <vt:lpstr>SID to STAR SGR to KDAL</vt:lpstr>
      <vt:lpstr>Star Clearances</vt:lpstr>
      <vt:lpstr>STAR Clearances</vt:lpstr>
      <vt:lpstr>STAR Communication </vt:lpstr>
      <vt:lpstr>ATC STAR Modifications</vt:lpstr>
      <vt:lpstr>Reading the STAR</vt:lpstr>
      <vt:lpstr>PowerPoint Presentation</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Terminal Arrival Routes STARs</dc:title>
  <dc:creator>Bob</dc:creator>
  <cp:lastModifiedBy>Bob</cp:lastModifiedBy>
  <cp:revision>24</cp:revision>
  <dcterms:modified xsi:type="dcterms:W3CDTF">2015-04-09T12:02:33Z</dcterms:modified>
</cp:coreProperties>
</file>