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320" r:id="rId14"/>
    <p:sldId id="272" r:id="rId15"/>
    <p:sldId id="270" r:id="rId16"/>
    <p:sldId id="271" r:id="rId17"/>
    <p:sldId id="269" r:id="rId18"/>
    <p:sldId id="268" r:id="rId19"/>
    <p:sldId id="273" r:id="rId20"/>
    <p:sldId id="285" r:id="rId21"/>
    <p:sldId id="286" r:id="rId22"/>
    <p:sldId id="274" r:id="rId23"/>
    <p:sldId id="287" r:id="rId24"/>
    <p:sldId id="288" r:id="rId25"/>
    <p:sldId id="289" r:id="rId26"/>
    <p:sldId id="290" r:id="rId27"/>
    <p:sldId id="294" r:id="rId28"/>
    <p:sldId id="292" r:id="rId29"/>
    <p:sldId id="324" r:id="rId30"/>
    <p:sldId id="295" r:id="rId31"/>
    <p:sldId id="293" r:id="rId32"/>
    <p:sldId id="296" r:id="rId33"/>
    <p:sldId id="275" r:id="rId34"/>
    <p:sldId id="298" r:id="rId35"/>
    <p:sldId id="297" r:id="rId36"/>
    <p:sldId id="276" r:id="rId37"/>
    <p:sldId id="300" r:id="rId38"/>
    <p:sldId id="321" r:id="rId39"/>
    <p:sldId id="301" r:id="rId40"/>
    <p:sldId id="302" r:id="rId41"/>
    <p:sldId id="322" r:id="rId42"/>
    <p:sldId id="303" r:id="rId43"/>
    <p:sldId id="305" r:id="rId44"/>
    <p:sldId id="304" r:id="rId45"/>
    <p:sldId id="306" r:id="rId46"/>
    <p:sldId id="307" r:id="rId47"/>
    <p:sldId id="278" r:id="rId48"/>
    <p:sldId id="277" r:id="rId49"/>
    <p:sldId id="314" r:id="rId50"/>
    <p:sldId id="315" r:id="rId51"/>
    <p:sldId id="316" r:id="rId52"/>
    <p:sldId id="317" r:id="rId53"/>
    <p:sldId id="318" r:id="rId54"/>
    <p:sldId id="319" r:id="rId55"/>
    <p:sldId id="313" r:id="rId56"/>
    <p:sldId id="279" r:id="rId57"/>
    <p:sldId id="308" r:id="rId58"/>
    <p:sldId id="309" r:id="rId59"/>
    <p:sldId id="310" r:id="rId60"/>
    <p:sldId id="311" r:id="rId61"/>
    <p:sldId id="312" r:id="rId62"/>
    <p:sldId id="323" r:id="rId63"/>
    <p:sldId id="280" r:id="rId64"/>
    <p:sldId id="283" r:id="rId65"/>
    <p:sldId id="284"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6" autoAdjust="0"/>
  </p:normalViewPr>
  <p:slideViewPr>
    <p:cSldViewPr>
      <p:cViewPr varScale="1">
        <p:scale>
          <a:sx n="106" d="100"/>
          <a:sy n="106" d="100"/>
        </p:scale>
        <p:origin x="-168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C8A14-23FB-43B3-9855-B83FEA069344}" type="datetimeFigureOut">
              <a:rPr lang="en-US" smtClean="0"/>
              <a:t>12/31/2014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3A8956-0957-4BED-A922-66A21DB8C2FF}" type="slidenum">
              <a:rPr lang="en-US" smtClean="0"/>
              <a:t>‹#›</a:t>
            </a:fld>
            <a:endParaRPr lang="en-US"/>
          </a:p>
        </p:txBody>
      </p:sp>
    </p:spTree>
    <p:extLst>
      <p:ext uri="{BB962C8B-B14F-4D97-AF65-F5344CB8AC3E}">
        <p14:creationId xmlns:p14="http://schemas.microsoft.com/office/powerpoint/2010/main" val="338010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A8956-0957-4BED-A922-66A21DB8C2FF}" type="slidenum">
              <a:rPr lang="en-US" smtClean="0"/>
              <a:t>14</a:t>
            </a:fld>
            <a:endParaRPr lang="en-US"/>
          </a:p>
        </p:txBody>
      </p:sp>
    </p:spTree>
    <p:extLst>
      <p:ext uri="{BB962C8B-B14F-4D97-AF65-F5344CB8AC3E}">
        <p14:creationId xmlns:p14="http://schemas.microsoft.com/office/powerpoint/2010/main" val="103686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A8956-0957-4BED-A922-66A21DB8C2FF}" type="slidenum">
              <a:rPr lang="en-US" smtClean="0"/>
              <a:t>27</a:t>
            </a:fld>
            <a:endParaRPr lang="en-US"/>
          </a:p>
        </p:txBody>
      </p:sp>
    </p:spTree>
    <p:extLst>
      <p:ext uri="{BB962C8B-B14F-4D97-AF65-F5344CB8AC3E}">
        <p14:creationId xmlns:p14="http://schemas.microsoft.com/office/powerpoint/2010/main" val="81633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A8956-0957-4BED-A922-66A21DB8C2FF}" type="slidenum">
              <a:rPr lang="en-US" smtClean="0"/>
              <a:t>48</a:t>
            </a:fld>
            <a:endParaRPr lang="en-US"/>
          </a:p>
        </p:txBody>
      </p:sp>
    </p:spTree>
    <p:extLst>
      <p:ext uri="{BB962C8B-B14F-4D97-AF65-F5344CB8AC3E}">
        <p14:creationId xmlns:p14="http://schemas.microsoft.com/office/powerpoint/2010/main" val="3579442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1319E-6FB9-4674-981B-0371023331C8}" type="slidenum">
              <a:rPr lang="en-US" smtClean="0"/>
              <a:t>65</a:t>
            </a:fld>
            <a:endParaRPr lang="en-US"/>
          </a:p>
        </p:txBody>
      </p:sp>
    </p:spTree>
    <p:extLst>
      <p:ext uri="{BB962C8B-B14F-4D97-AF65-F5344CB8AC3E}">
        <p14:creationId xmlns:p14="http://schemas.microsoft.com/office/powerpoint/2010/main" val="200600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147538-1F3F-4415-B7A1-3B9B78F2E58D}" type="datetime1">
              <a:rPr lang="en-US" smtClean="0"/>
              <a:t>12/31/2014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0E896-F936-402A-BDD9-724F776791B9}" type="slidenum">
              <a:rPr lang="en-US" smtClean="0"/>
              <a:t>‹#›</a:t>
            </a:fld>
            <a:endParaRPr lang="en-US"/>
          </a:p>
        </p:txBody>
      </p:sp>
    </p:spTree>
    <p:extLst>
      <p:ext uri="{BB962C8B-B14F-4D97-AF65-F5344CB8AC3E}">
        <p14:creationId xmlns:p14="http://schemas.microsoft.com/office/powerpoint/2010/main" val="234717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DA4193-ABE7-4AFB-8C25-36942513F284}" type="datetime1">
              <a:rPr lang="en-US" smtClean="0"/>
              <a:t>12/31/2014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0E896-F936-402A-BDD9-724F776791B9}" type="slidenum">
              <a:rPr lang="en-US" smtClean="0"/>
              <a:t>‹#›</a:t>
            </a:fld>
            <a:endParaRPr lang="en-US"/>
          </a:p>
        </p:txBody>
      </p:sp>
    </p:spTree>
    <p:extLst>
      <p:ext uri="{BB962C8B-B14F-4D97-AF65-F5344CB8AC3E}">
        <p14:creationId xmlns:p14="http://schemas.microsoft.com/office/powerpoint/2010/main" val="172335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4B55-C141-455D-9066-2A86114CD7B3}" type="datetime1">
              <a:rPr lang="en-US" smtClean="0"/>
              <a:t>12/31/2014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0E896-F936-402A-BDD9-724F776791B9}" type="slidenum">
              <a:rPr lang="en-US" smtClean="0"/>
              <a:t>‹#›</a:t>
            </a:fld>
            <a:endParaRPr lang="en-US"/>
          </a:p>
        </p:txBody>
      </p:sp>
    </p:spTree>
    <p:extLst>
      <p:ext uri="{BB962C8B-B14F-4D97-AF65-F5344CB8AC3E}">
        <p14:creationId xmlns:p14="http://schemas.microsoft.com/office/powerpoint/2010/main" val="3223730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09795A-2FDD-4A07-937E-ED373C1147A2}" type="datetime1">
              <a:rPr lang="en-US" smtClean="0"/>
              <a:t>12/31/2014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0E896-F936-402A-BDD9-724F776791B9}" type="slidenum">
              <a:rPr lang="en-US" smtClean="0"/>
              <a:t>‹#›</a:t>
            </a:fld>
            <a:endParaRPr lang="en-US"/>
          </a:p>
        </p:txBody>
      </p:sp>
    </p:spTree>
    <p:extLst>
      <p:ext uri="{BB962C8B-B14F-4D97-AF65-F5344CB8AC3E}">
        <p14:creationId xmlns:p14="http://schemas.microsoft.com/office/powerpoint/2010/main" val="285401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B92DE9-E089-4AC6-9889-D06E79B2F5BD}" type="datetime1">
              <a:rPr lang="en-US" smtClean="0"/>
              <a:t>12/31/2014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0E896-F936-402A-BDD9-724F776791B9}" type="slidenum">
              <a:rPr lang="en-US" smtClean="0"/>
              <a:t>‹#›</a:t>
            </a:fld>
            <a:endParaRPr lang="en-US"/>
          </a:p>
        </p:txBody>
      </p:sp>
    </p:spTree>
    <p:extLst>
      <p:ext uri="{BB962C8B-B14F-4D97-AF65-F5344CB8AC3E}">
        <p14:creationId xmlns:p14="http://schemas.microsoft.com/office/powerpoint/2010/main" val="314308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DEA667-A0DD-4B84-BEE5-7DB21295ECCE}" type="datetime1">
              <a:rPr lang="en-US" smtClean="0"/>
              <a:t>12/31/2014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0E896-F936-402A-BDD9-724F776791B9}" type="slidenum">
              <a:rPr lang="en-US" smtClean="0"/>
              <a:t>‹#›</a:t>
            </a:fld>
            <a:endParaRPr lang="en-US"/>
          </a:p>
        </p:txBody>
      </p:sp>
    </p:spTree>
    <p:extLst>
      <p:ext uri="{BB962C8B-B14F-4D97-AF65-F5344CB8AC3E}">
        <p14:creationId xmlns:p14="http://schemas.microsoft.com/office/powerpoint/2010/main" val="163052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32E2AC-2BD4-48E1-93EB-0937E9AF4507}" type="datetime1">
              <a:rPr lang="en-US" smtClean="0"/>
              <a:t>12/31/2014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C0E896-F936-402A-BDD9-724F776791B9}" type="slidenum">
              <a:rPr lang="en-US" smtClean="0"/>
              <a:t>‹#›</a:t>
            </a:fld>
            <a:endParaRPr lang="en-US"/>
          </a:p>
        </p:txBody>
      </p:sp>
    </p:spTree>
    <p:extLst>
      <p:ext uri="{BB962C8B-B14F-4D97-AF65-F5344CB8AC3E}">
        <p14:creationId xmlns:p14="http://schemas.microsoft.com/office/powerpoint/2010/main" val="376296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FBE536-79FB-4D0E-A488-CD7546C06A3F}" type="datetime1">
              <a:rPr lang="en-US" smtClean="0"/>
              <a:t>12/31/2014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C0E896-F936-402A-BDD9-724F776791B9}" type="slidenum">
              <a:rPr lang="en-US" smtClean="0"/>
              <a:t>‹#›</a:t>
            </a:fld>
            <a:endParaRPr lang="en-US"/>
          </a:p>
        </p:txBody>
      </p:sp>
    </p:spTree>
    <p:extLst>
      <p:ext uri="{BB962C8B-B14F-4D97-AF65-F5344CB8AC3E}">
        <p14:creationId xmlns:p14="http://schemas.microsoft.com/office/powerpoint/2010/main" val="4069105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24FAA1-74CF-47C7-A73D-5F7FD367DC01}" type="datetime1">
              <a:rPr lang="en-US" smtClean="0"/>
              <a:t>12/31/2014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C0E896-F936-402A-BDD9-724F776791B9}" type="slidenum">
              <a:rPr lang="en-US" smtClean="0"/>
              <a:t>‹#›</a:t>
            </a:fld>
            <a:endParaRPr lang="en-US"/>
          </a:p>
        </p:txBody>
      </p:sp>
    </p:spTree>
    <p:extLst>
      <p:ext uri="{BB962C8B-B14F-4D97-AF65-F5344CB8AC3E}">
        <p14:creationId xmlns:p14="http://schemas.microsoft.com/office/powerpoint/2010/main" val="2379289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58EF02-CE46-4257-830C-0B6560E8C90D}" type="datetime1">
              <a:rPr lang="en-US" smtClean="0"/>
              <a:t>12/31/2014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0E896-F936-402A-BDD9-724F776791B9}" type="slidenum">
              <a:rPr lang="en-US" smtClean="0"/>
              <a:t>‹#›</a:t>
            </a:fld>
            <a:endParaRPr lang="en-US"/>
          </a:p>
        </p:txBody>
      </p:sp>
    </p:spTree>
    <p:extLst>
      <p:ext uri="{BB962C8B-B14F-4D97-AF65-F5344CB8AC3E}">
        <p14:creationId xmlns:p14="http://schemas.microsoft.com/office/powerpoint/2010/main" val="1589071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714D3-8C78-47F2-BAD7-9B191DBB0939}" type="datetime1">
              <a:rPr lang="en-US" smtClean="0"/>
              <a:t>12/31/2014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0E896-F936-402A-BDD9-724F776791B9}" type="slidenum">
              <a:rPr lang="en-US" smtClean="0"/>
              <a:t>‹#›</a:t>
            </a:fld>
            <a:endParaRPr lang="en-US"/>
          </a:p>
        </p:txBody>
      </p:sp>
    </p:spTree>
    <p:extLst>
      <p:ext uri="{BB962C8B-B14F-4D97-AF65-F5344CB8AC3E}">
        <p14:creationId xmlns:p14="http://schemas.microsoft.com/office/powerpoint/2010/main" val="218548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805E3-4F02-4EEB-B92E-D860486F81BB}" type="datetime1">
              <a:rPr lang="en-US" smtClean="0"/>
              <a:t>12/31/2014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0E896-F936-402A-BDD9-724F776791B9}" type="slidenum">
              <a:rPr lang="en-US" smtClean="0"/>
              <a:t>‹#›</a:t>
            </a:fld>
            <a:endParaRPr lang="en-US"/>
          </a:p>
        </p:txBody>
      </p:sp>
    </p:spTree>
    <p:extLst>
      <p:ext uri="{BB962C8B-B14F-4D97-AF65-F5344CB8AC3E}">
        <p14:creationId xmlns:p14="http://schemas.microsoft.com/office/powerpoint/2010/main" val="1940152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Special Emphasis Areas</a:t>
            </a:r>
            <a:endParaRPr lang="en-US" dirty="0"/>
          </a:p>
        </p:txBody>
      </p:sp>
      <p:pic>
        <p:nvPicPr>
          <p:cNvPr id="1026" name="Picture 2" descr="https://encrypted-tbn0.gstatic.com/images?q=tbn:ANd9GcStG1XCz3gAdVOwqQ5_ctCvatix82YlN9yLUJSfEQrag6VAkHZm6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SEhQUExQWFBUXFRQYFRcYGBgYGBgYFxcXFxcYFBUYHCggGBolHBcUITEhJSkrLi4uFx8zODMsNygtLiwBCgoKDg0OGhAQGiwkICQsLCwsLCwsLCwsLCwsLCwsLCwsLCwsLCwsLCwsLCwsLCwsLCwsLCwsLCwsLCw0LCwsLP/AABEIAMIBAwMBIgACEQEDEQH/xAAcAAABBQEBAQAAAAAAAAAAAAAAAgMEBQYBBwj/xABGEAABAwIDBQQHBQUGBgMBAAABAAIRAyEEEjEFQVFhcQYigZETMlKhscHRI0JykvAHFGKC4RVzorLS8RYkM0NTwoOj0zT/xAAZAQADAQEBAAAAAAAAAAAAAAAAAQIDBAX/xAAnEQEBAAICAgEDAwUAAAAAAAAAAQIREiEDMUEEE1EiMmEFFZGhsf/aAAwDAQACEQMRAD8ApW8xbl3h7r+5dbh2nT3fMbluMT2AoOvSc+if4Tmb+V1/eq3E9isSy4dTrAcsrvebeC2y8djjw8+GXyzP7od1/wBc0ei5frxVpXwNWkftKdRnUFzfAm5XaYzWgHkP9JhRqtplKqhQHsnzHyUgYQbjA3zqrA4Ic2nmCPcdfBKOzqoiGk8dR7oKXZnsPTAi3nceMqY6sXWJMcJEDwlQ/wB1fH+5UjAbNdUe1oiSVUqMsd09g6opuLu7paeu6Om5Tv7UmNBxgE+5wHxUin2OrPMyxo0GbODH5FZM7GVD61Vg6NJ+YS21x3Iy+KqucbGeZAHlcqIaLpm5W8p9jeNUHpT+ripuH7MU26uJ6Q2eqW4q7rzljb6XUygIXpA2QwAAFwgg2dvHE6xyUg4NsRLvzvHwKORcWBwuFc7RpPS60Wy8AGtl7XZvGB5K4Zs2mJtc6kuc4+biU43A0x9wfH4o5DiawteBGWNYA05arj6pmBTcf5mD3ZlMbTA0EJUJHpVPq1N1Ng6un3NaolVlV1u6Pwh/vMK/hdhHIuLOjZ1TWGn8w89CljAVRBhgHi73GZ8VfrkI2eopKlGp7d+GWmP/AHUb9ydvczzHwAK0kIhGxpSM2eyBLjO+D8O4lDZbeLvHN/pCukQjY0p/7GG4kef+pJp9nWAy4l3WfqrpCN0aiubsakNARrvJ16qjx+FDHFsytYSsnjamZzjxK08Xd7Z+TqdIZphJ9GEp7kxUetumPYJahRihLZtQxqea1caE41Xa4MY6GqFidg4ep61JnUDKf8MKe1OhZ1tjGaq9kGf9qrUZ/C6Ht/KVR7SovwRGdrS0ic1ORaYJ9GbEjUxGq9DDVQ9sqE0Wu9l48nCD7wFLbHKxDwOGa97CRIJ3EwQWnhqN60Oz9nU6ZkNvOpJcfAnRZfsi/wCxoH2YYf5HGn8ltGpVWe5lEpdXAurF1hCEIAQhCAEJFWoGguJgAEk8ALlKaZQHUIQgBCEIAQhCAEIQgBCEIAQhCAj46plY48visnUK0O3KkMA4lZ191v4vTLP2jvKYeVJcEllAmwBPAAST0Cq1GkSEK2Gx37ywHgXXHWEKdwaq4aDwKcDeS8Xp4kjQwn6OIcd5K2sccwr2Gq/I1ziPVaT5CVV7L7RNquylhYSQBfMCTaDYQvOBV4pyjiCDHl9FPFpMbHsCre0bJw9TkAfJwK83qbffSEU3uBn7pIHloolbtHXeC11V5BsQXOgjgRKnivtreytqThwq1Pe4v/8AcLc0nSAeIB815z2Jr5mVgbn0gPm1n+krZ4PabWkMf3YaId7r8NNVFaZzel5TKWmqR8U6sq3wvQQuPcACTYC5XKVQOAcDIIBB4g3BCSilX4CqXVa8kw17Ggbh9kx5jxf7lYKq2XVAZXqGw9NWJPKmfRk+VNAM7dxeapRw7daj2l/920y4HrBHSVdrz7Y+3Kb8XUr1nhlj6Nup9kANFz3SfErT7N7Qsr1MjGv0JzGIgbyAbJ2BdIXJXUgEIQgBCTKUgBCEIAQhCAEIQgKLbb5fHAKpIk/r3K5xODJcXPIY3eTr4KBU2kGy3DsvoXn5LXlqaZ8d3bgwIYM1U5G8PvH6KNX2vYtw7MoNs59bz3pl2HLzmqOLjz0HgnYjSyV3T6itdg3kyXGTrcLqnEoRpHbyXCYoPBBsfipuFs0QqTAwCSTEWHPmpFbEyBkdfNu+C22z4r1r7SfFR8bjQGkDWArHH7G/5T0rajHnJNSmwhzqekl+WYHHhIEaxkTVnUyeaWzkTmPn58k5I5nmolA8Fc0sPDD3DMSAQbpbVpd9hq32lYcWsPvqfVq1G0HXaeIPxn5rKdhMMW1arjdoY1ltM0y4TviG6e0FrMZTzBuUgRvOkR/ss4eU6T9jY8t7pMj4dFov3+mG5nPa0RPeMW3m6xLKbgfXYB7UuJ/laGzPWFpMA9jqWUB+Vps6O9PrFwj1bmyWUHjmju0MfTq0KrWVmCWObnmQ0vaQDbXWYCThNpUqNKnTD85DGgHQkAAZjwH6EqsxWz6VZhginUaXA2LWOdxLYtmGU2vfevJ+1XaDE4au6mJpv31DBLg2wNI6BotGpHIomMa9vY9vdrMNg2ziKrWuIltJsmqejZmOZAC8q23+0irWa6jhmDD0XZ5FnVHZyS6XCzJLnExJv6y8/BfVqGMz3uMk3c538TnG56laXYOxO+0Oh79curBGvpCNegt1V44Bf9ieztbFOLmy2mDDqh9XmB7buQsN5C9j2Rsqnh2ZWC/3nH1nHmflosbsrF1KTGsFRwA3AMA6BuWw5K+2KWGS/vmZGeHkHeQSJG63JGfjynZTOel8HS4j2R7z/T4p1RqFBgLnD70b504cE+6mDx8CR8FiopJcV3RM4apmGbiTHQGB9UB2pSJ0cRpa0b9f1uToQCuoAQkvcAJJgc0zSxtNxhr2kzEBwmeiAkIXCVW4va7QcrBndy0HUoCyJhQam1WTDZeeWnmoLcJVr3qO7vsiQ3x9r4JzH4ZtNgA1P6sE5N9Er8Y8vPfObg0aBM+4LrkmFpMdItrhSHuS3FNEJpIlCCOYQp6DzoOwpNqdCeGeqfcK6k0m0N1BnhSquH+MEJ2mTxT9Ft0ykhihhbkgVjIg3pgRrEEggaWjcFOpYQf+MeLiP8oITrFIYltUkIpYb+GmP5S76KZTpneR4NA+MpLU6gzzbfofJJNe4adT8kllRw0MdAD8QkkFzg5ziSMwueJHHoEjOOKcw+OcwWJHRMEqM90C9uquFVizaRD6kVA4ODHuAvDiCwgyNYY3RRdtYKhjKfo6wv8AceIDmHcQVQ1dqUmVb1WCWH77dQ4Rv17xUfHbYbqHEjk15HmGwq49CW7ZzEVGUm+jpAMETUI1O4BztT9AFb9m3NYZ1daeQIn9dFi9p4yXwLZnNmeFo9yvNgu71Z40c73NLvqqmWrqLseiMq8FIpYojQrM4XEqwo4zitNsbGpwu1akgNudwV9R2rEB5YSdIOp4Ae6TCwlPEcClscoywlOWxqMbterJEBu4tjjxlVWKrVDTa1tRzcrptBJE3aZsfiE5hMaHAMq3H3Xfeb0O8ck7icIW82nRw0P0PJRqTpW6mbDxwp0202NENnKOIN4n2pJN9VNxe1czIpkMfxfMRvgib9Vk8Y+q1rm0WGpVdamACQHHe7g0aybWV5hcOKbGfvDy+plbmaDLnOgZi4jW86LOybObO7XbXqYalTpj0jyQHvDhAy/eJkamCmsBh20L1CKtYkuIYDqTmuSZMHfZPVaziIMUmbmN9Y9eCrdquril/wAkGSP+oCJqRrLcxh3PfwClS69DVreucrfZBgeLvorHC4BjBYD5eX1XmmMqYykwOqteAd73WO/2o42KpKvaRwMagDfvRYqR7LtXGijQq1pEU6b3zuhrS7ysqKviajmUfSQH+ia54Ggc4AkDpMeC89w2Odi306AYMtR7GvN/VzB1S24ZA5egV3lz3utBiOX1TxmkZEQkkpeqS73/AK1VbSSfJNu8h705ln9fBD2Rr5b0qRjKupwk8AuJE83G1KLda1Mfzj5JI7TYUWFUO/C17vg1Zg7Xy+rhqDDzZJ+SV/xLX3Oa38LGj4gpXyYurH6PyVrKfaOmfUpYip+Gi74uhS6e1qxHcwOJP4jSp/5nrBv29iHa16ngcv8AlhRqmLc71nvd+J5d8SVN8s/Dow/p+V916M/amJGtChS/vcU0e5rCo7tv1N+JwDPw+mrH/CWrz5hG4DwS8xUXy/iOjH+mY/OTbu7SccbP9zhA331nFRD2kbeauNf1dh6Q/wDrpkrINeSnaTC45Wgud7LQXH8oul93Jr/b/Dj7/wCr+tt5p/7bz/eYrEPH5Q5rVDqbU3ilQaeIpBx86mZIOxqjINd1PDg7qjoefw0my4+ICZe6gwnKKlY8X/Z0+oY0l58XBVM8vms74fDP2zbj9rVS8Br3SWkAMsYJBIDWDiAo2Pk/9V0O4OJfU/Lu/mISMRi6jyGM7o3MpNyi9jZt3a7yVEqUgyxh779xt2tjXO4a9B4lXJa5/JccP4LovGZ9TQN0m94gTGhlXGydpMADREkSYNy4ySYdHS06LNUxrNpuRz3SOF0R3o4RC1xnbhyvy9BweLBgTB4Gx8jdWlKqsc6g6nXp0pytDO+2xByzeCCJ9W6lbExdSpJADWgxIcRPIMcHN0iYyrRPTZ0ql+HNTqbz1WSo7bbmguYHAwQ6aZnSBmJafzXW52PsepUZnqg0GWu/1j+Fk7+J96jLLR6FB0kAXJ0HHoFpNn0TSE1iGtIjIbuM3uNB8VE/eqVAfZgNm3pHXe78I+kBQn48kyLE/eJ7x6cOgUXLY4rv0xMtpt9GNTAl5HE8OpVDtDbzaNQMazWM9Qm9+HHqp2B2w2jGc5QTE315pjte/DVMpa+aouWsgiDvfuby4qMulQ6x83m0ZiSQAG65nE2A5lRMDtyg50Mqic0B4DhTc6fVZUIhx0G5ZraWBdiGMpmq9lFpJFNv3pP33H1oi3DdCssDSbSa1jAGtaLD335p3yUuLSY7AMrXAayrNyWjLU5PgSDzHiuN7HAxmZRjiA4nlyVZgNpuAM94TvmfBwutJsva7SNdNWu1/lcLH3KbJVTLKdG6HZ6lhgajWszxlBDSImxA728KLTk66kzbeVc7WqFzWloMG95jxPmq1jdwvxPHpyVYpyuyOnn9FwMTzmxrbgN56Jmq8AEuIa0XMmAOZJVJ0bqtzAtE94ETobiO7zXkzcfiKLnUzWqNewlpioXAxaWnRwK03aLtWX5qdCzDYv8AvO4hvst56nkskWo0PXtZN7TYsf8AenqymT55V1VNASJJvf429yEJtZ+niQRDhI5/LgirhW2cCcuhFpE6eCr6dSTG86DeegV3s/Zlc3NPK2LmocjY5zf3Lm9vb3Mfd0guw2W4OZvvHUJFh/VXrMNhqd3Ygv4sogO/xu7pHgnvT0WicNh6efcaxNV38omGnklYvHzfib/0p9nYKrWtSpvf+Fpj82g81P8A7D9Gf+YxFGlxYCatX8jLDzUPGbar1e7UqvjTIDkaOWRsDzUE8tOSXTefcvzpdDF4Sn/06L67varuyN8KVLUfiKK23azm5WuFFkepRaKTY/k7x8SqiiwmAAS46ASSegFytBS2BkYKmLqNw1PSDBqHkG6A8rnknJb6RnfF45vO/wCe1ERJESSTuBJJPIXJU3E4BtFubEuyTcUmwarvDRg5lOYntJTohzMHSyA29M4zWcI1hwIbefdYLPfvEvzuHpHb/SOLpP8AFEErbHHGfuef5/rbl1hNRZkVK4im0UKEiYnvfice9UPutySdptbSpikzV8Am0kDWfcPFM1dt1nb2jo3SNIklRK+Ie8guM8LAfAK75Jrpw6tu6aqHcZJsJKdwbiXNbqMzd0xcXB3JsiUoBLHPQs7bXamSpS9OHNDxRe0guaCZMCATqFB2FhxUbQacTh8M1jy6o6rWa370iGAy8xNvMhZgN5BOhH3NHx29k2RW2VQq56NahXrkj7aq9kNMR9k1xys663uVpHtfW7za1N0/eYRWI6AEMb1kr58YlU4BmBPHQ+Yuouez1HsVbstj21S6aeIp94tqNfUp1gLkNewa7hAkKHtZ0BlNzpdGd8Oa6M3qtOQAEgCbie8Fhtn9qcZRtSxVZvV5ePy1Mw9yn4vttiqjQKzcPXA31KIDv5X0ixzTzEIuWxpe5nOjvZgJgEkxPDguYMCk0hxu4z4cPjdYut2kqhxIDWt3AS4jlmfc+MnmVbbE7Smq/I4iYsSAEDbZ0qoixBHJLLu648lSuxBJgtMRMgxfhHvS/wB7OmY34t4cxKOxtb4R0ABW+AqNEyDmOh3DqspV2lUa0hje9bK9rm2IIMwb7lBHbDFUi0ObTqN3+lZ6Mmx7pqsi/O+5Ts5HrGK7SU2mGMLwLT6o8FAqdoSdKNMHiZPwhY7ZnbDDVWy9lSiZgCWvboDd3ddrN8pV5Xp5SQLxMaifNEyGkt23MuZ9UNawGC/vC8TlaJOZx3NHuCxG39vvxJj1aYPdZ83nefcFXYvFvquzPMndwA4NG4KM5knUjotsYztdKS9Kc2EgrTSKioSiQhTo1Ge0D2iKLGUB/C0F3i4i/koNbFuqXqOc87sxJ8gbDwUcMS2sXLa9vDDCeoW2oRvU7DYqExhcG6octNpcd8DT8R0b4rQ0OzrKTc+LqhjfZaYnlm1J5NHilMbfR+Tz4YT9VNUmNxBDC0ufuLBLh1jUdVO/4S9C30mKrNpUuUZjyJuAeQzFRMR2tFJpp4OkGN9twueYZqerieik9ldo4irVz5BX3P8ATDNSvIIcND+EacFvPD81wZ/XZXrDpHxHamnQaW4KkGWvWeJcegNz/MfBR9m7BxGNd6Wu9zKZF6tS5LdYpU7SLcmrZ0+ymHY81w0OcTOV3qMJ3Umm0cJkjkpW2KLqlB4ZJfYg3F2mS0RcyAR4rTlMZ+lx3eV3lXj1Ugk5Zyz3Z1jdPOIXARxWxp0GQIYwD8DR8AnWtA0AHgFHHZsawTpfoPolGk72XeRW0H60XHzH6hHA9sYGHgltpO4FaFuBaCYH68U1XpkaDyRwPal9A7eI6kJbKB3kADnx6JyoCHRfWVe4TDRh5i85+cG3whLjD2zoIXZVw1s3Hqn9FdfhAdw+KngNqbMlmorF+z2QTcEbgUzU2a0NzOqZAYguiL85U6pq2pUlSOzbJxLAII70g6EZTKaxOA9iox/AgyOki0pfZ5jmYulmESXjzY75wqhVvxRAFi4DgD9Uqk85hOl5CTK413ePRXpCzFJp3Iq0xBmSIvH9VHo1FIqVO4VNipSH7Mov7zqbXW9m/uuSk43EuoBrG6ODjmJcSIIGUSbWI8lMp1LCFG2y3NSMi4LSDe249bFKTvs9qIoCS1OLokY2mqiacnnpl+ipO0NwQlOF11LR7ZrBYGpVPcaTz0aOrtPmr2lsOjRGfE1B+EHK0ngPvP6CFCx3agju0GgDTM4D/CzQePkqGrUfVdLi57j1JPID5BZ4+GT26fJ9Vnl1OmmxnasNGTDUwxo0cQB+Vgt4nyVI0VsRU+/VqHUm8DmdGN8grbZXZVzodWJYPYHrn8R0b7z0WuwWGZSblptDW8viTqTzKvcnpz+1RsbsoxsOxEVD7AJyD8Thd3u8VpmENAAAAFgBYAcgNFH9IkPq8VF7Na4fFQCTEc/kN5T2HrGo60DSdwWbfijNv9lx+120mHM6LTzPGyRoeMwwo16tJploIcw/wu1A6GR4JEKpfto1azCfVEgbrO1t71cAjiqhgBKSDVbxHmFz0zeKZFEJt7UziNpU2GHOIPCCT4jcotTbtLcHO8APijZnsTRafWH1HRNVMWYDWyAG5Y3kCNedlFqbWDrZCB+K/jZFDGNzyO6OBuss90zrcblcWkCxixUlmJzeq4A8CAqLF1Q57iAIJMdNyj1Lx7j9FYT9s4uqGua9jQ1wjO0mPdp0KYxW1DiGU6ZblhwkjQgNiwOiKGOe205hwN0jLTc4Fv2TuESw/NvgnstJbKcBOYV8VaZOmds+YumWv3Hdz3JJcDvgb3G0c5WS/hvAm2HXqmcJjBUaXA6Eg77jpxEHxSauJawd4gfrgtNM01j1JL5AWcG22hxlri0a3yk9JBSn9pcKdaWIb+CrPzCv7VvaOc21NIpzHNBpOuBYb40IWLbj8E8//wBGKpk7nguHSw08U22iwmaWLpPO4OaAR5klT9vXyqZLbL7kKrq4jEtI7rHiRdpvHjCg7TxtSxDyI4W/XiquUhcdr8lMVSsrW2pW/wDIfANHyTLdt1gPWDvxCfhCX3YOFahxQs+3b3Fl98G3hKEfcxPjfwRszYNSrBP2bPacLn8Ld/U26rW7N2fToeo3vb3G7j47hyCcaUsFOs0kPXc6jhyS+tClUSHVFFrV1ExGLjUqix215kN80lyLDae1hTGoHAcVnKO03PqXs0y0jXXSSbqtxjyXEm6KFSBroZSUstjObI9IC4A+qDlnkXC4HRbJkOANuUCAOQaNByWGwwhovrdX+xtpAWcbHUki3NVj7TfS99GFT7S2q1hLGXdvO5v9Ujau3RBbSMn2uHTieazkp5X8CQ650ySSSdSVyUjKgSoM4HlKe4bifKPmmkQmC5XAShLAQHWuT9BmYgGY4wD9E0wL0Ts12fo4nAjLlZiCX/aEEnM1xytP8JaW2txRctQ5NsTQwvejWdNw8ApWJwYyODjEjiFqx+z+q8faYto5NpF0dHF7fgnG/s0abnFuP/xD/wDRZ7Ux2zqT6YhtQtYTJEAOJgC5vaAOCkOpTHegjfvW5wP7O2MYc2MJJ+76AGBMy0mrY9TxSR2MA1rOjkwA+eYwi5S+y1Xn23RFIO0cHRbSD8NFnvTL2D/hGn6QNcC+kWOzEkBwfIy6btVWbS/ZnTdJo1Sw+y4Zh5j6LTDyamkZYb7eatcN5I8JSjTP3XB3Q38jdXW1exGLoz9n6Ro+9TOb3ahZypTLTBBB3g2I8FrM9o4nBVc3Qub0JHwUzDYtzwQZdO8m4O6ePDxVearjv80nNyRl3DiZVcmQpVQ52h41jvDnpPz8VEbwHFct6aOEoU5lAAXQpLbbgrueFHNSEzVxEa/qdAAumspEp9dVuN2gGqxw+yn1BL3GmDoIlx6+z8VbN2PhyZ9C02GokW/hNvHVZ3KNJHnWKxTqhubcAmA1egdqmNGGcGtay49UAb+AXn1WonLs6iYtm9MNapLzKbAQIkUzIXYSWoKC+RCE7hsK6oYYC4xJ5DmdyQ+kQYIIOsEEHrCY2CUBcyHgfIp0YZ3LzCWzJJhErkbiuBAKSmpIQEwkUyt1+zrGAelpEiSQ9o0LoEOjjbL5LBMcpmFxLmOa5hLXNIII3EJZTcOV7eZPSNb/AFTYaRvPgqns5t4YmnJgPbAqDgeIHsm/w3K1dV4R4/NYtC2YjSSSlVK3In4+aQxwM7v1a66Wf0I18eKYpJrDd05obUlNZBe5nj+tElzQNfA7/Apkkl3A3VdtHZtGvarTa/qBI6O1Hml1K0GJn4+SbNWdCnCZLan7PaLpNF7qZ4O77fk4eZWYxnYfFM9VrKg/geJ8nAfNep5008ydVcyqLI8fw+HqUXZKrHMnTM0i+7XWdE3iAGEEC3PSeS9dqMmxgjfvB8F59tnYr6ZcTTcaRccr8pyGbhueIDhIsbovd7JStrA3n4rqks2RRi9WqOWRhjxLxPkhLhC3Pyu9o1RTA70zbSI95srfZWCY2HyHuNw46D8A3ddVidrYrPUdwBLQOhg+cfBSNn7efRZlADuEzbwGqeXZY/y9EFUfr6rvpdy85q9pK50c1v4Wj4ulMHbuI/8AK4dI+ijivbTdtNoRTFMOuXAuEH1QDEGIN4WKJRVqucS5xJJ1JMk+KQSrk0kpchJldBTPZSUkLoSCdsvaTqDiQA4GMwPKYg7jdSsdt5zycrGhu7Nd06S4j4KoCCnvrRfO1j/aoOrSBG470g41hm504a8goBXCo+3Gkzq6w1Si6z3CCJuP66pjH+hAb6J2aSeNgOIKrMqW0JTHQuWzhKAkApQV7SW1yda/gmUoIC22RtJ9Co2ow3GoOjhvaeRXqWz9pMrsFRh13b2ne08+a8cplXfZ/a5w75uWH128RxH8Q/pvU5Y7VMtPUHVY0SBXO8/KPck4d7ajQ5pDmuALTxC66mLRbjpf4qD26HZt6URyCaBM6eZ+Ccdfp1PwQNuVKQPDko76RCksqwCModMQTm7saxcAzzBSSfCyZbRI43R4hOlN+jO5MiCk1e8xzHEmmSMzCe66LiWzG4X5JZtw+iac4/q6adqN/ZumTIL2jgCIHSWk+9CufT8vihUnby/tE0CvUgRfdzCrAhCacXTquOQhCnCgIQhU9OBKC4hKieiwuIQmHQUo6oQlQ4UNQhMFFdb8kISM443PUpv6oQhJaWzTzQhUDgUlyEIOt12AcTSqAmwfYbhYaBaV5shCwvtUJfu6pqf14IQqFcGql5QWvkTDJHI5hohCIL6QqG9Km6EKkkEKM494IQkDBceK6hCpL//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390900"/>
            <a:ext cx="41910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EBC0E896-F936-402A-BDD9-724F776791B9}" type="slidenum">
              <a:rPr lang="en-US" smtClean="0"/>
              <a:t>1</a:t>
            </a:fld>
            <a:endParaRPr lang="en-US"/>
          </a:p>
        </p:txBody>
      </p:sp>
    </p:spTree>
    <p:extLst>
      <p:ext uri="{BB962C8B-B14F-4D97-AF65-F5344CB8AC3E}">
        <p14:creationId xmlns:p14="http://schemas.microsoft.com/office/powerpoint/2010/main" val="159511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Procedures for Recovery From Unintentional Spins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Recovery from a spin in IMC </a:t>
            </a:r>
            <a:r>
              <a:rPr lang="en-US" dirty="0" smtClean="0"/>
              <a:t>is </a:t>
            </a:r>
            <a:r>
              <a:rPr lang="en-US" dirty="0" smtClean="0"/>
              <a:t>a stressful affair. </a:t>
            </a:r>
            <a:r>
              <a:rPr lang="en-US" dirty="0" smtClean="0"/>
              <a:t>No visual </a:t>
            </a:r>
            <a:r>
              <a:rPr lang="en-US" dirty="0" smtClean="0"/>
              <a:t>indications other than the instruments. Disorientation is highly likely!</a:t>
            </a:r>
          </a:p>
          <a:p>
            <a:r>
              <a:rPr lang="en-US" dirty="0" smtClean="0"/>
              <a:t>Technique</a:t>
            </a:r>
          </a:p>
          <a:p>
            <a:pPr lvl="1"/>
            <a:r>
              <a:rPr lang="en-US" dirty="0" smtClean="0"/>
              <a:t>Attitude indicator may be spinning or may fail altogether.  It probably won’t be clear to you which way the airplane is turning. </a:t>
            </a:r>
            <a:r>
              <a:rPr lang="en-US" b="1" dirty="0" smtClean="0"/>
              <a:t>The turn coordinator is critical – one gauge that will save you</a:t>
            </a:r>
          </a:p>
          <a:p>
            <a:pPr lvl="1"/>
            <a:r>
              <a:rPr lang="en-US" dirty="0" smtClean="0"/>
              <a:t>Reduce power to idle to limit acceleration</a:t>
            </a:r>
          </a:p>
          <a:p>
            <a:pPr lvl="1"/>
            <a:r>
              <a:rPr lang="en-US" dirty="0" smtClean="0"/>
              <a:t>Neutralize the ailerons</a:t>
            </a:r>
          </a:p>
          <a:p>
            <a:pPr lvl="1"/>
            <a:r>
              <a:rPr lang="en-US" dirty="0" smtClean="0"/>
              <a:t>Apply full opposite rudder to stop (or slow) the turn</a:t>
            </a:r>
          </a:p>
          <a:p>
            <a:pPr lvl="2"/>
            <a:r>
              <a:rPr lang="en-US" dirty="0" smtClean="0"/>
              <a:t>Notice which wing is up on the turn coordinator and apply rudder to that side</a:t>
            </a:r>
          </a:p>
          <a:p>
            <a:pPr lvl="1"/>
            <a:r>
              <a:rPr lang="en-US" dirty="0" smtClean="0"/>
              <a:t>Push forward on the stick or yoke to reduce the angle of attack and break the stall</a:t>
            </a:r>
          </a:p>
          <a:p>
            <a:pPr lvl="1"/>
            <a:r>
              <a:rPr lang="en-US" dirty="0" smtClean="0"/>
              <a:t>Gently pull up to recover from the resulting dive</a:t>
            </a:r>
          </a:p>
          <a:p>
            <a:pPr lvl="1"/>
            <a:r>
              <a:rPr lang="en-US" b="1" dirty="0" smtClean="0"/>
              <a:t>Spin avoidance is the real objective. Don’t get into the predicament to begin </a:t>
            </a:r>
            <a:r>
              <a:rPr lang="en-US" b="1" dirty="0" smtClean="0"/>
              <a:t>with</a:t>
            </a:r>
          </a:p>
          <a:p>
            <a:r>
              <a:rPr lang="en-US" b="1" dirty="0" smtClean="0"/>
              <a:t>Try recovery in the Redbird AATD!!  It can be eye opening.</a:t>
            </a:r>
            <a:endParaRPr lang="en-US" b="1" dirty="0"/>
          </a:p>
        </p:txBody>
      </p:sp>
      <p:sp>
        <p:nvSpPr>
          <p:cNvPr id="4" name="Slide Number Placeholder 3"/>
          <p:cNvSpPr>
            <a:spLocks noGrp="1"/>
          </p:cNvSpPr>
          <p:nvPr>
            <p:ph type="sldNum" sz="quarter" idx="12"/>
          </p:nvPr>
        </p:nvSpPr>
        <p:spPr/>
        <p:txBody>
          <a:bodyPr/>
          <a:lstStyle/>
          <a:p>
            <a:fld id="{EBC0E896-F936-402A-BDD9-724F776791B9}" type="slidenum">
              <a:rPr lang="en-US" smtClean="0"/>
              <a:t>10</a:t>
            </a:fld>
            <a:endParaRPr lang="en-US"/>
          </a:p>
        </p:txBody>
      </p:sp>
    </p:spTree>
    <p:extLst>
      <p:ext uri="{BB962C8B-B14F-4D97-AF65-F5344CB8AC3E}">
        <p14:creationId xmlns:p14="http://schemas.microsoft.com/office/powerpoint/2010/main" val="4052457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m5.i.pbase.com/g6/09/757409/2/85319095.iKR3BI8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7472" y="5181600"/>
            <a:ext cx="2302446"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Collision Avoidance</a:t>
            </a:r>
            <a:br>
              <a:rPr lang="en-US" dirty="0" smtClean="0"/>
            </a:br>
            <a:r>
              <a:rPr lang="en-US" dirty="0" smtClean="0"/>
              <a:t>FAR §91.111 and §91.113</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You may not operate an aircraft so close to another aircraft to create a collision hazard</a:t>
            </a:r>
          </a:p>
          <a:p>
            <a:r>
              <a:rPr lang="en-US" dirty="0" smtClean="0"/>
              <a:t>Just because you are on an IFR flight plan does not mean you don’t have to </a:t>
            </a:r>
            <a:r>
              <a:rPr lang="en-US" dirty="0" smtClean="0">
                <a:solidFill>
                  <a:srgbClr val="FF0000"/>
                </a:solidFill>
              </a:rPr>
              <a:t>see and avoid </a:t>
            </a:r>
            <a:r>
              <a:rPr lang="en-US" dirty="0" smtClean="0"/>
              <a:t>traffic</a:t>
            </a:r>
          </a:p>
          <a:p>
            <a:pPr lvl="1"/>
            <a:r>
              <a:rPr lang="en-US" dirty="0" smtClean="0"/>
              <a:t>If you are in VMC it is your responsibility to visually scan for and avoid other aircraft</a:t>
            </a:r>
          </a:p>
          <a:p>
            <a:r>
              <a:rPr lang="en-US" dirty="0" smtClean="0"/>
              <a:t>Considerations</a:t>
            </a:r>
          </a:p>
          <a:p>
            <a:pPr lvl="1"/>
            <a:r>
              <a:rPr lang="en-US" dirty="0" smtClean="0"/>
              <a:t>Recommended scanning</a:t>
            </a:r>
          </a:p>
          <a:p>
            <a:pPr lvl="1"/>
            <a:r>
              <a:rPr lang="en-US" dirty="0" smtClean="0"/>
              <a:t>Techniques for spotting traffic</a:t>
            </a:r>
          </a:p>
          <a:p>
            <a:pPr lvl="1"/>
            <a:r>
              <a:rPr lang="en-US" dirty="0" smtClean="0"/>
              <a:t>Visual problems associated with sighting conflicting traffic</a:t>
            </a:r>
          </a:p>
          <a:p>
            <a:pPr lvl="1"/>
            <a:r>
              <a:rPr lang="en-US" dirty="0" smtClean="0"/>
              <a:t>Aircraft “right of way” rules for conflicting traffic</a:t>
            </a:r>
          </a:p>
          <a:p>
            <a:pPr lvl="1"/>
            <a:r>
              <a:rPr lang="en-US" dirty="0" smtClean="0"/>
              <a:t>Proper procedures for </a:t>
            </a:r>
            <a:r>
              <a:rPr lang="en-US" dirty="0" smtClean="0"/>
              <a:t>uncontrolled </a:t>
            </a:r>
            <a:r>
              <a:rPr lang="en-US" dirty="0" smtClean="0"/>
              <a:t>airports</a:t>
            </a:r>
          </a:p>
          <a:p>
            <a:pPr lvl="1"/>
            <a:r>
              <a:rPr lang="en-US" dirty="0" smtClean="0"/>
              <a:t>High danger areas</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11</a:t>
            </a:fld>
            <a:endParaRPr lang="en-US"/>
          </a:p>
        </p:txBody>
      </p:sp>
    </p:spTree>
    <p:extLst>
      <p:ext uri="{BB962C8B-B14F-4D97-AF65-F5344CB8AC3E}">
        <p14:creationId xmlns:p14="http://schemas.microsoft.com/office/powerpoint/2010/main" val="364197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8164" y="2590800"/>
            <a:ext cx="2075836"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Collision Avoidance</a:t>
            </a:r>
            <a:br>
              <a:rPr lang="en-US" dirty="0" smtClean="0"/>
            </a:br>
            <a:r>
              <a:rPr lang="en-US" dirty="0" smtClean="0"/>
              <a:t>See and Avoid</a:t>
            </a:r>
            <a:endParaRPr lang="en-US" dirty="0"/>
          </a:p>
        </p:txBody>
      </p:sp>
      <p:sp>
        <p:nvSpPr>
          <p:cNvPr id="3" name="Content Placeholder 2"/>
          <p:cNvSpPr>
            <a:spLocks noGrp="1"/>
          </p:cNvSpPr>
          <p:nvPr>
            <p:ph idx="1"/>
          </p:nvPr>
        </p:nvSpPr>
        <p:spPr>
          <a:xfrm>
            <a:off x="457200" y="1600200"/>
            <a:ext cx="6934200" cy="4525963"/>
          </a:xfrm>
        </p:spPr>
        <p:txBody>
          <a:bodyPr>
            <a:normAutofit fontScale="62500" lnSpcReduction="20000"/>
          </a:bodyPr>
          <a:lstStyle/>
          <a:p>
            <a:r>
              <a:rPr lang="en-US" dirty="0" smtClean="0"/>
              <a:t>Remain constantly alert to all traffic movement within your </a:t>
            </a:r>
            <a:r>
              <a:rPr lang="en-US" dirty="0" smtClean="0"/>
              <a:t>area </a:t>
            </a:r>
            <a:r>
              <a:rPr lang="en-US" dirty="0"/>
              <a:t>of </a:t>
            </a:r>
            <a:r>
              <a:rPr lang="en-US" dirty="0" smtClean="0"/>
              <a:t>operation</a:t>
            </a:r>
          </a:p>
          <a:p>
            <a:pPr lvl="1"/>
            <a:r>
              <a:rPr lang="en-US" dirty="0" smtClean="0"/>
              <a:t>Effective </a:t>
            </a:r>
            <a:r>
              <a:rPr lang="en-US" dirty="0"/>
              <a:t>visual </a:t>
            </a:r>
            <a:r>
              <a:rPr lang="en-US" dirty="0" smtClean="0"/>
              <a:t>scanning</a:t>
            </a:r>
          </a:p>
          <a:p>
            <a:pPr lvl="2"/>
            <a:r>
              <a:rPr lang="en-US" dirty="0"/>
              <a:t>Periodically scan the entire visual field outside to ensure detection of conflicting traffic</a:t>
            </a:r>
          </a:p>
          <a:p>
            <a:pPr lvl="2"/>
            <a:r>
              <a:rPr lang="en-US" dirty="0"/>
              <a:t>Eyes may require several seconds to refocus when switching views between items in the cockpit and distant </a:t>
            </a:r>
            <a:r>
              <a:rPr lang="en-US" dirty="0" smtClean="0"/>
              <a:t>objects</a:t>
            </a:r>
          </a:p>
          <a:p>
            <a:pPr lvl="2"/>
            <a:r>
              <a:rPr lang="en-US" dirty="0"/>
              <a:t>Effective scanning is accomplished by a series of short, regularly-spaced eye movements that bring successive areas of the sky into the central visual field. Each movement should not exceed 10°, and each area should be observed for at least one second to enable detection.</a:t>
            </a:r>
          </a:p>
          <a:p>
            <a:pPr lvl="1"/>
            <a:r>
              <a:rPr lang="en-US" dirty="0" smtClean="0"/>
              <a:t>Ability </a:t>
            </a:r>
            <a:r>
              <a:rPr lang="en-US" dirty="0"/>
              <a:t>to gather information from </a:t>
            </a:r>
            <a:r>
              <a:rPr lang="en-US" dirty="0" smtClean="0"/>
              <a:t>radio transmissions </a:t>
            </a:r>
            <a:r>
              <a:rPr lang="en-US" dirty="0"/>
              <a:t>from ground stations and other aircraft</a:t>
            </a:r>
            <a:r>
              <a:rPr lang="en-US" dirty="0" smtClean="0"/>
              <a:t>, and </a:t>
            </a:r>
          </a:p>
          <a:p>
            <a:pPr lvl="1"/>
            <a:r>
              <a:rPr lang="en-US" dirty="0" smtClean="0"/>
              <a:t>Creating </a:t>
            </a:r>
            <a:r>
              <a:rPr lang="en-US" dirty="0"/>
              <a:t>a mental picture of the traffic situation</a:t>
            </a:r>
            <a:endParaRPr lang="en-US" dirty="0" smtClean="0"/>
          </a:p>
          <a:p>
            <a:r>
              <a:rPr lang="en-US" dirty="0" smtClean="0"/>
              <a:t>The </a:t>
            </a:r>
            <a:r>
              <a:rPr lang="en-US" dirty="0" smtClean="0"/>
              <a:t>performance of many aircraft, in both speed and rates of climb/descent, result in high closure rates limiting the time available for detection, decision, and evasive </a:t>
            </a:r>
            <a:r>
              <a:rPr lang="en-US" dirty="0" smtClean="0"/>
              <a:t>action</a:t>
            </a:r>
            <a:endParaRPr lang="en-US" dirty="0" smtClean="0"/>
          </a:p>
        </p:txBody>
      </p:sp>
      <p:sp>
        <p:nvSpPr>
          <p:cNvPr id="4" name="Slide Number Placeholder 3"/>
          <p:cNvSpPr>
            <a:spLocks noGrp="1"/>
          </p:cNvSpPr>
          <p:nvPr>
            <p:ph type="sldNum" sz="quarter" idx="12"/>
          </p:nvPr>
        </p:nvSpPr>
        <p:spPr/>
        <p:txBody>
          <a:bodyPr/>
          <a:lstStyle/>
          <a:p>
            <a:fld id="{EBC0E896-F936-402A-BDD9-724F776791B9}" type="slidenum">
              <a:rPr lang="en-US" smtClean="0"/>
              <a:t>12</a:t>
            </a:fld>
            <a:endParaRPr lang="en-US"/>
          </a:p>
        </p:txBody>
      </p:sp>
    </p:spTree>
    <p:extLst>
      <p:ext uri="{BB962C8B-B14F-4D97-AF65-F5344CB8AC3E}">
        <p14:creationId xmlns:p14="http://schemas.microsoft.com/office/powerpoint/2010/main" val="2828939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Collision Avoidance</a:t>
            </a:r>
            <a:br>
              <a:rPr lang="en-US" dirty="0" smtClean="0"/>
            </a:br>
            <a:r>
              <a:rPr lang="en-US" dirty="0" smtClean="0"/>
              <a:t>See and Avoid</a:t>
            </a:r>
            <a:endParaRPr lang="en-US" dirty="0"/>
          </a:p>
        </p:txBody>
      </p:sp>
      <p:sp>
        <p:nvSpPr>
          <p:cNvPr id="3" name="Content Placeholder 2"/>
          <p:cNvSpPr>
            <a:spLocks noGrp="1"/>
          </p:cNvSpPr>
          <p:nvPr>
            <p:ph idx="1"/>
          </p:nvPr>
        </p:nvSpPr>
        <p:spPr>
          <a:xfrm>
            <a:off x="457200" y="1600200"/>
            <a:ext cx="6934200" cy="4525963"/>
          </a:xfrm>
        </p:spPr>
        <p:txBody>
          <a:bodyPr>
            <a:normAutofit fontScale="55000" lnSpcReduction="20000"/>
          </a:bodyPr>
          <a:lstStyle/>
          <a:p>
            <a:r>
              <a:rPr lang="en-US" dirty="0" smtClean="0"/>
              <a:t>Horizontal </a:t>
            </a:r>
            <a:r>
              <a:rPr lang="en-US" dirty="0" smtClean="0"/>
              <a:t>back-and-forth eye movements seem to be preferred by most pilots - you should develop a comfortable scanning pattern and stick with it</a:t>
            </a:r>
          </a:p>
          <a:p>
            <a:r>
              <a:rPr lang="en-US" dirty="0" smtClean="0"/>
              <a:t>Peripheral vision can be most useful in spotting collision threats from other aircraft, especially when a scan is stopped and the eyes are refocused</a:t>
            </a:r>
          </a:p>
          <a:p>
            <a:pPr lvl="1"/>
            <a:r>
              <a:rPr lang="en-US" dirty="0" smtClean="0"/>
              <a:t>Apparent movement is almost always the first perception of a collision threat</a:t>
            </a:r>
          </a:p>
          <a:p>
            <a:pPr lvl="1"/>
            <a:r>
              <a:rPr lang="en-US" dirty="0" smtClean="0"/>
              <a:t>Most important sight at night is peripheral vision</a:t>
            </a:r>
          </a:p>
          <a:p>
            <a:r>
              <a:rPr lang="en-US" dirty="0" smtClean="0"/>
              <a:t>If another aircraft appears to have no relative motion, it is likely on a collision course with you.  If the other aircraft shows no lateral or vertical motion, but is increasing in size, take immediate action to avoid it</a:t>
            </a:r>
          </a:p>
          <a:p>
            <a:r>
              <a:rPr lang="en-US" dirty="0" smtClean="0"/>
              <a:t>Move your head to search around physical obstructions (e.g., door and window posts) which can block your vision of an </a:t>
            </a:r>
            <a:r>
              <a:rPr lang="en-US" dirty="0" smtClean="0"/>
              <a:t>area</a:t>
            </a:r>
          </a:p>
          <a:p>
            <a:r>
              <a:rPr lang="en-US" dirty="0" smtClean="0"/>
              <a:t>Use all available eyes - other pilots (establish crew procedures) and </a:t>
            </a:r>
            <a:r>
              <a:rPr lang="en-US" dirty="0"/>
              <a:t>brief your passengers to help </a:t>
            </a:r>
            <a:r>
              <a:rPr lang="en-US" dirty="0" smtClean="0"/>
              <a:t>you spot traffic</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13</a:t>
            </a:fld>
            <a:endParaRPr lang="en-US"/>
          </a:p>
        </p:txBody>
      </p:sp>
    </p:spTree>
    <p:extLst>
      <p:ext uri="{BB962C8B-B14F-4D97-AF65-F5344CB8AC3E}">
        <p14:creationId xmlns:p14="http://schemas.microsoft.com/office/powerpoint/2010/main" val="2202589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modelflight.regheath.com/images/deccover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276" y="4343400"/>
            <a:ext cx="3377423"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Collision Avoidance</a:t>
            </a:r>
            <a:br>
              <a:rPr lang="en-US" dirty="0" smtClean="0"/>
            </a:br>
            <a:r>
              <a:rPr lang="en-US" dirty="0" smtClean="0"/>
              <a:t>See and Avoid - AIM 8-1-8</a:t>
            </a:r>
            <a:endParaRPr lang="en-US" dirty="0"/>
          </a:p>
        </p:txBody>
      </p:sp>
      <p:sp>
        <p:nvSpPr>
          <p:cNvPr id="3" name="Content Placeholder 2"/>
          <p:cNvSpPr>
            <a:spLocks noGrp="1"/>
          </p:cNvSpPr>
          <p:nvPr>
            <p:ph idx="1"/>
          </p:nvPr>
        </p:nvSpPr>
        <p:spPr/>
        <p:txBody>
          <a:bodyPr/>
          <a:lstStyle/>
          <a:p>
            <a:r>
              <a:rPr lang="en-US" dirty="0" smtClean="0"/>
              <a:t>Use the horizon to judge altitude of conflicting aircraft</a:t>
            </a:r>
          </a:p>
          <a:p>
            <a:r>
              <a:rPr lang="en-US" dirty="0" smtClean="0"/>
              <a:t>Consider risk of multiple threats </a:t>
            </a:r>
            <a:endParaRPr lang="en-US" dirty="0" smtClean="0"/>
          </a:p>
          <a:p>
            <a:r>
              <a:rPr lang="en-US" dirty="0" smtClean="0"/>
              <a:t>Keep </a:t>
            </a:r>
            <a:r>
              <a:rPr lang="en-US" dirty="0" smtClean="0"/>
              <a:t>an organized cockpit to permit more scanning time</a:t>
            </a:r>
          </a:p>
          <a:p>
            <a:r>
              <a:rPr lang="en-US" dirty="0" smtClean="0"/>
              <a:t>Keep the windshield clean</a:t>
            </a:r>
          </a:p>
          <a:p>
            <a:r>
              <a:rPr lang="en-US" dirty="0" smtClean="0"/>
              <a:t>Lights on – day or </a:t>
            </a:r>
            <a:r>
              <a:rPr lang="en-US" dirty="0" smtClean="0"/>
              <a:t>night</a:t>
            </a:r>
          </a:p>
        </p:txBody>
      </p:sp>
      <p:sp>
        <p:nvSpPr>
          <p:cNvPr id="4" name="Slide Number Placeholder 3"/>
          <p:cNvSpPr>
            <a:spLocks noGrp="1"/>
          </p:cNvSpPr>
          <p:nvPr>
            <p:ph type="sldNum" sz="quarter" idx="12"/>
          </p:nvPr>
        </p:nvSpPr>
        <p:spPr/>
        <p:txBody>
          <a:bodyPr/>
          <a:lstStyle/>
          <a:p>
            <a:fld id="{EBC0E896-F936-402A-BDD9-724F776791B9}" type="slidenum">
              <a:rPr lang="en-US" smtClean="0"/>
              <a:t>14</a:t>
            </a:fld>
            <a:endParaRPr lang="en-US"/>
          </a:p>
        </p:txBody>
      </p:sp>
    </p:spTree>
    <p:extLst>
      <p:ext uri="{BB962C8B-B14F-4D97-AF65-F5344CB8AC3E}">
        <p14:creationId xmlns:p14="http://schemas.microsoft.com/office/powerpoint/2010/main" val="872494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Collision Avoidance</a:t>
            </a:r>
            <a:br>
              <a:rPr lang="en-US" dirty="0" smtClean="0"/>
            </a:br>
            <a:r>
              <a:rPr lang="en-US" dirty="0" smtClean="0"/>
              <a:t>Radio Use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Adhere to communications requirements</a:t>
            </a:r>
          </a:p>
          <a:p>
            <a:r>
              <a:rPr lang="en-US" dirty="0" smtClean="0"/>
              <a:t>Use traffic advisory services</a:t>
            </a:r>
          </a:p>
          <a:p>
            <a:r>
              <a:rPr lang="en-US" dirty="0" smtClean="0"/>
              <a:t>Initiate radio contact with the appropriate facility or self-announce before entering the perimeter of the service area or within 15 miles of a facility with no service area or as soon as ATC permits a switch to local frequency</a:t>
            </a:r>
          </a:p>
          <a:p>
            <a:r>
              <a:rPr lang="en-US" dirty="0" smtClean="0"/>
              <a:t>Monitor frequencies of nearby airports and other services, even if not communicating with </a:t>
            </a:r>
            <a:r>
              <a:rPr lang="en-US" dirty="0" smtClean="0"/>
              <a:t>them</a:t>
            </a:r>
          </a:p>
          <a:p>
            <a:r>
              <a:rPr lang="en-US" dirty="0" smtClean="0"/>
              <a:t>Transponder on</a:t>
            </a:r>
          </a:p>
          <a:p>
            <a:r>
              <a:rPr lang="en-US" dirty="0" smtClean="0"/>
              <a:t>ADS-B system monitoring – but remember gaps</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15</a:t>
            </a:fld>
            <a:endParaRPr lang="en-US"/>
          </a:p>
        </p:txBody>
      </p:sp>
    </p:spTree>
    <p:extLst>
      <p:ext uri="{BB962C8B-B14F-4D97-AF65-F5344CB8AC3E}">
        <p14:creationId xmlns:p14="http://schemas.microsoft.com/office/powerpoint/2010/main" val="420613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download.aopa.org/images/lgf/550px-Airfield_traffic_patter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634160"/>
            <a:ext cx="2589679" cy="11017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Collision Avoidance</a:t>
            </a:r>
            <a:br>
              <a:rPr lang="en-US" dirty="0" smtClean="0"/>
            </a:br>
            <a:r>
              <a:rPr lang="en-US" dirty="0" smtClean="0"/>
              <a:t>Airport Traffic Patterns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LEFT turns (even on circle to land), unless otherwise published or instructed by ATC</a:t>
            </a:r>
          </a:p>
          <a:p>
            <a:r>
              <a:rPr lang="en-US" dirty="0" smtClean="0"/>
              <a:t>Keep a sharp lookout for other aircraft in the pattern and communicate</a:t>
            </a:r>
          </a:p>
          <a:p>
            <a:r>
              <a:rPr lang="en-US" dirty="0" smtClean="0"/>
              <a:t>Enter the pattern in level flight and allow plenty of spacing to avoid overtaking or cutting any aircraft off</a:t>
            </a:r>
          </a:p>
          <a:p>
            <a:r>
              <a:rPr lang="en-US" dirty="0" smtClean="0"/>
              <a:t>Enter at traffic pattern altitude or circle to land altitude, as applicable</a:t>
            </a:r>
          </a:p>
          <a:p>
            <a:r>
              <a:rPr lang="en-US" dirty="0" smtClean="0"/>
              <a:t>Remember VFR pilots may not know instrument intersections / reporting points</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16</a:t>
            </a:fld>
            <a:endParaRPr lang="en-US"/>
          </a:p>
        </p:txBody>
      </p:sp>
    </p:spTree>
    <p:extLst>
      <p:ext uri="{BB962C8B-B14F-4D97-AF65-F5344CB8AC3E}">
        <p14:creationId xmlns:p14="http://schemas.microsoft.com/office/powerpoint/2010/main" val="3827807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Right of Way Rules</a:t>
            </a:r>
            <a:br>
              <a:rPr lang="en-US" dirty="0" smtClean="0"/>
            </a:br>
            <a:r>
              <a:rPr lang="en-US" dirty="0" smtClean="0"/>
              <a:t>FAR § 91.113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In distress – ROW over everyone else</a:t>
            </a:r>
          </a:p>
          <a:p>
            <a:r>
              <a:rPr lang="en-US" dirty="0" smtClean="0"/>
              <a:t>Least maneuverable has right of way</a:t>
            </a:r>
          </a:p>
          <a:p>
            <a:pPr lvl="1"/>
            <a:r>
              <a:rPr lang="en-US" dirty="0" smtClean="0"/>
              <a:t>Balloon</a:t>
            </a:r>
          </a:p>
          <a:p>
            <a:pPr lvl="1"/>
            <a:r>
              <a:rPr lang="en-US" dirty="0" smtClean="0"/>
              <a:t>Glider</a:t>
            </a:r>
          </a:p>
          <a:p>
            <a:pPr lvl="1"/>
            <a:r>
              <a:rPr lang="en-US" dirty="0" smtClean="0"/>
              <a:t>Airship</a:t>
            </a:r>
          </a:p>
          <a:p>
            <a:pPr lvl="1"/>
            <a:r>
              <a:rPr lang="en-US" dirty="0" smtClean="0"/>
              <a:t>Engine driven aircraft</a:t>
            </a:r>
          </a:p>
          <a:p>
            <a:r>
              <a:rPr lang="en-US" dirty="0" smtClean="0"/>
              <a:t>Converging – aircraft to the other one’s right has the right of way, subject to the maneuverability rules (if you see a red </a:t>
            </a:r>
            <a:r>
              <a:rPr lang="en-US" dirty="0" err="1" smtClean="0"/>
              <a:t>nav</a:t>
            </a:r>
            <a:r>
              <a:rPr lang="en-US" dirty="0" smtClean="0"/>
              <a:t> light, they have the right of way)</a:t>
            </a:r>
          </a:p>
          <a:p>
            <a:r>
              <a:rPr lang="en-US" dirty="0" smtClean="0"/>
              <a:t>Overtaking – Alter course to the right to pass well clear of the overtaken aircraft</a:t>
            </a:r>
          </a:p>
          <a:p>
            <a:r>
              <a:rPr lang="en-US" dirty="0" smtClean="0"/>
              <a:t>Head-on – Each aircraft should alter their course to the right</a:t>
            </a:r>
          </a:p>
          <a:p>
            <a:r>
              <a:rPr lang="en-US" dirty="0" smtClean="0"/>
              <a:t>Landing</a:t>
            </a:r>
          </a:p>
          <a:p>
            <a:pPr lvl="1"/>
            <a:r>
              <a:rPr lang="en-US" dirty="0" smtClean="0"/>
              <a:t>Aircraft on final approach or landing has the right of way</a:t>
            </a:r>
          </a:p>
          <a:p>
            <a:pPr lvl="1"/>
            <a:r>
              <a:rPr lang="en-US" dirty="0" smtClean="0"/>
              <a:t>Aircraft at the lower altitude has the right of way – but </a:t>
            </a:r>
            <a:r>
              <a:rPr lang="en-US" dirty="0" smtClean="0"/>
              <a:t>you can’t </a:t>
            </a:r>
            <a:r>
              <a:rPr lang="en-US" dirty="0" smtClean="0"/>
              <a:t>use the rule to cut in front of another on final approach</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17</a:t>
            </a:fld>
            <a:endParaRPr lang="en-US"/>
          </a:p>
        </p:txBody>
      </p:sp>
      <p:pic>
        <p:nvPicPr>
          <p:cNvPr id="7170" name="Picture 2" descr="https://encrypted-tbn1.gstatic.com/images?q=tbn:ANd9GcSSuvfdLo0Fz6T4yG8vBp356aMdFbouF7Cme6BHwtWC-OCL3I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295400"/>
            <a:ext cx="16764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planefinder.net/about/wp-content/uploads/2012/03/VL-Rules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8625" y="4343400"/>
            <a:ext cx="714375" cy="1140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065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352800"/>
            <a:ext cx="3886200" cy="3069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Extra Caution Around High Traffic / Danger Areas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Exercise caution where you may expect to find a high volume of traffic or special types of aircraft operation</a:t>
            </a:r>
          </a:p>
          <a:p>
            <a:pPr lvl="1"/>
            <a:r>
              <a:rPr lang="en-US" dirty="0" smtClean="0"/>
              <a:t>Class B, C and D areas, especially in flyway routes (e.g. I-10 corridor)</a:t>
            </a:r>
          </a:p>
          <a:p>
            <a:pPr lvl="1"/>
            <a:r>
              <a:rPr lang="en-US" dirty="0" smtClean="0"/>
              <a:t>Airport traffic patterns, particularly at airports without a control tower </a:t>
            </a:r>
          </a:p>
          <a:p>
            <a:pPr lvl="1"/>
            <a:r>
              <a:rPr lang="en-US" dirty="0" smtClean="0"/>
              <a:t>Below 3,000 feet AGL within five miles of an airport</a:t>
            </a:r>
          </a:p>
          <a:p>
            <a:pPr lvl="1"/>
            <a:r>
              <a:rPr lang="en-US" dirty="0" smtClean="0"/>
              <a:t>Airways</a:t>
            </a:r>
          </a:p>
          <a:p>
            <a:pPr lvl="1"/>
            <a:r>
              <a:rPr lang="en-US" dirty="0" smtClean="0"/>
              <a:t>Vicinity of VORs</a:t>
            </a:r>
          </a:p>
          <a:p>
            <a:pPr lvl="1"/>
            <a:r>
              <a:rPr lang="en-US" dirty="0" smtClean="0"/>
              <a:t>Other locations aircraft tend to cluster</a:t>
            </a:r>
          </a:p>
          <a:p>
            <a:pPr lvl="1"/>
            <a:r>
              <a:rPr lang="en-US" dirty="0" smtClean="0"/>
              <a:t>Restricted areas</a:t>
            </a:r>
          </a:p>
          <a:p>
            <a:pPr lvl="1"/>
            <a:r>
              <a:rPr lang="en-US" dirty="0" smtClean="0"/>
              <a:t>Warning areas</a:t>
            </a:r>
          </a:p>
          <a:p>
            <a:pPr lvl="1"/>
            <a:r>
              <a:rPr lang="en-US" dirty="0" smtClean="0"/>
              <a:t>Alert areas</a:t>
            </a:r>
          </a:p>
          <a:p>
            <a:pPr lvl="1"/>
            <a:r>
              <a:rPr lang="en-US" dirty="0" smtClean="0"/>
              <a:t>Military Operating Areas (MOA)</a:t>
            </a:r>
          </a:p>
          <a:p>
            <a:pPr lvl="1"/>
            <a:r>
              <a:rPr lang="en-US" dirty="0"/>
              <a:t>I</a:t>
            </a:r>
            <a:r>
              <a:rPr lang="en-US" dirty="0" smtClean="0"/>
              <a:t>ntensive student training areas</a:t>
            </a:r>
          </a:p>
          <a:p>
            <a:pPr lvl="1"/>
            <a:r>
              <a:rPr lang="en-US" dirty="0" smtClean="0"/>
              <a:t>Military low-level </a:t>
            </a:r>
            <a:r>
              <a:rPr lang="en-US" dirty="0" smtClean="0"/>
              <a:t>training </a:t>
            </a:r>
            <a:r>
              <a:rPr lang="en-US" dirty="0" smtClean="0"/>
              <a:t>routes</a:t>
            </a:r>
          </a:p>
          <a:p>
            <a:pPr lvl="1"/>
            <a:r>
              <a:rPr lang="en-US" dirty="0" smtClean="0"/>
              <a:t>Instrument  approach areas</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18</a:t>
            </a:fld>
            <a:endParaRPr lang="en-US" dirty="0"/>
          </a:p>
        </p:txBody>
      </p:sp>
    </p:spTree>
    <p:extLst>
      <p:ext uri="{BB962C8B-B14F-4D97-AF65-F5344CB8AC3E}">
        <p14:creationId xmlns:p14="http://schemas.microsoft.com/office/powerpoint/2010/main" val="2432209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Wake </a:t>
            </a:r>
            <a:r>
              <a:rPr lang="en-US" dirty="0"/>
              <a:t>T</a:t>
            </a:r>
            <a:r>
              <a:rPr lang="en-US" dirty="0" smtClean="0"/>
              <a:t>urbulence Avoidance</a:t>
            </a:r>
            <a:endParaRPr lang="en-US" dirty="0"/>
          </a:p>
        </p:txBody>
      </p:sp>
      <p:sp>
        <p:nvSpPr>
          <p:cNvPr id="3" name="Content Placeholder 2"/>
          <p:cNvSpPr>
            <a:spLocks noGrp="1"/>
          </p:cNvSpPr>
          <p:nvPr>
            <p:ph idx="1"/>
          </p:nvPr>
        </p:nvSpPr>
        <p:spPr>
          <a:xfrm>
            <a:off x="457200" y="1600200"/>
            <a:ext cx="4495800" cy="4525963"/>
          </a:xfrm>
        </p:spPr>
        <p:txBody>
          <a:bodyPr>
            <a:normAutofit fontScale="70000" lnSpcReduction="20000"/>
          </a:bodyPr>
          <a:lstStyle/>
          <a:p>
            <a:r>
              <a:rPr lang="en-US" dirty="0" smtClean="0"/>
              <a:t>Aircraft wake produces counter-rotating vortices trailing from the wing tips</a:t>
            </a:r>
          </a:p>
          <a:p>
            <a:r>
              <a:rPr lang="en-US" dirty="0" smtClean="0"/>
              <a:t>The vortices from larger aircraft pose problems</a:t>
            </a:r>
          </a:p>
          <a:p>
            <a:pPr lvl="1"/>
            <a:r>
              <a:rPr lang="en-US" dirty="0" smtClean="0"/>
              <a:t>Wake can impose rolling moments exceeding the roll-control authority of </a:t>
            </a:r>
            <a:r>
              <a:rPr lang="en-US" dirty="0" smtClean="0"/>
              <a:t>your aircraft</a:t>
            </a:r>
            <a:endParaRPr lang="en-US" dirty="0" smtClean="0"/>
          </a:p>
          <a:p>
            <a:r>
              <a:rPr lang="en-US" dirty="0" smtClean="0"/>
              <a:t>Visualize the </a:t>
            </a:r>
            <a:r>
              <a:rPr lang="en-US" dirty="0" smtClean="0"/>
              <a:t>location of the vortex wake generated by larger aircraft and adjust their flight path accordingly </a:t>
            </a:r>
          </a:p>
          <a:p>
            <a:pPr lvl="1"/>
            <a:r>
              <a:rPr lang="en-US" dirty="0" smtClean="0"/>
              <a:t>Vortices sink at a rate of several hundred feet per minute</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19</a:t>
            </a:fld>
            <a:endParaRPr lang="en-US"/>
          </a:p>
        </p:txBody>
      </p:sp>
      <p:pic>
        <p:nvPicPr>
          <p:cNvPr id="4098" name="Picture 2" descr="aim0703_Auto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3657600" cy="9177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im0703_Auto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912" y="2667000"/>
            <a:ext cx="2619375" cy="190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552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Emphasis Areas</a:t>
            </a:r>
            <a:endParaRPr lang="en-US" dirty="0"/>
          </a:p>
        </p:txBody>
      </p:sp>
      <p:sp>
        <p:nvSpPr>
          <p:cNvPr id="3" name="Content Placeholder 2"/>
          <p:cNvSpPr>
            <a:spLocks noGrp="1"/>
          </p:cNvSpPr>
          <p:nvPr>
            <p:ph idx="1"/>
          </p:nvPr>
        </p:nvSpPr>
        <p:spPr/>
        <p:txBody>
          <a:bodyPr/>
          <a:lstStyle/>
          <a:p>
            <a:r>
              <a:rPr lang="en-US" dirty="0" smtClean="0"/>
              <a:t>Positive aircraft control</a:t>
            </a:r>
          </a:p>
          <a:p>
            <a:r>
              <a:rPr lang="en-US" dirty="0" smtClean="0"/>
              <a:t>Procedures for positive exchange of flight controls (who is flying the airplane)</a:t>
            </a:r>
          </a:p>
          <a:p>
            <a:r>
              <a:rPr lang="en-US" dirty="0" smtClean="0"/>
              <a:t>Stall/Spin awareness</a:t>
            </a:r>
          </a:p>
          <a:p>
            <a:r>
              <a:rPr lang="en-US" dirty="0" smtClean="0"/>
              <a:t>Collision avoidance</a:t>
            </a:r>
          </a:p>
          <a:p>
            <a:r>
              <a:rPr lang="en-US" dirty="0" smtClean="0"/>
              <a:t>Wake turbulence avoidance</a:t>
            </a:r>
          </a:p>
          <a:p>
            <a:r>
              <a:rPr lang="en-US" dirty="0" smtClean="0"/>
              <a:t>Land and hold short operations (LAHSO)</a:t>
            </a:r>
          </a:p>
        </p:txBody>
      </p:sp>
      <p:sp>
        <p:nvSpPr>
          <p:cNvPr id="4" name="Slide Number Placeholder 3"/>
          <p:cNvSpPr>
            <a:spLocks noGrp="1"/>
          </p:cNvSpPr>
          <p:nvPr>
            <p:ph type="sldNum" sz="quarter" idx="12"/>
          </p:nvPr>
        </p:nvSpPr>
        <p:spPr/>
        <p:txBody>
          <a:bodyPr/>
          <a:lstStyle/>
          <a:p>
            <a:fld id="{EBC0E896-F936-402A-BDD9-724F776791B9}" type="slidenum">
              <a:rPr lang="en-US" smtClean="0"/>
              <a:t>2</a:t>
            </a:fld>
            <a:endParaRPr lang="en-US"/>
          </a:p>
        </p:txBody>
      </p:sp>
      <p:pic>
        <p:nvPicPr>
          <p:cNvPr id="1026" name="Picture 2" descr="http://www.sentryjournal.com/wp-content/uploads/2011/05/rifle-targ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079750"/>
            <a:ext cx="1917700" cy="191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291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Wake Turbulence Avoidance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Avoid the area within 100 </a:t>
            </a:r>
            <a:r>
              <a:rPr lang="en-US" dirty="0" smtClean="0"/>
              <a:t>feet of the vortex core</a:t>
            </a:r>
          </a:p>
          <a:p>
            <a:r>
              <a:rPr lang="en-US" dirty="0" smtClean="0"/>
              <a:t>Note the rotation or touchdown point of the preceding aircraft</a:t>
            </a:r>
          </a:p>
          <a:p>
            <a:pPr lvl="1"/>
            <a:r>
              <a:rPr lang="en-US" dirty="0" smtClean="0"/>
              <a:t>Take off after the touchdown point of wake generator</a:t>
            </a:r>
          </a:p>
          <a:p>
            <a:pPr lvl="1"/>
            <a:r>
              <a:rPr lang="en-US" dirty="0" smtClean="0"/>
              <a:t>Land before the lift-off point of wake generator’s take off point</a:t>
            </a:r>
          </a:p>
          <a:p>
            <a:pPr lvl="1"/>
            <a:r>
              <a:rPr lang="en-US" dirty="0" smtClean="0"/>
              <a:t>When landing behind a wake generator - stay at or above the wake generator's final approach path and land after its touchdown point</a:t>
            </a:r>
          </a:p>
          <a:p>
            <a:pPr lvl="1"/>
            <a:r>
              <a:rPr lang="en-US" dirty="0" smtClean="0"/>
              <a:t>When taking off behind a departing wake generator - Rotate prior to the larger aircraft's rotation point, Continue climbing above the larger aircraft's climb path until turning clear of the aircraft's wake</a:t>
            </a:r>
          </a:p>
          <a:p>
            <a:pPr lvl="1"/>
            <a:r>
              <a:rPr lang="en-US" dirty="0" smtClean="0"/>
              <a:t>Vertical separation of 1,000 feet is generally safe in flight</a:t>
            </a:r>
          </a:p>
          <a:p>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20</a:t>
            </a:fld>
            <a:endParaRPr lang="en-US"/>
          </a:p>
        </p:txBody>
      </p:sp>
    </p:spTree>
    <p:extLst>
      <p:ext uri="{BB962C8B-B14F-4D97-AF65-F5344CB8AC3E}">
        <p14:creationId xmlns:p14="http://schemas.microsoft.com/office/powerpoint/2010/main" val="1813809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Wake Turbulence Avoidance</a:t>
            </a:r>
            <a:endParaRPr lang="en-US" dirty="0"/>
          </a:p>
        </p:txBody>
      </p:sp>
      <p:sp>
        <p:nvSpPr>
          <p:cNvPr id="3" name="Content Placeholder 2"/>
          <p:cNvSpPr>
            <a:spLocks noGrp="1"/>
          </p:cNvSpPr>
          <p:nvPr>
            <p:ph idx="1"/>
          </p:nvPr>
        </p:nvSpPr>
        <p:spPr/>
        <p:txBody>
          <a:bodyPr>
            <a:normAutofit fontScale="85000" lnSpcReduction="10000"/>
          </a:bodyPr>
          <a:lstStyle/>
          <a:p>
            <a:r>
              <a:rPr lang="en-US" dirty="0"/>
              <a:t>T</a:t>
            </a:r>
            <a:r>
              <a:rPr lang="en-US" dirty="0" smtClean="0"/>
              <a:t>ailwind conditions can move the vortices of the preceding aircraft forward into the touchdown zone</a:t>
            </a:r>
          </a:p>
          <a:p>
            <a:r>
              <a:rPr lang="en-US" dirty="0" smtClean="0"/>
              <a:t>A light quartering tailwind requires maximum caution - upwind vortex tends to remain in the touchdown zone</a:t>
            </a:r>
          </a:p>
          <a:p>
            <a:r>
              <a:rPr lang="en-US" dirty="0" smtClean="0"/>
              <a:t>Heed “Caution - Wake Turbulence” ATC warning</a:t>
            </a:r>
          </a:p>
          <a:p>
            <a:r>
              <a:rPr lang="en-US" dirty="0" smtClean="0"/>
              <a:t>Air traffic wake turbulence separations based on aircraft size – heavy designation (5 to 6 miles)</a:t>
            </a:r>
          </a:p>
          <a:p>
            <a:r>
              <a:rPr lang="en-US" dirty="0" smtClean="0"/>
              <a:t>Counter control is usually effective and induced roll minimal in cases where the wingspan and ailerons of the encountering aircraft extend beyond the rotational flow field of the vortex</a:t>
            </a:r>
          </a:p>
        </p:txBody>
      </p:sp>
      <p:sp>
        <p:nvSpPr>
          <p:cNvPr id="4" name="Slide Number Placeholder 3"/>
          <p:cNvSpPr>
            <a:spLocks noGrp="1"/>
          </p:cNvSpPr>
          <p:nvPr>
            <p:ph type="sldNum" sz="quarter" idx="12"/>
          </p:nvPr>
        </p:nvSpPr>
        <p:spPr/>
        <p:txBody>
          <a:bodyPr/>
          <a:lstStyle/>
          <a:p>
            <a:fld id="{EBC0E896-F936-402A-BDD9-724F776791B9}" type="slidenum">
              <a:rPr lang="en-US" smtClean="0"/>
              <a:t>21</a:t>
            </a:fld>
            <a:endParaRPr lang="en-US"/>
          </a:p>
        </p:txBody>
      </p:sp>
    </p:spTree>
    <p:extLst>
      <p:ext uri="{BB962C8B-B14F-4D97-AF65-F5344CB8AC3E}">
        <p14:creationId xmlns:p14="http://schemas.microsoft.com/office/powerpoint/2010/main" val="3073748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Land and Hold Short Operations (LAHSO)</a:t>
            </a:r>
            <a:endParaRPr lang="en-US" dirty="0"/>
          </a:p>
        </p:txBody>
      </p:sp>
      <p:sp>
        <p:nvSpPr>
          <p:cNvPr id="3" name="Content Placeholder 2"/>
          <p:cNvSpPr>
            <a:spLocks noGrp="1"/>
          </p:cNvSpPr>
          <p:nvPr>
            <p:ph idx="1"/>
          </p:nvPr>
        </p:nvSpPr>
        <p:spPr>
          <a:xfrm>
            <a:off x="457200" y="1600200"/>
            <a:ext cx="4495800" cy="4525963"/>
          </a:xfrm>
        </p:spPr>
        <p:txBody>
          <a:bodyPr>
            <a:normAutofit fontScale="85000" lnSpcReduction="10000"/>
          </a:bodyPr>
          <a:lstStyle/>
          <a:p>
            <a:r>
              <a:rPr lang="en-US" dirty="0" smtClean="0"/>
              <a:t>Considerations</a:t>
            </a:r>
          </a:p>
          <a:p>
            <a:pPr lvl="1"/>
            <a:r>
              <a:rPr lang="en-US" dirty="0" smtClean="0"/>
              <a:t>Locations where LAHSO may be implemented</a:t>
            </a:r>
          </a:p>
          <a:p>
            <a:pPr lvl="1"/>
            <a:r>
              <a:rPr lang="en-US" dirty="0" smtClean="0"/>
              <a:t>Who </a:t>
            </a:r>
            <a:r>
              <a:rPr lang="en-US" dirty="0" smtClean="0"/>
              <a:t>is eligible to accept a LASHO clearance?</a:t>
            </a:r>
          </a:p>
          <a:p>
            <a:pPr lvl="1"/>
            <a:r>
              <a:rPr lang="en-US" dirty="0" smtClean="0"/>
              <a:t>Who initiates a LAHSO clearance?</a:t>
            </a:r>
          </a:p>
          <a:p>
            <a:pPr lvl="1"/>
            <a:r>
              <a:rPr lang="en-US" dirty="0"/>
              <a:t>Must you accept a </a:t>
            </a:r>
            <a:r>
              <a:rPr lang="en-US" dirty="0" smtClean="0"/>
              <a:t>LAHSO?</a:t>
            </a:r>
            <a:endParaRPr lang="en-US" dirty="0" smtClean="0"/>
          </a:p>
          <a:p>
            <a:pPr lvl="1"/>
            <a:r>
              <a:rPr lang="en-US" dirty="0" smtClean="0"/>
              <a:t>How is the landing distance available determined?</a:t>
            </a:r>
          </a:p>
          <a:p>
            <a:pPr lvl="1"/>
            <a:r>
              <a:rPr lang="en-US" dirty="0" smtClean="0"/>
              <a:t>Pilot responsibilities once a LASHO clearance </a:t>
            </a:r>
            <a:r>
              <a:rPr lang="en-US" dirty="0" smtClean="0"/>
              <a:t>is accepted</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22</a:t>
            </a:fld>
            <a:endParaRPr lang="en-US"/>
          </a:p>
        </p:txBody>
      </p:sp>
      <p:pic>
        <p:nvPicPr>
          <p:cNvPr id="9218" name="Picture 2" descr="http://content.answcdn.com/main/content/img/McGrawHill/Aviation/f034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657600"/>
            <a:ext cx="4010025" cy="26003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he Hazards of &quot;Hold Short&quot; of the Runway Instru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598" y="1676400"/>
            <a:ext cx="3086101" cy="137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83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Locations Where LAHSO may be Implemented</a:t>
            </a:r>
            <a:endParaRPr lang="en-US" dirty="0"/>
          </a:p>
        </p:txBody>
      </p:sp>
      <p:sp>
        <p:nvSpPr>
          <p:cNvPr id="3" name="Content Placeholder 2"/>
          <p:cNvSpPr>
            <a:spLocks noGrp="1"/>
          </p:cNvSpPr>
          <p:nvPr>
            <p:ph idx="1"/>
          </p:nvPr>
        </p:nvSpPr>
        <p:spPr/>
        <p:txBody>
          <a:bodyPr>
            <a:normAutofit lnSpcReduction="10000"/>
          </a:bodyPr>
          <a:lstStyle/>
          <a:p>
            <a:r>
              <a:rPr lang="en-US" dirty="0" smtClean="0"/>
              <a:t>At towered airports, ATC may clear a pilot to land and hold short of an intersecting runway, an intersecting taxiway, or some other designated point on a runway </a:t>
            </a:r>
          </a:p>
          <a:p>
            <a:r>
              <a:rPr lang="en-US" dirty="0" smtClean="0"/>
              <a:t>Typically a LAHSO operation is initiated by ATC to expedite traffic</a:t>
            </a:r>
          </a:p>
          <a:p>
            <a:r>
              <a:rPr lang="en-US" dirty="0" smtClean="0"/>
              <a:t>Pilots should only receive a LAHSO clearance when there is a minimum ceiling of 1,000 feet and 3 statute miles visibility</a:t>
            </a:r>
          </a:p>
          <a:p>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23</a:t>
            </a:fld>
            <a:endParaRPr lang="en-US"/>
          </a:p>
        </p:txBody>
      </p:sp>
    </p:spTree>
    <p:extLst>
      <p:ext uri="{BB962C8B-B14F-4D97-AF65-F5344CB8AC3E}">
        <p14:creationId xmlns:p14="http://schemas.microsoft.com/office/powerpoint/2010/main" val="2900435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Must you accept a LAHSO? Who is Eligible to accept a LASHO clearance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Pilots </a:t>
            </a:r>
            <a:r>
              <a:rPr lang="en-US" b="1" u="sng" dirty="0" smtClean="0"/>
              <a:t>may</a:t>
            </a:r>
            <a:r>
              <a:rPr lang="en-US" dirty="0" smtClean="0"/>
              <a:t> accept a LAHSO clearance only if the PIC determines that the aircraft can safely land and stop within the available landing distance </a:t>
            </a:r>
          </a:p>
          <a:p>
            <a:r>
              <a:rPr lang="en-US" dirty="0" smtClean="0"/>
              <a:t>Pilots unfamiliar with LAHSO should not and student pilots cannot participate in LAHSO</a:t>
            </a:r>
          </a:p>
          <a:p>
            <a:r>
              <a:rPr lang="en-US" dirty="0"/>
              <a:t>The pilot-in-command has the final authority to accept or decline any land and hold short </a:t>
            </a:r>
            <a:r>
              <a:rPr lang="en-US" dirty="0" smtClean="0"/>
              <a:t>clearance and can decline a LAHSO clearance for any reason</a:t>
            </a:r>
          </a:p>
          <a:p>
            <a:pPr lvl="1"/>
            <a:r>
              <a:rPr lang="en-US" dirty="0" smtClean="0"/>
              <a:t>The PIC must decline a LAHSO clearance if he or she believes it would compromise safety</a:t>
            </a:r>
          </a:p>
          <a:p>
            <a:r>
              <a:rPr lang="en-US" dirty="0" smtClean="0"/>
              <a:t>A LAHSO clearance, once accepted, must be adhered to, just as any other ATC clearance, unless an amended clearance is obtained or an emergency occurs. A LAHSO clearance does not preclude a rejected landing</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24</a:t>
            </a:fld>
            <a:endParaRPr lang="en-US"/>
          </a:p>
        </p:txBody>
      </p:sp>
    </p:spTree>
    <p:extLst>
      <p:ext uri="{BB962C8B-B14F-4D97-AF65-F5344CB8AC3E}">
        <p14:creationId xmlns:p14="http://schemas.microsoft.com/office/powerpoint/2010/main" val="730400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LAHSO Signage</a:t>
            </a:r>
            <a:endParaRPr lang="en-US" dirty="0"/>
          </a:p>
        </p:txBody>
      </p:sp>
      <p:sp>
        <p:nvSpPr>
          <p:cNvPr id="3" name="Content Placeholder 2"/>
          <p:cNvSpPr>
            <a:spLocks noGrp="1"/>
          </p:cNvSpPr>
          <p:nvPr>
            <p:ph idx="1"/>
          </p:nvPr>
        </p:nvSpPr>
        <p:spPr>
          <a:xfrm>
            <a:off x="457200" y="1600200"/>
            <a:ext cx="5943600" cy="4525963"/>
          </a:xfrm>
        </p:spPr>
        <p:txBody>
          <a:bodyPr>
            <a:normAutofit fontScale="77500" lnSpcReduction="20000"/>
          </a:bodyPr>
          <a:lstStyle/>
          <a:p>
            <a:r>
              <a:rPr lang="en-US" dirty="0" smtClean="0"/>
              <a:t>Yellow hold-short markings </a:t>
            </a:r>
            <a:r>
              <a:rPr lang="en-US" dirty="0"/>
              <a:t>prior to the intersecting runway or taxiway</a:t>
            </a:r>
          </a:p>
          <a:p>
            <a:r>
              <a:rPr lang="en-US" dirty="0"/>
              <a:t>Holding position signs on both sides of the runway adjacent to the runway hold lines</a:t>
            </a:r>
            <a:endParaRPr lang="en-US" dirty="0" smtClean="0"/>
          </a:p>
          <a:p>
            <a:r>
              <a:rPr lang="en-US" dirty="0" smtClean="0"/>
              <a:t>Red and white signage on both sides of the runway</a:t>
            </a:r>
          </a:p>
          <a:p>
            <a:r>
              <a:rPr lang="en-US" dirty="0" smtClean="0"/>
              <a:t>In-pavement lighting</a:t>
            </a:r>
          </a:p>
          <a:p>
            <a:pPr lvl="1"/>
            <a:r>
              <a:rPr lang="en-US" dirty="0" smtClean="0"/>
              <a:t>Row of six or seven in-runway pavement unidirectional pulsing white lights that visually indicate the location of a LAHSO point on a runway. Lights will be on when LAHSO is in effect and off when LAHSO is not in effect</a:t>
            </a:r>
          </a:p>
          <a:p>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25</a:t>
            </a:fld>
            <a:endParaRPr lang="en-US" dirty="0"/>
          </a:p>
        </p:txBody>
      </p:sp>
      <p:pic>
        <p:nvPicPr>
          <p:cNvPr id="5" name="Picture 2" descr="http://talkaviation.com/images/Books/phak/Appendix-1/runway%20holding%20posi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594" y="1371600"/>
            <a:ext cx="2400300" cy="13794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h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594" y="3581400"/>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929684"/>
            <a:ext cx="10175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871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LAHSO – Published Data</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26</a:t>
            </a:fld>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5432" y="1828800"/>
            <a:ext cx="4108994"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4619625" cy="2836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2462212" y="2514600"/>
            <a:ext cx="3405188" cy="129540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462212" y="3733800"/>
            <a:ext cx="4319588" cy="38100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462212" y="3581400"/>
            <a:ext cx="4319588"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 y="4646474"/>
            <a:ext cx="4267200" cy="1754326"/>
          </a:xfrm>
          <a:prstGeom prst="rect">
            <a:avLst/>
          </a:prstGeom>
          <a:noFill/>
          <a:ln>
            <a:solidFill>
              <a:schemeClr val="accent2"/>
            </a:solidFill>
          </a:ln>
        </p:spPr>
        <p:txBody>
          <a:bodyPr wrap="square" rtlCol="0">
            <a:spAutoFit/>
          </a:bodyPr>
          <a:lstStyle/>
          <a:p>
            <a:r>
              <a:rPr lang="en-US" dirty="0" smtClean="0"/>
              <a:t>Situational awareness is vital to the success of LAHSO. Situational awareness starts with having current airport information in the cockpit, readily accessible to the pilot. (An airport diagram assists in identifying your location on the airport)</a:t>
            </a:r>
            <a:endParaRPr lang="en-US" dirty="0"/>
          </a:p>
        </p:txBody>
      </p:sp>
      <p:cxnSp>
        <p:nvCxnSpPr>
          <p:cNvPr id="17" name="Straight Arrow Connector 16"/>
          <p:cNvCxnSpPr/>
          <p:nvPr/>
        </p:nvCxnSpPr>
        <p:spPr>
          <a:xfrm flipV="1">
            <a:off x="2462212" y="3352800"/>
            <a:ext cx="3557588" cy="5715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703066"/>
            <a:ext cx="1493043" cy="109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844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LAHSO Operations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 conduct LAHSO, pilots should become familiar with all available information concerning LAHSO at their destination airport</a:t>
            </a:r>
          </a:p>
          <a:p>
            <a:r>
              <a:rPr lang="en-US" dirty="0" smtClean="0"/>
              <a:t>Should have, readily available:</a:t>
            </a:r>
          </a:p>
          <a:p>
            <a:pPr lvl="1"/>
            <a:r>
              <a:rPr lang="en-US" dirty="0" smtClean="0"/>
              <a:t>Published available landing distance (“ALD”) (in AFD)</a:t>
            </a:r>
          </a:p>
          <a:p>
            <a:pPr lvl="1"/>
            <a:r>
              <a:rPr lang="en-US" dirty="0" smtClean="0"/>
              <a:t>Runway slope information for all LAHSO runway combinations at each airport of intended landing (in AFD)</a:t>
            </a:r>
          </a:p>
          <a:p>
            <a:pPr lvl="1"/>
            <a:r>
              <a:rPr lang="en-US" dirty="0" smtClean="0"/>
              <a:t>Knowledge about landing performance data  (in POH)</a:t>
            </a:r>
          </a:p>
          <a:p>
            <a:pPr lvl="1"/>
            <a:r>
              <a:rPr lang="en-US" dirty="0" smtClean="0"/>
              <a:t>As part of a pilot's preflight planning process, pilots should determine if their destination airport has LAHSO</a:t>
            </a:r>
          </a:p>
          <a:p>
            <a:pPr lvl="2"/>
            <a:r>
              <a:rPr lang="en-US" dirty="0" smtClean="0"/>
              <a:t>Assess which LAHSO combinations will work given their aircraft's required landing distance</a:t>
            </a:r>
          </a:p>
          <a:p>
            <a:pPr lvl="2"/>
            <a:r>
              <a:rPr lang="en-US" dirty="0" smtClean="0"/>
              <a:t>Good pilot decision making is knowing in advance whether one can accept a LAHSO clearance if offered</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27</a:t>
            </a:fld>
            <a:endParaRPr lang="en-US"/>
          </a:p>
        </p:txBody>
      </p:sp>
    </p:spTree>
    <p:extLst>
      <p:ext uri="{BB962C8B-B14F-4D97-AF65-F5344CB8AC3E}">
        <p14:creationId xmlns:p14="http://schemas.microsoft.com/office/powerpoint/2010/main" val="562341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the LAHSO Landing Distance Available </a:t>
            </a:r>
            <a:r>
              <a:rPr lang="en-US" dirty="0" smtClean="0"/>
              <a:t>Determined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ALD is that portion of the runway available for landing and rollout for an aircraft cleared to land and hold short</a:t>
            </a:r>
          </a:p>
          <a:p>
            <a:pPr lvl="1"/>
            <a:r>
              <a:rPr lang="en-US" dirty="0" smtClean="0"/>
              <a:t>Distance is measured from the landing threshold to the hold-short point</a:t>
            </a:r>
          </a:p>
          <a:p>
            <a:r>
              <a:rPr lang="en-US" dirty="0" smtClean="0"/>
              <a:t>ATC is required to provide ALD on the ATIS, and when requested</a:t>
            </a:r>
          </a:p>
          <a:p>
            <a:r>
              <a:rPr lang="en-US" dirty="0" smtClean="0"/>
              <a:t>PIC is responsible for determining the required landing distance (RLD) </a:t>
            </a:r>
            <a:r>
              <a:rPr lang="en-US" dirty="0" smtClean="0"/>
              <a:t>for his / her aircraft and ensuring that </a:t>
            </a:r>
            <a:r>
              <a:rPr lang="en-US" dirty="0" smtClean="0"/>
              <a:t>it does not exceed the ALD.  </a:t>
            </a:r>
          </a:p>
          <a:p>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28</a:t>
            </a:fld>
            <a:endParaRPr lang="en-US"/>
          </a:p>
        </p:txBody>
      </p:sp>
    </p:spTree>
    <p:extLst>
      <p:ext uri="{BB962C8B-B14F-4D97-AF65-F5344CB8AC3E}">
        <p14:creationId xmlns:p14="http://schemas.microsoft.com/office/powerpoint/2010/main" val="2534361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the LAHSO </a:t>
            </a:r>
            <a:r>
              <a:rPr lang="en-US" dirty="0" smtClean="0"/>
              <a:t>Required Landing </a:t>
            </a:r>
            <a:r>
              <a:rPr lang="en-US" dirty="0" smtClean="0"/>
              <a:t>Distance </a:t>
            </a:r>
            <a:r>
              <a:rPr lang="en-US" dirty="0" smtClean="0"/>
              <a:t>Determined</a:t>
            </a:r>
            <a:endParaRPr lang="en-US" dirty="0"/>
          </a:p>
        </p:txBody>
      </p:sp>
      <p:sp>
        <p:nvSpPr>
          <p:cNvPr id="3" name="Content Placeholder 2"/>
          <p:cNvSpPr>
            <a:spLocks noGrp="1"/>
          </p:cNvSpPr>
          <p:nvPr>
            <p:ph idx="1"/>
          </p:nvPr>
        </p:nvSpPr>
        <p:spPr>
          <a:xfrm>
            <a:off x="457200" y="1600200"/>
            <a:ext cx="3505200" cy="4525963"/>
          </a:xfrm>
        </p:spPr>
        <p:txBody>
          <a:bodyPr>
            <a:normAutofit lnSpcReduction="10000"/>
          </a:bodyPr>
          <a:lstStyle/>
          <a:p>
            <a:r>
              <a:rPr lang="en-US" dirty="0" smtClean="0"/>
              <a:t>RLD </a:t>
            </a:r>
            <a:r>
              <a:rPr lang="en-US" dirty="0" smtClean="0"/>
              <a:t>is:</a:t>
            </a:r>
          </a:p>
          <a:p>
            <a:pPr lvl="1"/>
            <a:r>
              <a:rPr lang="en-US" dirty="0" smtClean="0"/>
              <a:t>POH chart distance </a:t>
            </a:r>
            <a:r>
              <a:rPr lang="en-US" dirty="0" smtClean="0"/>
              <a:t>over a 50-foot obstacle plus 1,000 feet</a:t>
            </a:r>
          </a:p>
          <a:p>
            <a:pPr lvl="1"/>
            <a:r>
              <a:rPr lang="en-US" dirty="0" smtClean="0"/>
              <a:t>Payload 6,000 </a:t>
            </a:r>
            <a:r>
              <a:rPr lang="en-US" dirty="0" err="1" smtClean="0"/>
              <a:t>lbs</a:t>
            </a:r>
            <a:r>
              <a:rPr lang="en-US" dirty="0" smtClean="0"/>
              <a:t> or greater or 20 seats or more, must add 60% to AFM distance</a:t>
            </a:r>
          </a:p>
          <a:p>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29</a:t>
            </a:fld>
            <a:endParaRPr lang="en-US"/>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9814" y="1524000"/>
            <a:ext cx="4287912"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657600" y="5407497"/>
            <a:ext cx="5071004" cy="369332"/>
          </a:xfrm>
          <a:prstGeom prst="rect">
            <a:avLst/>
          </a:prstGeom>
          <a:noFill/>
          <a:ln>
            <a:solidFill>
              <a:schemeClr val="accent2"/>
            </a:solidFill>
          </a:ln>
        </p:spPr>
        <p:txBody>
          <a:bodyPr wrap="none" rtlCol="0">
            <a:spAutoFit/>
          </a:bodyPr>
          <a:lstStyle/>
          <a:p>
            <a:r>
              <a:rPr lang="en-US" dirty="0" smtClean="0"/>
              <a:t>Required landing distance = 1,370’ + 1,000’ = 2,370’ </a:t>
            </a:r>
            <a:endParaRPr lang="en-US" dirty="0"/>
          </a:p>
        </p:txBody>
      </p:sp>
      <p:cxnSp>
        <p:nvCxnSpPr>
          <p:cNvPr id="7" name="Straight Arrow Connector 6"/>
          <p:cNvCxnSpPr/>
          <p:nvPr/>
        </p:nvCxnSpPr>
        <p:spPr>
          <a:xfrm flipV="1">
            <a:off x="3657600" y="4038601"/>
            <a:ext cx="1219200" cy="13688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026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Emphasis Areas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Runway incursion avoidance</a:t>
            </a:r>
          </a:p>
          <a:p>
            <a:pPr lvl="1"/>
            <a:r>
              <a:rPr lang="en-US" dirty="0" smtClean="0"/>
              <a:t>Hot spots</a:t>
            </a:r>
          </a:p>
          <a:p>
            <a:r>
              <a:rPr lang="en-US" dirty="0" smtClean="0"/>
              <a:t>Controlled flight into terrain (CFIT)</a:t>
            </a:r>
          </a:p>
          <a:p>
            <a:r>
              <a:rPr lang="en-US" dirty="0" smtClean="0"/>
              <a:t>Aeronautical decision making (ADM)</a:t>
            </a:r>
          </a:p>
          <a:p>
            <a:r>
              <a:rPr lang="en-US" dirty="0" smtClean="0"/>
              <a:t>Checklist usage</a:t>
            </a:r>
          </a:p>
          <a:p>
            <a:r>
              <a:rPr lang="en-US" dirty="0" smtClean="0"/>
              <a:t>Single pilot resource management (SRM)</a:t>
            </a:r>
          </a:p>
          <a:p>
            <a:r>
              <a:rPr lang="en-US" dirty="0" smtClean="0"/>
              <a:t>Icing condition operational hazards, anti-icing and deicing equipment, differences, and approved use and operations</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3</a:t>
            </a:fld>
            <a:endParaRPr lang="en-US"/>
          </a:p>
        </p:txBody>
      </p:sp>
    </p:spTree>
    <p:extLst>
      <p:ext uri="{BB962C8B-B14F-4D97-AF65-F5344CB8AC3E}">
        <p14:creationId xmlns:p14="http://schemas.microsoft.com/office/powerpoint/2010/main" val="2598947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LAHSO - ATC Communications</a:t>
            </a:r>
            <a:endParaRPr lang="en-US" dirty="0"/>
          </a:p>
        </p:txBody>
      </p:sp>
      <p:sp>
        <p:nvSpPr>
          <p:cNvPr id="3" name="Content Placeholder 2"/>
          <p:cNvSpPr>
            <a:spLocks noGrp="1"/>
          </p:cNvSpPr>
          <p:nvPr>
            <p:ph idx="1"/>
          </p:nvPr>
        </p:nvSpPr>
        <p:spPr/>
        <p:txBody>
          <a:bodyPr/>
          <a:lstStyle/>
          <a:p>
            <a:r>
              <a:rPr lang="en-US" dirty="0" smtClean="0"/>
              <a:t>LAHSO information will be on ATIS</a:t>
            </a:r>
          </a:p>
          <a:p>
            <a:pPr lvl="1"/>
            <a:r>
              <a:rPr lang="en-US" dirty="0" smtClean="0"/>
              <a:t>ALD will be included in the ATIS</a:t>
            </a:r>
          </a:p>
          <a:p>
            <a:r>
              <a:rPr lang="en-US" dirty="0" smtClean="0"/>
              <a:t>When ATIS is acknowledged to ATC, PIC should advise ATC if LAHSO cannot be accepted</a:t>
            </a:r>
          </a:p>
          <a:p>
            <a:r>
              <a:rPr lang="en-US" dirty="0"/>
              <a:t>If ATC gives you a LAHSO clearance, ATC needs a full read back that includes the words, “HOLD SHORT OF (RUNWAY/TAXIWAY/POINT)”</a:t>
            </a:r>
          </a:p>
          <a:p>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30</a:t>
            </a:fld>
            <a:endParaRPr lang="en-US"/>
          </a:p>
        </p:txBody>
      </p:sp>
    </p:spTree>
    <p:extLst>
      <p:ext uri="{BB962C8B-B14F-4D97-AF65-F5344CB8AC3E}">
        <p14:creationId xmlns:p14="http://schemas.microsoft.com/office/powerpoint/2010/main" val="4271869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Pilot Responsibilities Once a LASHO Clearance Accepted</a:t>
            </a:r>
            <a:endParaRPr lang="en-US" dirty="0"/>
          </a:p>
        </p:txBody>
      </p:sp>
      <p:sp>
        <p:nvSpPr>
          <p:cNvPr id="3" name="Content Placeholder 2"/>
          <p:cNvSpPr>
            <a:spLocks noGrp="1"/>
          </p:cNvSpPr>
          <p:nvPr>
            <p:ph idx="1"/>
          </p:nvPr>
        </p:nvSpPr>
        <p:spPr/>
        <p:txBody>
          <a:bodyPr>
            <a:normAutofit/>
          </a:bodyPr>
          <a:lstStyle/>
          <a:p>
            <a:r>
              <a:rPr lang="en-US" dirty="0" smtClean="0"/>
              <a:t>A pilot who accepts a LAHSO clearance must adhere to it, unless he or she obtains an amended clearance</a:t>
            </a:r>
          </a:p>
          <a:p>
            <a:r>
              <a:rPr lang="en-US" dirty="0" smtClean="0"/>
              <a:t>If a rejected landing becomes necessary after accepting a LAHSO clearance, the pilot must maintain safe separation from other aircraft / vehicles and notify ATC as soon as possible</a:t>
            </a:r>
          </a:p>
        </p:txBody>
      </p:sp>
      <p:sp>
        <p:nvSpPr>
          <p:cNvPr id="4" name="Slide Number Placeholder 3"/>
          <p:cNvSpPr>
            <a:spLocks noGrp="1"/>
          </p:cNvSpPr>
          <p:nvPr>
            <p:ph type="sldNum" sz="quarter" idx="12"/>
          </p:nvPr>
        </p:nvSpPr>
        <p:spPr/>
        <p:txBody>
          <a:bodyPr/>
          <a:lstStyle/>
          <a:p>
            <a:fld id="{EBC0E896-F936-402A-BDD9-724F776791B9}" type="slidenum">
              <a:rPr lang="en-US" smtClean="0"/>
              <a:t>31</a:t>
            </a:fld>
            <a:endParaRPr lang="en-US"/>
          </a:p>
        </p:txBody>
      </p:sp>
    </p:spTree>
    <p:extLst>
      <p:ext uri="{BB962C8B-B14F-4D97-AF65-F5344CB8AC3E}">
        <p14:creationId xmlns:p14="http://schemas.microsoft.com/office/powerpoint/2010/main" val="3819766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REJECTED LAHSO LANDINGS</a:t>
            </a:r>
            <a:endParaRPr lang="en-US" dirty="0"/>
          </a:p>
        </p:txBody>
      </p:sp>
      <p:sp>
        <p:nvSpPr>
          <p:cNvPr id="3" name="Content Placeholder 2"/>
          <p:cNvSpPr>
            <a:spLocks noGrp="1"/>
          </p:cNvSpPr>
          <p:nvPr>
            <p:ph idx="1"/>
          </p:nvPr>
        </p:nvSpPr>
        <p:spPr/>
        <p:txBody>
          <a:bodyPr/>
          <a:lstStyle/>
          <a:p>
            <a:r>
              <a:rPr lang="en-US" dirty="0" smtClean="0"/>
              <a:t>A rejected landing must be initiated within the first third of the ALD or 3,000 feet, whichever is less</a:t>
            </a:r>
          </a:p>
          <a:p>
            <a:r>
              <a:rPr lang="en-US" dirty="0" smtClean="0"/>
              <a:t>On go around, heading and/or altitude assignments must be flown as published (if published) until directed otherwise by ATC</a:t>
            </a:r>
          </a:p>
          <a:p>
            <a:pPr lvl="1"/>
            <a:r>
              <a:rPr lang="en-US" dirty="0" smtClean="0"/>
              <a:t>Some airports have specific rejected landing </a:t>
            </a:r>
            <a:r>
              <a:rPr lang="en-US" dirty="0" smtClean="0"/>
              <a:t>procedures – set out in AFD</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32</a:t>
            </a:fld>
            <a:endParaRPr lang="en-US"/>
          </a:p>
        </p:txBody>
      </p:sp>
    </p:spTree>
    <p:extLst>
      <p:ext uri="{BB962C8B-B14F-4D97-AF65-F5344CB8AC3E}">
        <p14:creationId xmlns:p14="http://schemas.microsoft.com/office/powerpoint/2010/main" val="4278484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Runway Incursion Avoidance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Pilots should have a functional knowledge of at least the following:</a:t>
            </a:r>
          </a:p>
          <a:p>
            <a:pPr lvl="1"/>
            <a:r>
              <a:rPr lang="en-US" dirty="0" smtClean="0"/>
              <a:t>Runway and Airport signage and marking</a:t>
            </a:r>
          </a:p>
          <a:p>
            <a:pPr lvl="1"/>
            <a:r>
              <a:rPr lang="en-US" dirty="0" smtClean="0"/>
              <a:t>Proper Radio Procedures (for both controlled and uncontrolled airports)</a:t>
            </a:r>
          </a:p>
          <a:p>
            <a:pPr lvl="1"/>
            <a:r>
              <a:rPr lang="en-US" dirty="0" smtClean="0"/>
              <a:t>Possess and use a current airport diagram</a:t>
            </a:r>
          </a:p>
          <a:p>
            <a:pPr lvl="1"/>
            <a:r>
              <a:rPr lang="en-US" dirty="0" smtClean="0"/>
              <a:t>Maintain proper vigilance for conflicting traffic (both aircraft and ground vehicles)</a:t>
            </a:r>
          </a:p>
          <a:p>
            <a:pPr lvl="1"/>
            <a:r>
              <a:rPr lang="en-US" dirty="0" smtClean="0"/>
              <a:t>Airport “right of way” rules</a:t>
            </a:r>
          </a:p>
          <a:p>
            <a:pPr lvl="1"/>
            <a:r>
              <a:rPr lang="en-US" dirty="0" smtClean="0"/>
              <a:t>Use external aircraft lighting (especially when using or transiting airport runways)</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33</a:t>
            </a:fld>
            <a:endParaRPr lang="en-US"/>
          </a:p>
        </p:txBody>
      </p:sp>
      <p:pic>
        <p:nvPicPr>
          <p:cNvPr id="10242" name="Picture 2" descr="http://www.aero-news.net/images/content/general/2008/Warrior-Stinson-landing-0508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353050"/>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645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unway Incursion </a:t>
            </a:r>
            <a:endParaRPr lang="en-US" dirty="0"/>
          </a:p>
        </p:txBody>
      </p:sp>
      <p:sp>
        <p:nvSpPr>
          <p:cNvPr id="3" name="Content Placeholder 2"/>
          <p:cNvSpPr>
            <a:spLocks noGrp="1"/>
          </p:cNvSpPr>
          <p:nvPr>
            <p:ph idx="1"/>
          </p:nvPr>
        </p:nvSpPr>
        <p:spPr/>
        <p:txBody>
          <a:bodyPr/>
          <a:lstStyle/>
          <a:p>
            <a:r>
              <a:rPr lang="en-US" dirty="0" smtClean="0"/>
              <a:t>A runway incursion is </a:t>
            </a:r>
            <a:r>
              <a:rPr lang="en-US" dirty="0" smtClean="0"/>
              <a:t>the </a:t>
            </a:r>
            <a:r>
              <a:rPr lang="en-US" dirty="0" smtClean="0"/>
              <a:t>incorrect presence of an aircraft, vehicle or person on the protected area of a runway</a:t>
            </a:r>
          </a:p>
          <a:p>
            <a:r>
              <a:rPr lang="en-US" dirty="0" smtClean="0"/>
              <a:t>Take off Hold Lights</a:t>
            </a:r>
          </a:p>
          <a:p>
            <a:pPr marL="0" indent="0">
              <a:buNone/>
            </a:pP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34</a:t>
            </a:fld>
            <a:endParaRPr lang="en-US"/>
          </a:p>
        </p:txBody>
      </p:sp>
      <p:pic>
        <p:nvPicPr>
          <p:cNvPr id="9218" name="Picture 2" descr="http://www.aero-news.net/images/content/general/2011/FAA-Runway-Status-Lights-081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275" y="4343400"/>
            <a:ext cx="4429125" cy="236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75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Runway Incursion</a:t>
            </a:r>
            <a:br>
              <a:rPr lang="en-US" dirty="0" smtClean="0"/>
            </a:br>
            <a:r>
              <a:rPr lang="en-US" dirty="0" smtClean="0"/>
              <a:t>Hot Spots</a:t>
            </a:r>
            <a:endParaRPr lang="en-US" dirty="0"/>
          </a:p>
        </p:txBody>
      </p:sp>
      <p:sp>
        <p:nvSpPr>
          <p:cNvPr id="3" name="Content Placeholder 2"/>
          <p:cNvSpPr>
            <a:spLocks noGrp="1"/>
          </p:cNvSpPr>
          <p:nvPr>
            <p:ph idx="1"/>
          </p:nvPr>
        </p:nvSpPr>
        <p:spPr>
          <a:xfrm>
            <a:off x="457200" y="1600201"/>
            <a:ext cx="8229600" cy="4191000"/>
          </a:xfrm>
        </p:spPr>
        <p:txBody>
          <a:bodyPr>
            <a:normAutofit fontScale="92500"/>
          </a:bodyPr>
          <a:lstStyle/>
          <a:p>
            <a:r>
              <a:rPr lang="en-US" dirty="0" smtClean="0"/>
              <a:t>A hot spot is a location with a history of potential risk of collision or runway incursion, and where heightened attention is necessary</a:t>
            </a:r>
          </a:p>
          <a:p>
            <a:r>
              <a:rPr lang="en-US" dirty="0" smtClean="0"/>
              <a:t>Aircraft movements should be planned and coordinated with ATC, for another layer of safety</a:t>
            </a:r>
          </a:p>
          <a:p>
            <a:r>
              <a:rPr lang="en-US" dirty="0" smtClean="0"/>
              <a:t>Identification of hot spots helps avoid confusion by eliminating last-minute questions and building familiarity with known problem areas</a:t>
            </a:r>
          </a:p>
          <a:p>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35</a:t>
            </a:fld>
            <a:endParaRPr lang="en-US"/>
          </a:p>
        </p:txBody>
      </p:sp>
      <p:pic>
        <p:nvPicPr>
          <p:cNvPr id="7170" name="Picture 2" descr="Runway Safety Hotspots 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5562600"/>
            <a:ext cx="4838700" cy="94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930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Controlled Flight Into Terrain (CFIT)</a:t>
            </a:r>
            <a:endParaRPr lang="en-US" dirty="0"/>
          </a:p>
        </p:txBody>
      </p:sp>
      <p:sp>
        <p:nvSpPr>
          <p:cNvPr id="3" name="Content Placeholder 2"/>
          <p:cNvSpPr>
            <a:spLocks noGrp="1"/>
          </p:cNvSpPr>
          <p:nvPr>
            <p:ph idx="1"/>
          </p:nvPr>
        </p:nvSpPr>
        <p:spPr/>
        <p:txBody>
          <a:bodyPr>
            <a:normAutofit/>
          </a:bodyPr>
          <a:lstStyle/>
          <a:p>
            <a:r>
              <a:rPr lang="en-US" dirty="0" smtClean="0"/>
              <a:t>Controlled flight into terrain (CFIT) accidents and incidents are those in which an aircraft, under the control of the crew, is flown into terrain (or water) with no prior awareness on the part of the crew of the impending disaster</a:t>
            </a:r>
          </a:p>
          <a:p>
            <a:r>
              <a:rPr lang="en-US" dirty="0" smtClean="0"/>
              <a:t>CFIT accounts for </a:t>
            </a:r>
            <a:r>
              <a:rPr lang="en-US" dirty="0" smtClean="0"/>
              <a:t>17% of </a:t>
            </a:r>
            <a:r>
              <a:rPr lang="en-US" dirty="0" smtClean="0"/>
              <a:t>all GA fatalities</a:t>
            </a:r>
          </a:p>
          <a:p>
            <a:pPr lvl="1"/>
            <a:r>
              <a:rPr lang="en-US" dirty="0" smtClean="0"/>
              <a:t>More than half of the CFIT accidents occurred during IMC</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36</a:t>
            </a:fld>
            <a:endParaRPr lang="en-US"/>
          </a:p>
        </p:txBody>
      </p:sp>
      <p:pic>
        <p:nvPicPr>
          <p:cNvPr id="11266" name="Picture 2" descr="http://i.dailymail.co.uk/i/pix/2012/05/28/article-2151024-1356A9BF000005DC-697_634x4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5269337"/>
            <a:ext cx="2305050" cy="151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697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CFIT</a:t>
            </a:r>
            <a:br>
              <a:rPr lang="en-US" dirty="0" smtClean="0"/>
            </a:br>
            <a:r>
              <a:rPr lang="en-US" dirty="0" smtClean="0"/>
              <a:t>Scud Running</a:t>
            </a:r>
            <a:endParaRPr lang="en-US" dirty="0"/>
          </a:p>
        </p:txBody>
      </p:sp>
      <p:sp>
        <p:nvSpPr>
          <p:cNvPr id="3" name="Content Placeholder 2"/>
          <p:cNvSpPr>
            <a:spLocks noGrp="1"/>
          </p:cNvSpPr>
          <p:nvPr>
            <p:ph idx="1"/>
          </p:nvPr>
        </p:nvSpPr>
        <p:spPr/>
        <p:txBody>
          <a:bodyPr>
            <a:noAutofit/>
          </a:bodyPr>
          <a:lstStyle/>
          <a:p>
            <a:r>
              <a:rPr lang="en-US" sz="2200" dirty="0" smtClean="0"/>
              <a:t>Get complete weather information, understand the significance of the weather information, and be able to correlate your skills and training, aircraft capabilities, and operating environment with an accurate forecast</a:t>
            </a:r>
          </a:p>
          <a:p>
            <a:r>
              <a:rPr lang="en-US" sz="2200" dirty="0" smtClean="0"/>
              <a:t>Continued flight in reduced visual conditions compounded by night operations and/or overwater flight poses risks</a:t>
            </a:r>
          </a:p>
          <a:p>
            <a:pPr lvl="1"/>
            <a:r>
              <a:rPr lang="en-US" sz="2200" dirty="0" smtClean="0"/>
              <a:t>VFR pilots in reduced visual conditions may develop spatial disorientation and lose control, possibly going into a graveyard spiral, or descend to an unsafe altitude while trying to maintain visual contact with the surface</a:t>
            </a:r>
          </a:p>
        </p:txBody>
      </p:sp>
      <p:sp>
        <p:nvSpPr>
          <p:cNvPr id="4" name="Slide Number Placeholder 3"/>
          <p:cNvSpPr>
            <a:spLocks noGrp="1"/>
          </p:cNvSpPr>
          <p:nvPr>
            <p:ph type="sldNum" sz="quarter" idx="12"/>
          </p:nvPr>
        </p:nvSpPr>
        <p:spPr/>
        <p:txBody>
          <a:bodyPr/>
          <a:lstStyle/>
          <a:p>
            <a:fld id="{EBC0E896-F936-402A-BDD9-724F776791B9}" type="slidenum">
              <a:rPr lang="en-US" smtClean="0"/>
              <a:t>37</a:t>
            </a:fld>
            <a:endParaRPr lang="en-US"/>
          </a:p>
        </p:txBody>
      </p:sp>
    </p:spTree>
    <p:extLst>
      <p:ext uri="{BB962C8B-B14F-4D97-AF65-F5344CB8AC3E}">
        <p14:creationId xmlns:p14="http://schemas.microsoft.com/office/powerpoint/2010/main" val="3171509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CFIT</a:t>
            </a:r>
            <a:br>
              <a:rPr lang="en-US" dirty="0" smtClean="0"/>
            </a:br>
            <a:r>
              <a:rPr lang="en-US" dirty="0" smtClean="0"/>
              <a:t>Scud Running</a:t>
            </a:r>
            <a:endParaRPr lang="en-US" dirty="0"/>
          </a:p>
        </p:txBody>
      </p:sp>
      <p:sp>
        <p:nvSpPr>
          <p:cNvPr id="3" name="Content Placeholder 2"/>
          <p:cNvSpPr>
            <a:spLocks noGrp="1"/>
          </p:cNvSpPr>
          <p:nvPr>
            <p:ph idx="1"/>
          </p:nvPr>
        </p:nvSpPr>
        <p:spPr/>
        <p:txBody>
          <a:bodyPr>
            <a:noAutofit/>
          </a:bodyPr>
          <a:lstStyle/>
          <a:p>
            <a:r>
              <a:rPr lang="en-US" sz="1800" dirty="0" smtClean="0"/>
              <a:t>CFIT risks associated with scud running</a:t>
            </a:r>
          </a:p>
          <a:p>
            <a:pPr lvl="1">
              <a:spcBef>
                <a:spcPts val="0"/>
              </a:spcBef>
            </a:pPr>
            <a:r>
              <a:rPr lang="en-US" sz="1800" dirty="0" smtClean="0"/>
              <a:t>Loss of aircraft control.</a:t>
            </a:r>
          </a:p>
          <a:p>
            <a:pPr lvl="1">
              <a:spcBef>
                <a:spcPts val="0"/>
              </a:spcBef>
            </a:pPr>
            <a:r>
              <a:rPr lang="en-US" sz="1800" dirty="0" smtClean="0"/>
              <a:t>Loss of situational awareness</a:t>
            </a:r>
          </a:p>
          <a:p>
            <a:pPr lvl="1">
              <a:spcBef>
                <a:spcPts val="0"/>
              </a:spcBef>
            </a:pPr>
            <a:r>
              <a:rPr lang="en-US" sz="1800" dirty="0" smtClean="0"/>
              <a:t>Reduced reaction time to see and avoid rising terrain or obstacles</a:t>
            </a:r>
          </a:p>
          <a:p>
            <a:pPr lvl="1">
              <a:spcBef>
                <a:spcPts val="0"/>
              </a:spcBef>
            </a:pPr>
            <a:r>
              <a:rPr lang="en-US" sz="1800" dirty="0" smtClean="0"/>
              <a:t>Inability of the pilot to operate the aircraft at its minimum controllable airspeed</a:t>
            </a:r>
          </a:p>
          <a:p>
            <a:pPr lvl="1">
              <a:spcBef>
                <a:spcPts val="0"/>
              </a:spcBef>
            </a:pPr>
            <a:r>
              <a:rPr lang="en-US" sz="1800" dirty="0" smtClean="0"/>
              <a:t>Getting lost or being off the preplanned flight path and impacting terrain or obstacle</a:t>
            </a:r>
          </a:p>
          <a:p>
            <a:pPr lvl="1">
              <a:spcBef>
                <a:spcPts val="0"/>
              </a:spcBef>
            </a:pPr>
            <a:r>
              <a:rPr lang="en-US" sz="1800" dirty="0" smtClean="0"/>
              <a:t>Reduced pilot reaction time in the event of an aircraft maintenance problem because of a low or lowering altitude</a:t>
            </a:r>
          </a:p>
          <a:p>
            <a:pPr lvl="1">
              <a:spcBef>
                <a:spcPts val="0"/>
              </a:spcBef>
            </a:pPr>
            <a:r>
              <a:rPr lang="en-US" sz="1800" dirty="0" smtClean="0"/>
              <a:t>Failure to adequately understand the weather conditions that resulted in the reduced conditions</a:t>
            </a:r>
          </a:p>
          <a:p>
            <a:pPr lvl="1">
              <a:spcBef>
                <a:spcPts val="0"/>
              </a:spcBef>
            </a:pPr>
            <a:r>
              <a:rPr lang="en-US" sz="1800" dirty="0" smtClean="0"/>
              <a:t>Breakdown in good aeronautical decision making</a:t>
            </a:r>
          </a:p>
          <a:p>
            <a:pPr lvl="1">
              <a:spcBef>
                <a:spcPts val="0"/>
              </a:spcBef>
            </a:pPr>
            <a:r>
              <a:rPr lang="en-US" sz="1800" dirty="0" smtClean="0"/>
              <a:t>Failure to comply with appropriate regulations</a:t>
            </a:r>
          </a:p>
          <a:p>
            <a:pPr lvl="1">
              <a:spcBef>
                <a:spcPts val="0"/>
              </a:spcBef>
            </a:pPr>
            <a:r>
              <a:rPr lang="en-US" sz="1800" dirty="0" smtClean="0"/>
              <a:t>Failure to comply with minimum safe altitudes</a:t>
            </a:r>
          </a:p>
          <a:p>
            <a:pPr lvl="1">
              <a:spcBef>
                <a:spcPts val="0"/>
              </a:spcBef>
            </a:pPr>
            <a:r>
              <a:rPr lang="en-US" sz="1800" dirty="0" smtClean="0"/>
              <a:t>Increased risk of hitting </a:t>
            </a:r>
            <a:r>
              <a:rPr lang="en-US" sz="1800" dirty="0" smtClean="0"/>
              <a:t>towers, </a:t>
            </a:r>
            <a:r>
              <a:rPr lang="en-US" sz="1800" dirty="0" smtClean="0"/>
              <a:t>especially along major highways </a:t>
            </a:r>
          </a:p>
          <a:p>
            <a:pPr lvl="1">
              <a:spcBef>
                <a:spcPts val="0"/>
              </a:spcBef>
            </a:pPr>
            <a:r>
              <a:rPr lang="en-US" sz="1800" dirty="0" smtClean="0"/>
              <a:t>Failure to turn around and avoid deteriorating conditions when first able</a:t>
            </a:r>
            <a:endParaRPr lang="en-US" sz="1800" dirty="0"/>
          </a:p>
        </p:txBody>
      </p:sp>
      <p:sp>
        <p:nvSpPr>
          <p:cNvPr id="4" name="Slide Number Placeholder 3"/>
          <p:cNvSpPr>
            <a:spLocks noGrp="1"/>
          </p:cNvSpPr>
          <p:nvPr>
            <p:ph type="sldNum" sz="quarter" idx="12"/>
          </p:nvPr>
        </p:nvSpPr>
        <p:spPr/>
        <p:txBody>
          <a:bodyPr/>
          <a:lstStyle/>
          <a:p>
            <a:fld id="{EBC0E896-F936-402A-BDD9-724F776791B9}" type="slidenum">
              <a:rPr lang="en-US" smtClean="0"/>
              <a:t>38</a:t>
            </a:fld>
            <a:endParaRPr lang="en-US"/>
          </a:p>
        </p:txBody>
      </p:sp>
    </p:spTree>
    <p:extLst>
      <p:ext uri="{BB962C8B-B14F-4D97-AF65-F5344CB8AC3E}">
        <p14:creationId xmlns:p14="http://schemas.microsoft.com/office/powerpoint/2010/main" val="2073184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CFIT in IMC Conditions on </a:t>
            </a:r>
            <a:r>
              <a:rPr lang="en-US" dirty="0"/>
              <a:t>a</a:t>
            </a:r>
            <a:r>
              <a:rPr lang="en-US" dirty="0" smtClean="0"/>
              <a:t>n IFR Flight</a:t>
            </a:r>
            <a:endParaRPr lang="en-US" dirty="0"/>
          </a:p>
        </p:txBody>
      </p:sp>
      <p:sp>
        <p:nvSpPr>
          <p:cNvPr id="3" name="Content Placeholder 2"/>
          <p:cNvSpPr>
            <a:spLocks noGrp="1"/>
          </p:cNvSpPr>
          <p:nvPr>
            <p:ph idx="1"/>
          </p:nvPr>
        </p:nvSpPr>
        <p:spPr/>
        <p:txBody>
          <a:bodyPr>
            <a:noAutofit/>
          </a:bodyPr>
          <a:lstStyle/>
          <a:p>
            <a:r>
              <a:rPr lang="en-US" sz="1800" dirty="0" smtClean="0"/>
              <a:t>Pilot must be qualified, current, and proficient for the intended flight</a:t>
            </a:r>
          </a:p>
          <a:p>
            <a:r>
              <a:rPr lang="en-US" sz="1800" dirty="0" smtClean="0"/>
              <a:t>Aircraft must be properly equipped for the flight</a:t>
            </a:r>
          </a:p>
          <a:p>
            <a:r>
              <a:rPr lang="en-US" sz="1800" dirty="0" smtClean="0"/>
              <a:t>Must have the proper charts and approach plates for the intended flight</a:t>
            </a:r>
          </a:p>
          <a:p>
            <a:pPr lvl="1"/>
            <a:r>
              <a:rPr lang="en-US" sz="1800" dirty="0" smtClean="0"/>
              <a:t> VFR charts, although not required, should be onboard as they can provide important obstacle and terrain data for an IFR flight</a:t>
            </a:r>
          </a:p>
          <a:p>
            <a:r>
              <a:rPr lang="en-US" sz="1800" dirty="0" smtClean="0"/>
              <a:t>Knowing the planned procedure well enough to know if ATC is issuing an unsafe clearance or if the pilot flying is not following the published procedure</a:t>
            </a:r>
          </a:p>
          <a:p>
            <a:r>
              <a:rPr lang="en-US" sz="1800" dirty="0" smtClean="0"/>
              <a:t>If in a crewed aircraft, both pilots have adequately briefed the flight and operation of the aircraft, including shared responsibilities</a:t>
            </a:r>
          </a:p>
          <a:p>
            <a:r>
              <a:rPr lang="en-US" sz="1800" dirty="0" smtClean="0"/>
              <a:t>Have complete weather data for the flight, including knowing where visual meteorological conditions exist or a safe alternative is since many GA aircraft flown IFR have limited range or speed to fly out of un-forecasted weather conditions</a:t>
            </a:r>
          </a:p>
          <a:p>
            <a:r>
              <a:rPr lang="en-US" sz="1800" dirty="0" smtClean="0"/>
              <a:t>Importance of maintaining situational awareness, both horizontal and vertical, throughout the flight to avoid flying into hazardous terrain or known obstacles</a:t>
            </a:r>
            <a:endParaRPr lang="en-US" sz="1800" dirty="0"/>
          </a:p>
        </p:txBody>
      </p:sp>
      <p:sp>
        <p:nvSpPr>
          <p:cNvPr id="4" name="Slide Number Placeholder 3"/>
          <p:cNvSpPr>
            <a:spLocks noGrp="1"/>
          </p:cNvSpPr>
          <p:nvPr>
            <p:ph type="sldNum" sz="quarter" idx="12"/>
          </p:nvPr>
        </p:nvSpPr>
        <p:spPr/>
        <p:txBody>
          <a:bodyPr/>
          <a:lstStyle/>
          <a:p>
            <a:fld id="{EBC0E896-F936-402A-BDD9-724F776791B9}" type="slidenum">
              <a:rPr lang="en-US" smtClean="0"/>
              <a:t>39</a:t>
            </a:fld>
            <a:endParaRPr lang="en-US"/>
          </a:p>
        </p:txBody>
      </p:sp>
    </p:spTree>
    <p:extLst>
      <p:ext uri="{BB962C8B-B14F-4D97-AF65-F5344CB8AC3E}">
        <p14:creationId xmlns:p14="http://schemas.microsoft.com/office/powerpoint/2010/main" val="221926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Positive Aircraft Control</a:t>
            </a:r>
            <a:endParaRPr lang="en-US" dirty="0"/>
          </a:p>
        </p:txBody>
      </p:sp>
      <p:sp>
        <p:nvSpPr>
          <p:cNvPr id="3" name="Content Placeholder 2"/>
          <p:cNvSpPr>
            <a:spLocks noGrp="1"/>
          </p:cNvSpPr>
          <p:nvPr>
            <p:ph idx="1"/>
          </p:nvPr>
        </p:nvSpPr>
        <p:spPr/>
        <p:txBody>
          <a:bodyPr>
            <a:noAutofit/>
          </a:bodyPr>
          <a:lstStyle/>
          <a:p>
            <a:r>
              <a:rPr lang="en-US" sz="1600" dirty="0" smtClean="0"/>
              <a:t>Ability of the pilot to continually control the aircraft’s flight path and energy state sufficiently to safely accomplish required tasks within specified tolerances</a:t>
            </a:r>
          </a:p>
          <a:p>
            <a:pPr lvl="1"/>
            <a:r>
              <a:rPr lang="en-US" sz="1600" dirty="0" smtClean="0"/>
              <a:t>Requires situational awareness and taking appropriate actions in response</a:t>
            </a:r>
          </a:p>
          <a:p>
            <a:pPr lvl="1"/>
            <a:r>
              <a:rPr lang="en-US" sz="1600" b="1" dirty="0" smtClean="0"/>
              <a:t>Situational </a:t>
            </a:r>
            <a:r>
              <a:rPr lang="en-US" sz="1500" b="1" dirty="0" smtClean="0"/>
              <a:t>awareness - </a:t>
            </a:r>
            <a:r>
              <a:rPr lang="en-US" sz="1500" dirty="0" smtClean="0"/>
              <a:t>knowing the whole picture and how you fit into that situation. </a:t>
            </a:r>
          </a:p>
          <a:p>
            <a:pPr lvl="2"/>
            <a:r>
              <a:rPr lang="en-US" sz="1500" dirty="0" smtClean="0"/>
              <a:t>Ability to identify, process, and comprehend the critical elements of information about what is happening at a given point in time.   It's knowing what is going on around you</a:t>
            </a:r>
          </a:p>
          <a:p>
            <a:pPr lvl="1"/>
            <a:r>
              <a:rPr lang="en-US" sz="1600" dirty="0" smtClean="0"/>
              <a:t>Common factors leading to a loss of situational awareness</a:t>
            </a:r>
          </a:p>
          <a:p>
            <a:pPr lvl="2">
              <a:spcBef>
                <a:spcPts val="0"/>
              </a:spcBef>
            </a:pPr>
            <a:r>
              <a:rPr lang="en-US" sz="1300" dirty="0" smtClean="0"/>
              <a:t>Repetition</a:t>
            </a:r>
          </a:p>
          <a:p>
            <a:pPr lvl="2">
              <a:spcBef>
                <a:spcPts val="0"/>
              </a:spcBef>
            </a:pPr>
            <a:r>
              <a:rPr lang="en-US" sz="1300" dirty="0" smtClean="0"/>
              <a:t>Stress</a:t>
            </a:r>
          </a:p>
          <a:p>
            <a:pPr lvl="2">
              <a:spcBef>
                <a:spcPts val="0"/>
              </a:spcBef>
            </a:pPr>
            <a:r>
              <a:rPr lang="en-US" sz="1300" dirty="0" smtClean="0"/>
              <a:t>Demands from management</a:t>
            </a:r>
          </a:p>
          <a:p>
            <a:pPr lvl="2">
              <a:spcBef>
                <a:spcPts val="0"/>
              </a:spcBef>
            </a:pPr>
            <a:r>
              <a:rPr lang="en-US" sz="1300" dirty="0" smtClean="0"/>
              <a:t>Demands from PIC</a:t>
            </a:r>
          </a:p>
          <a:p>
            <a:pPr lvl="2">
              <a:spcBef>
                <a:spcPts val="0"/>
              </a:spcBef>
            </a:pPr>
            <a:r>
              <a:rPr lang="en-US" sz="1300" dirty="0" smtClean="0"/>
              <a:t>Get there-</a:t>
            </a:r>
            <a:r>
              <a:rPr lang="en-US" sz="1300" dirty="0" err="1" smtClean="0"/>
              <a:t>itis</a:t>
            </a:r>
            <a:endParaRPr lang="en-US" sz="1300" dirty="0" smtClean="0"/>
          </a:p>
          <a:p>
            <a:pPr lvl="2">
              <a:spcBef>
                <a:spcPts val="0"/>
              </a:spcBef>
            </a:pPr>
            <a:r>
              <a:rPr lang="en-US" sz="1300" dirty="0" smtClean="0"/>
              <a:t>Proximity rule</a:t>
            </a:r>
          </a:p>
          <a:p>
            <a:pPr lvl="2">
              <a:spcBef>
                <a:spcPts val="0"/>
              </a:spcBef>
            </a:pPr>
            <a:r>
              <a:rPr lang="en-US" sz="1300" dirty="0" smtClean="0"/>
              <a:t>Peer </a:t>
            </a:r>
            <a:r>
              <a:rPr lang="en-US" sz="1300" dirty="0"/>
              <a:t>p</a:t>
            </a:r>
            <a:r>
              <a:rPr lang="en-US" sz="1300" dirty="0" smtClean="0"/>
              <a:t>ressure</a:t>
            </a:r>
          </a:p>
          <a:p>
            <a:pPr lvl="2">
              <a:spcBef>
                <a:spcPts val="0"/>
              </a:spcBef>
            </a:pPr>
            <a:r>
              <a:rPr lang="en-US" sz="1300" dirty="0" smtClean="0"/>
              <a:t>Sophisticated aircraft syndrome</a:t>
            </a:r>
          </a:p>
          <a:p>
            <a:pPr lvl="2">
              <a:spcBef>
                <a:spcPts val="0"/>
              </a:spcBef>
            </a:pPr>
            <a:r>
              <a:rPr lang="en-US" sz="1300" dirty="0" smtClean="0"/>
              <a:t>New situations</a:t>
            </a:r>
          </a:p>
          <a:p>
            <a:pPr lvl="2">
              <a:spcBef>
                <a:spcPts val="0"/>
              </a:spcBef>
            </a:pPr>
            <a:r>
              <a:rPr lang="en-US" sz="1300" dirty="0" smtClean="0"/>
              <a:t>Critical areas</a:t>
            </a:r>
          </a:p>
          <a:p>
            <a:pPr lvl="1"/>
            <a:r>
              <a:rPr lang="en-US" sz="1600" dirty="0" smtClean="0"/>
              <a:t>Ask yourself, "How do these pieces fit together? Is this an important piece? Will it affect another piece of the puzzle? This is the processing and comprehension aspect of situational awareness</a:t>
            </a:r>
          </a:p>
        </p:txBody>
      </p:sp>
      <p:sp>
        <p:nvSpPr>
          <p:cNvPr id="4" name="Slide Number Placeholder 3"/>
          <p:cNvSpPr>
            <a:spLocks noGrp="1"/>
          </p:cNvSpPr>
          <p:nvPr>
            <p:ph type="sldNum" sz="quarter" idx="12"/>
          </p:nvPr>
        </p:nvSpPr>
        <p:spPr/>
        <p:txBody>
          <a:bodyPr/>
          <a:lstStyle/>
          <a:p>
            <a:fld id="{EBC0E896-F936-402A-BDD9-724F776791B9}" type="slidenum">
              <a:rPr lang="en-US" smtClean="0"/>
              <a:t>4</a:t>
            </a:fld>
            <a:endParaRPr lang="en-US"/>
          </a:p>
        </p:txBody>
      </p:sp>
      <p:pic>
        <p:nvPicPr>
          <p:cNvPr id="2050" name="Picture 2" descr="http://apstraining.com/texas/wp-content/uploads/2013/08/Figures-for-iPad-app-v13-APR2013.1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505200"/>
            <a:ext cx="2663825" cy="1997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114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5715000"/>
            <a:ext cx="900112" cy="99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CFIT in IMC Conditions on an IFR Flight</a:t>
            </a:r>
            <a:endParaRPr lang="en-US" dirty="0"/>
          </a:p>
        </p:txBody>
      </p:sp>
      <p:sp>
        <p:nvSpPr>
          <p:cNvPr id="3" name="Content Placeholder 2"/>
          <p:cNvSpPr>
            <a:spLocks noGrp="1"/>
          </p:cNvSpPr>
          <p:nvPr>
            <p:ph idx="1"/>
          </p:nvPr>
        </p:nvSpPr>
        <p:spPr/>
        <p:txBody>
          <a:bodyPr>
            <a:noAutofit/>
          </a:bodyPr>
          <a:lstStyle/>
          <a:p>
            <a:r>
              <a:rPr lang="en-US" sz="2200" dirty="0" smtClean="0"/>
              <a:t>Have complete knowledge on how to operate all aircraft equipment. This includes the limitations and operations of the navigation equipment</a:t>
            </a:r>
          </a:p>
          <a:p>
            <a:r>
              <a:rPr lang="en-US" sz="2200" dirty="0" smtClean="0"/>
              <a:t>Follow FAA and industry recommended crew resource management principles. If a single-piloted flight, the pilot knows to use all available resources including air traffic control to help ensure a safe flight as well as any onboard resource such as a passenger or onboard charts or manuals</a:t>
            </a:r>
          </a:p>
          <a:p>
            <a:r>
              <a:rPr lang="en-US" sz="2200" dirty="0" smtClean="0"/>
              <a:t>Pilot in command must follow rules for making a missed approach and be prepared to make a missed approach when conditions fall below minimums, or the approach becomes destabilized</a:t>
            </a:r>
          </a:p>
          <a:p>
            <a:r>
              <a:rPr lang="en-US" sz="2200" dirty="0" smtClean="0"/>
              <a:t>Knowledge of minimum safe or sector altitudes and of the highest terrain in the area</a:t>
            </a:r>
          </a:p>
        </p:txBody>
      </p:sp>
      <p:sp>
        <p:nvSpPr>
          <p:cNvPr id="4" name="Slide Number Placeholder 3"/>
          <p:cNvSpPr>
            <a:spLocks noGrp="1"/>
          </p:cNvSpPr>
          <p:nvPr>
            <p:ph type="sldNum" sz="quarter" idx="12"/>
          </p:nvPr>
        </p:nvSpPr>
        <p:spPr/>
        <p:txBody>
          <a:bodyPr/>
          <a:lstStyle/>
          <a:p>
            <a:fld id="{EBC0E896-F936-402A-BDD9-724F776791B9}" type="slidenum">
              <a:rPr lang="en-US" smtClean="0"/>
              <a:t>40</a:t>
            </a:fld>
            <a:endParaRPr lang="en-US"/>
          </a:p>
        </p:txBody>
      </p:sp>
    </p:spTree>
    <p:extLst>
      <p:ext uri="{BB962C8B-B14F-4D97-AF65-F5344CB8AC3E}">
        <p14:creationId xmlns:p14="http://schemas.microsoft.com/office/powerpoint/2010/main" val="3205035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CFIT in IMC Conditions on an IFR Flight</a:t>
            </a:r>
            <a:endParaRPr lang="en-US" dirty="0"/>
          </a:p>
        </p:txBody>
      </p:sp>
      <p:sp>
        <p:nvSpPr>
          <p:cNvPr id="3" name="Content Placeholder 2"/>
          <p:cNvSpPr>
            <a:spLocks noGrp="1"/>
          </p:cNvSpPr>
          <p:nvPr>
            <p:ph idx="1"/>
          </p:nvPr>
        </p:nvSpPr>
        <p:spPr/>
        <p:txBody>
          <a:bodyPr>
            <a:noAutofit/>
          </a:bodyPr>
          <a:lstStyle/>
          <a:p>
            <a:r>
              <a:rPr lang="en-US" sz="2100" dirty="0" smtClean="0"/>
              <a:t>Pilot in command </a:t>
            </a:r>
            <a:r>
              <a:rPr lang="en-US" sz="2100" dirty="0" smtClean="0"/>
              <a:t>must be </a:t>
            </a:r>
            <a:r>
              <a:rPr lang="en-US" sz="2100" dirty="0" smtClean="0"/>
              <a:t>aware of the risks involved when transitioning from visual to instrument or from instrument to visual procedures on takeoff or landing</a:t>
            </a:r>
          </a:p>
          <a:p>
            <a:pPr lvl="1"/>
            <a:r>
              <a:rPr lang="en-US" sz="2100" dirty="0" smtClean="0"/>
              <a:t>Spatial disorientation</a:t>
            </a:r>
          </a:p>
          <a:p>
            <a:pPr lvl="1"/>
            <a:r>
              <a:rPr lang="en-US" sz="2100" dirty="0"/>
              <a:t>N</a:t>
            </a:r>
            <a:r>
              <a:rPr lang="en-US" sz="2100" dirty="0" smtClean="0"/>
              <a:t>ot uncommon for pilots to try to continue flying by visual reference when references are inadequate - In so doing, the pilot leans forward toward the windshield and inadvertently moves the yoke slightly forward causing the airplane to descend</a:t>
            </a:r>
          </a:p>
          <a:p>
            <a:pPr lvl="1"/>
            <a:r>
              <a:rPr lang="en-US" sz="2100" dirty="0"/>
              <a:t>E</a:t>
            </a:r>
            <a:r>
              <a:rPr lang="en-US" sz="2100" dirty="0" smtClean="0"/>
              <a:t>stimations of flight visibility can be off</a:t>
            </a:r>
          </a:p>
          <a:p>
            <a:r>
              <a:rPr lang="en-US" sz="2100" dirty="0" smtClean="0"/>
              <a:t>Pilot in command should use all available safety equipment installed in the aircraft and on the ground</a:t>
            </a:r>
          </a:p>
          <a:p>
            <a:r>
              <a:rPr lang="en-US" sz="2100" dirty="0" smtClean="0"/>
              <a:t>Pilot in command should be aware of the risks involved in setting the aircraft's altimeter including inherent limitations of barometric altimeters</a:t>
            </a:r>
            <a:endParaRPr lang="en-US" sz="2100" dirty="0"/>
          </a:p>
        </p:txBody>
      </p:sp>
      <p:sp>
        <p:nvSpPr>
          <p:cNvPr id="4" name="Slide Number Placeholder 3"/>
          <p:cNvSpPr>
            <a:spLocks noGrp="1"/>
          </p:cNvSpPr>
          <p:nvPr>
            <p:ph type="sldNum" sz="quarter" idx="12"/>
          </p:nvPr>
        </p:nvSpPr>
        <p:spPr/>
        <p:txBody>
          <a:bodyPr/>
          <a:lstStyle/>
          <a:p>
            <a:fld id="{EBC0E896-F936-402A-BDD9-724F776791B9}" type="slidenum">
              <a:rPr lang="en-US" smtClean="0"/>
              <a:t>41</a:t>
            </a:fld>
            <a:endParaRPr lang="en-US"/>
          </a:p>
        </p:txBody>
      </p:sp>
    </p:spTree>
    <p:extLst>
      <p:ext uri="{BB962C8B-B14F-4D97-AF65-F5344CB8AC3E}">
        <p14:creationId xmlns:p14="http://schemas.microsoft.com/office/powerpoint/2010/main" val="3620271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CFIT in IMC Conditions on an IFR Flight</a:t>
            </a:r>
            <a:endParaRPr lang="en-US" dirty="0"/>
          </a:p>
        </p:txBody>
      </p:sp>
      <p:sp>
        <p:nvSpPr>
          <p:cNvPr id="3" name="Content Placeholder 2"/>
          <p:cNvSpPr>
            <a:spLocks noGrp="1"/>
          </p:cNvSpPr>
          <p:nvPr>
            <p:ph idx="1"/>
          </p:nvPr>
        </p:nvSpPr>
        <p:spPr/>
        <p:txBody>
          <a:bodyPr>
            <a:normAutofit fontScale="55000" lnSpcReduction="20000"/>
          </a:bodyPr>
          <a:lstStyle/>
          <a:p>
            <a:r>
              <a:rPr lang="en-US" sz="3300" dirty="0" smtClean="0"/>
              <a:t>Knowing the air traffic control system well enough to be proficient in it</a:t>
            </a:r>
          </a:p>
          <a:p>
            <a:r>
              <a:rPr lang="en-US" sz="3300" dirty="0" smtClean="0"/>
              <a:t>Knowing when not to fly</a:t>
            </a:r>
          </a:p>
          <a:p>
            <a:r>
              <a:rPr lang="en-US" sz="3300" dirty="0" smtClean="0"/>
              <a:t>Properly using an installed autopilot, if so equipped, to reduce workload</a:t>
            </a:r>
          </a:p>
          <a:p>
            <a:r>
              <a:rPr lang="en-US" sz="3300" dirty="0" smtClean="0"/>
              <a:t>Proper use of checklists before reaching 1,000 feet AGL to minimize distractions when close to the ground</a:t>
            </a:r>
          </a:p>
          <a:p>
            <a:r>
              <a:rPr lang="en-US" sz="3300" dirty="0" smtClean="0"/>
              <a:t>The importance of flying a stabilized approach (maintaining a stable speed, descent rate, vertical </a:t>
            </a:r>
            <a:r>
              <a:rPr lang="en-US" sz="3300" dirty="0" err="1" smtClean="0"/>
              <a:t>flightpath</a:t>
            </a:r>
            <a:r>
              <a:rPr lang="en-US" sz="3300" dirty="0" smtClean="0"/>
              <a:t>, and configuration throughout the final segment of the approach).  The idea is to reduce pilot workload and aircraft configuration changes during the critical final approach segment of an approach. The goal is to have the aircraft in the proper landing configuration, at the proper approach speed, and on the proper </a:t>
            </a:r>
            <a:r>
              <a:rPr lang="en-US" sz="3300" dirty="0" err="1" smtClean="0"/>
              <a:t>flightpath</a:t>
            </a:r>
            <a:r>
              <a:rPr lang="en-US" sz="3300" dirty="0" smtClean="0"/>
              <a:t> before descending below the minimum stabilized approach height. The following are recommended minimum stabilized approach heights</a:t>
            </a:r>
          </a:p>
          <a:p>
            <a:pPr lvl="1"/>
            <a:r>
              <a:rPr lang="en-US" sz="3300" dirty="0" smtClean="0"/>
              <a:t>(1) 500 feet above the airport elevation during VFR weather conditions</a:t>
            </a:r>
          </a:p>
          <a:p>
            <a:pPr lvl="1"/>
            <a:r>
              <a:rPr lang="en-US" sz="3300" dirty="0" smtClean="0"/>
              <a:t>(2) MDA or 500 feet above airport elevation, whichever is lower, for a circling approach</a:t>
            </a:r>
          </a:p>
          <a:p>
            <a:pPr lvl="1"/>
            <a:r>
              <a:rPr lang="en-US" sz="3300" dirty="0" smtClean="0"/>
              <a:t>(3) </a:t>
            </a:r>
            <a:r>
              <a:rPr lang="en-US" sz="3300" b="1" dirty="0" smtClean="0"/>
              <a:t>1,000 feet above the airport or touch down zone elevation during IMC</a:t>
            </a:r>
            <a:endParaRPr lang="en-US" dirty="0" smtClean="0"/>
          </a:p>
        </p:txBody>
      </p:sp>
      <p:sp>
        <p:nvSpPr>
          <p:cNvPr id="4" name="Slide Number Placeholder 3"/>
          <p:cNvSpPr>
            <a:spLocks noGrp="1"/>
          </p:cNvSpPr>
          <p:nvPr>
            <p:ph type="sldNum" sz="quarter" idx="12"/>
          </p:nvPr>
        </p:nvSpPr>
        <p:spPr/>
        <p:txBody>
          <a:bodyPr/>
          <a:lstStyle/>
          <a:p>
            <a:fld id="{EBC0E896-F936-402A-BDD9-724F776791B9}" type="slidenum">
              <a:rPr lang="en-US" smtClean="0"/>
              <a:t>42</a:t>
            </a:fld>
            <a:endParaRPr lang="en-US"/>
          </a:p>
        </p:txBody>
      </p:sp>
    </p:spTree>
    <p:extLst>
      <p:ext uri="{BB962C8B-B14F-4D97-AF65-F5344CB8AC3E}">
        <p14:creationId xmlns:p14="http://schemas.microsoft.com/office/powerpoint/2010/main" val="19374713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CFIT in IMC Conditions on an IFR Flight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Increased </a:t>
            </a:r>
            <a:r>
              <a:rPr lang="en-US" dirty="0" smtClean="0"/>
              <a:t>CFIT risk </a:t>
            </a:r>
            <a:r>
              <a:rPr lang="en-US" dirty="0" smtClean="0"/>
              <a:t>on </a:t>
            </a:r>
            <a:r>
              <a:rPr lang="en-US" dirty="0" smtClean="0"/>
              <a:t>non-precision approaches</a:t>
            </a:r>
          </a:p>
          <a:p>
            <a:r>
              <a:rPr lang="en-US" dirty="0" smtClean="0"/>
              <a:t>Increased </a:t>
            </a:r>
            <a:r>
              <a:rPr lang="en-US" dirty="0" smtClean="0"/>
              <a:t>CFIT risk </a:t>
            </a:r>
            <a:r>
              <a:rPr lang="en-US" dirty="0" smtClean="0"/>
              <a:t>on </a:t>
            </a:r>
            <a:r>
              <a:rPr lang="en-US" dirty="0" smtClean="0"/>
              <a:t>high descent rates near the ground</a:t>
            </a:r>
          </a:p>
          <a:p>
            <a:r>
              <a:rPr lang="en-US" dirty="0" smtClean="0"/>
              <a:t>The importance of good communications between the pilot and air traffic control concerning any flight instruction or clearance</a:t>
            </a:r>
          </a:p>
          <a:p>
            <a:r>
              <a:rPr lang="en-US" dirty="0" smtClean="0"/>
              <a:t>The dangers of complacency for the single-pilot, as well as multi-piloted crews, when making routine flights</a:t>
            </a:r>
          </a:p>
          <a:p>
            <a:r>
              <a:rPr lang="en-US" dirty="0" smtClean="0"/>
              <a:t>The dangers of misunderstanding air traffic control instructions or accepting an incorrect clearance</a:t>
            </a:r>
          </a:p>
          <a:p>
            <a:pPr lvl="1"/>
            <a:r>
              <a:rPr lang="en-US" dirty="0"/>
              <a:t>Ask for clarification whenever in doubt about any instruction or </a:t>
            </a:r>
            <a:r>
              <a:rPr lang="en-US" dirty="0" smtClean="0"/>
              <a:t>clearance</a:t>
            </a:r>
          </a:p>
          <a:p>
            <a:r>
              <a:rPr lang="en-US" dirty="0" smtClean="0"/>
              <a:t>The dangers of not knowing the safe altitudes for your en-route as well as your terminal area</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43</a:t>
            </a:fld>
            <a:endParaRPr lang="en-US"/>
          </a:p>
        </p:txBody>
      </p:sp>
    </p:spTree>
    <p:extLst>
      <p:ext uri="{BB962C8B-B14F-4D97-AF65-F5344CB8AC3E}">
        <p14:creationId xmlns:p14="http://schemas.microsoft.com/office/powerpoint/2010/main" val="3987633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CFIT in IMC Conditions on an IFR Flight</a:t>
            </a:r>
            <a:endParaRPr lang="en-US" dirty="0"/>
          </a:p>
        </p:txBody>
      </p:sp>
      <p:sp>
        <p:nvSpPr>
          <p:cNvPr id="3" name="Content Placeholder 2"/>
          <p:cNvSpPr>
            <a:spLocks noGrp="1"/>
          </p:cNvSpPr>
          <p:nvPr>
            <p:ph idx="1"/>
          </p:nvPr>
        </p:nvSpPr>
        <p:spPr/>
        <p:txBody>
          <a:bodyPr>
            <a:normAutofit/>
          </a:bodyPr>
          <a:lstStyle/>
          <a:p>
            <a:r>
              <a:rPr lang="en-US" dirty="0" smtClean="0"/>
              <a:t>The most obvious way to avoid flying from cumulus into </a:t>
            </a:r>
            <a:r>
              <a:rPr lang="en-US" dirty="0" err="1" smtClean="0"/>
              <a:t>cumulo</a:t>
            </a:r>
            <a:r>
              <a:rPr lang="en-US" dirty="0" smtClean="0"/>
              <a:t>-granite is to be aware of and abide by all published minimum altitudes. Especially during approaches. Know where you are and where Mother Earth is at all times</a:t>
            </a:r>
          </a:p>
          <a:p>
            <a:r>
              <a:rPr lang="en-US" dirty="0" smtClean="0"/>
              <a:t>When terrain elevations change frequently and quickly, it can become very challenging</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44</a:t>
            </a:fld>
            <a:endParaRPr lang="en-US"/>
          </a:p>
        </p:txBody>
      </p:sp>
    </p:spTree>
    <p:extLst>
      <p:ext uri="{BB962C8B-B14F-4D97-AF65-F5344CB8AC3E}">
        <p14:creationId xmlns:p14="http://schemas.microsoft.com/office/powerpoint/2010/main" val="222970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CFIT Stupidity - Low-flying Aircraft Operating In VFR Conditions</a:t>
            </a:r>
            <a:endParaRPr lang="en-US" sz="3800" dirty="0"/>
          </a:p>
        </p:txBody>
      </p:sp>
      <p:sp>
        <p:nvSpPr>
          <p:cNvPr id="3" name="Content Placeholder 2"/>
          <p:cNvSpPr>
            <a:spLocks noGrp="1"/>
          </p:cNvSpPr>
          <p:nvPr>
            <p:ph idx="1"/>
          </p:nvPr>
        </p:nvSpPr>
        <p:spPr/>
        <p:txBody>
          <a:bodyPr>
            <a:normAutofit fontScale="62500" lnSpcReduction="20000"/>
          </a:bodyPr>
          <a:lstStyle/>
          <a:p>
            <a:r>
              <a:rPr lang="en-US" dirty="0" smtClean="0"/>
              <a:t>This is a special category for those pilots flying below minimum safe altitudes</a:t>
            </a:r>
          </a:p>
          <a:p>
            <a:r>
              <a:rPr lang="en-US" dirty="0" smtClean="0"/>
              <a:t>Some common low altitude CFIT factors are:</a:t>
            </a:r>
          </a:p>
          <a:p>
            <a:pPr lvl="1"/>
            <a:r>
              <a:rPr lang="en-US" dirty="0" err="1" smtClean="0"/>
              <a:t>Windshear</a:t>
            </a:r>
            <a:r>
              <a:rPr lang="en-US" dirty="0" smtClean="0"/>
              <a:t> and loss of flying speed</a:t>
            </a:r>
          </a:p>
          <a:p>
            <a:pPr lvl="1"/>
            <a:r>
              <a:rPr lang="en-US" dirty="0" smtClean="0"/>
              <a:t>Density altitude</a:t>
            </a:r>
          </a:p>
          <a:p>
            <a:pPr lvl="1"/>
            <a:r>
              <a:rPr lang="en-US" dirty="0" smtClean="0"/>
              <a:t>Failure to operate aircraft within operating limitations</a:t>
            </a:r>
          </a:p>
          <a:p>
            <a:pPr lvl="1"/>
            <a:r>
              <a:rPr lang="en-US" dirty="0" smtClean="0"/>
              <a:t>Failure to check an area from a safe altitude before descending into it (high reconnaissance and low reconnaissance)</a:t>
            </a:r>
          </a:p>
          <a:p>
            <a:pPr lvl="1"/>
            <a:r>
              <a:rPr lang="en-US" dirty="0" smtClean="0"/>
              <a:t>Flying between hills or over rivers below hill tops can result in a CFIT accident if a power line or cable is strung between the hills. Not all such lines are marked or charted</a:t>
            </a:r>
          </a:p>
          <a:p>
            <a:pPr lvl="1"/>
            <a:r>
              <a:rPr lang="en-US" dirty="0" smtClean="0"/>
              <a:t>Flying up a box canyon and not being able to fly up and out of it before impacting terrain</a:t>
            </a:r>
          </a:p>
          <a:p>
            <a:pPr lvl="1"/>
            <a:r>
              <a:rPr lang="en-US" dirty="0" smtClean="0"/>
              <a:t>Flying over rising terrain that exceeds an aircraft's ability or performance to climb away from the terrain</a:t>
            </a:r>
          </a:p>
          <a:p>
            <a:pPr lvl="1"/>
            <a:r>
              <a:rPr lang="en-US" dirty="0" smtClean="0"/>
              <a:t>Errors in pilot </a:t>
            </a:r>
            <a:r>
              <a:rPr lang="en-US" dirty="0" err="1" smtClean="0"/>
              <a:t>judgement</a:t>
            </a:r>
            <a:r>
              <a:rPr lang="en-US" dirty="0" smtClean="0"/>
              <a:t> and decision making</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45</a:t>
            </a:fld>
            <a:endParaRPr lang="en-US"/>
          </a:p>
        </p:txBody>
      </p:sp>
    </p:spTree>
    <p:extLst>
      <p:ext uri="{BB962C8B-B14F-4D97-AF65-F5344CB8AC3E}">
        <p14:creationId xmlns:p14="http://schemas.microsoft.com/office/powerpoint/2010/main" val="422678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CFIT Stupidity - Low-flying Aircraft Operating In VFR Conditions</a:t>
            </a:r>
            <a:endParaRPr lang="en-US" dirty="0"/>
          </a:p>
        </p:txBody>
      </p:sp>
      <p:sp>
        <p:nvSpPr>
          <p:cNvPr id="3" name="Content Placeholder 2"/>
          <p:cNvSpPr>
            <a:spLocks noGrp="1"/>
          </p:cNvSpPr>
          <p:nvPr>
            <p:ph idx="1"/>
          </p:nvPr>
        </p:nvSpPr>
        <p:spPr/>
        <p:txBody>
          <a:bodyPr>
            <a:noAutofit/>
          </a:bodyPr>
          <a:lstStyle/>
          <a:p>
            <a:pPr lvl="1"/>
            <a:r>
              <a:rPr lang="en-US" sz="1600" dirty="0" smtClean="0"/>
              <a:t>Diversion of pilot attention</a:t>
            </a:r>
          </a:p>
          <a:p>
            <a:pPr lvl="1"/>
            <a:r>
              <a:rPr lang="en-US" sz="1600" dirty="0" smtClean="0"/>
              <a:t>Buzzing</a:t>
            </a:r>
          </a:p>
          <a:p>
            <a:pPr lvl="1"/>
            <a:r>
              <a:rPr lang="en-US" sz="1600" dirty="0" smtClean="0"/>
              <a:t>Crew distractions or a breakdown in crew resource management</a:t>
            </a:r>
          </a:p>
          <a:p>
            <a:pPr lvl="1"/>
            <a:r>
              <a:rPr lang="en-US" sz="1600" dirty="0" smtClean="0"/>
              <a:t>Operating in an unsafe manner</a:t>
            </a:r>
          </a:p>
          <a:p>
            <a:pPr lvl="1"/>
            <a:r>
              <a:rPr lang="en-US" sz="1600" dirty="0" smtClean="0"/>
              <a:t>Failure to maintain control of the aircraft when taking off or landing</a:t>
            </a:r>
          </a:p>
          <a:p>
            <a:pPr lvl="1"/>
            <a:r>
              <a:rPr lang="en-US" sz="1600" dirty="0" smtClean="0"/>
              <a:t>Failure to properly pre-plan the flight</a:t>
            </a:r>
          </a:p>
          <a:p>
            <a:pPr lvl="1"/>
            <a:r>
              <a:rPr lang="en-US" sz="1600" dirty="0" smtClean="0"/>
              <a:t>Operating in unfamiliar areas or depending upon untrained people to provide important flight data</a:t>
            </a:r>
          </a:p>
          <a:p>
            <a:pPr lvl="1"/>
            <a:r>
              <a:rPr lang="en-US" sz="1600" dirty="0" smtClean="0"/>
              <a:t>Not having an objective standard to make go-no go decisions for launching</a:t>
            </a:r>
          </a:p>
          <a:p>
            <a:pPr lvl="1"/>
            <a:r>
              <a:rPr lang="en-US" sz="1600" dirty="0" smtClean="0"/>
              <a:t>Failure to review all available data for the </a:t>
            </a:r>
            <a:r>
              <a:rPr lang="en-US" sz="1600" dirty="0" smtClean="0"/>
              <a:t>flight</a:t>
            </a:r>
            <a:endParaRPr lang="en-US" sz="1600" dirty="0" smtClean="0"/>
          </a:p>
          <a:p>
            <a:pPr lvl="1"/>
            <a:r>
              <a:rPr lang="en-US" sz="1600" dirty="0" smtClean="0"/>
              <a:t>Lack of terrain knowledge and elevation of the highest obstacles within your immediate operating area</a:t>
            </a:r>
          </a:p>
          <a:p>
            <a:pPr lvl="1"/>
            <a:r>
              <a:rPr lang="en-US" sz="1600" dirty="0" smtClean="0"/>
              <a:t>Failure to properly plan a departure route when departing from unprepared areas such as helicopters or aircraft operating off an airport. Such factors include weight and balance, aircraft performance, height of obstacles, wind direction, trees, density altitude, rising terrain, length of takeoff area, and safe abort areas</a:t>
            </a:r>
            <a:endParaRPr lang="en-US" sz="1600" dirty="0"/>
          </a:p>
        </p:txBody>
      </p:sp>
      <p:sp>
        <p:nvSpPr>
          <p:cNvPr id="4" name="Slide Number Placeholder 3"/>
          <p:cNvSpPr>
            <a:spLocks noGrp="1"/>
          </p:cNvSpPr>
          <p:nvPr>
            <p:ph type="sldNum" sz="quarter" idx="12"/>
          </p:nvPr>
        </p:nvSpPr>
        <p:spPr/>
        <p:txBody>
          <a:bodyPr/>
          <a:lstStyle/>
          <a:p>
            <a:fld id="{EBC0E896-F936-402A-BDD9-724F776791B9}" type="slidenum">
              <a:rPr lang="en-US" smtClean="0"/>
              <a:t>46</a:t>
            </a:fld>
            <a:endParaRPr lang="en-US"/>
          </a:p>
        </p:txBody>
      </p:sp>
      <p:pic>
        <p:nvPicPr>
          <p:cNvPr id="13314" name="Picture 2" descr="http://asrs.arc.nasa.gov/publications/callback/190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371600"/>
            <a:ext cx="1335741" cy="1839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319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Checklist Usage</a:t>
            </a:r>
            <a:endParaRPr lang="en-US" dirty="0"/>
          </a:p>
        </p:txBody>
      </p:sp>
      <p:sp>
        <p:nvSpPr>
          <p:cNvPr id="3" name="Content Placeholder 2"/>
          <p:cNvSpPr>
            <a:spLocks noGrp="1"/>
          </p:cNvSpPr>
          <p:nvPr>
            <p:ph idx="1"/>
          </p:nvPr>
        </p:nvSpPr>
        <p:spPr/>
        <p:txBody>
          <a:bodyPr>
            <a:normAutofit/>
          </a:bodyPr>
          <a:lstStyle/>
          <a:p>
            <a:r>
              <a:rPr lang="en-US" dirty="0"/>
              <a:t>A</a:t>
            </a:r>
            <a:r>
              <a:rPr lang="en-US" dirty="0" smtClean="0"/>
              <a:t>ircraft checklist is a foundation of pilot standardization and cockpit safety – USE THEM</a:t>
            </a:r>
          </a:p>
          <a:p>
            <a:r>
              <a:rPr lang="en-US" dirty="0"/>
              <a:t>I</a:t>
            </a:r>
            <a:r>
              <a:rPr lang="en-US" dirty="0" smtClean="0"/>
              <a:t>mproper use, or non-use, of checklists is a major contributing factor to aircraft accidents</a:t>
            </a:r>
          </a:p>
          <a:p>
            <a:r>
              <a:rPr lang="en-US" dirty="0" smtClean="0"/>
              <a:t>Can use the checklist to do the items or to check that they’ve been done – best practice depends on circumstances and personality</a:t>
            </a:r>
          </a:p>
          <a:p>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47</a:t>
            </a:fld>
            <a:endParaRPr lang="en-US"/>
          </a:p>
        </p:txBody>
      </p:sp>
      <p:pic>
        <p:nvPicPr>
          <p:cNvPr id="12290" name="Picture 2" descr="http://howtoflyairplanes.weebly.com/uploads/9/7/3/6/9736377/4155722_orig.gif?1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228600"/>
            <a:ext cx="1228725" cy="162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037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Aeronautical Decision Making (ADM)</a:t>
            </a:r>
            <a:endParaRPr lang="en-US" dirty="0"/>
          </a:p>
        </p:txBody>
      </p:sp>
      <p:sp>
        <p:nvSpPr>
          <p:cNvPr id="3" name="Content Placeholder 2"/>
          <p:cNvSpPr>
            <a:spLocks noGrp="1"/>
          </p:cNvSpPr>
          <p:nvPr>
            <p:ph idx="1"/>
          </p:nvPr>
        </p:nvSpPr>
        <p:spPr/>
        <p:txBody>
          <a:bodyPr>
            <a:normAutofit fontScale="92500"/>
          </a:bodyPr>
          <a:lstStyle/>
          <a:p>
            <a:r>
              <a:rPr lang="en-US" dirty="0" smtClean="0"/>
              <a:t>ADM is a systematic approach to the mental process of </a:t>
            </a:r>
            <a:r>
              <a:rPr lang="en-US" b="1" dirty="0" smtClean="0"/>
              <a:t>evaluating</a:t>
            </a:r>
            <a:r>
              <a:rPr lang="en-US" dirty="0" smtClean="0"/>
              <a:t> a given set of </a:t>
            </a:r>
            <a:r>
              <a:rPr lang="en-US" b="1" dirty="0" smtClean="0"/>
              <a:t>circumstances </a:t>
            </a:r>
            <a:r>
              <a:rPr lang="en-US" dirty="0" smtClean="0"/>
              <a:t>and </a:t>
            </a:r>
            <a:r>
              <a:rPr lang="en-US" b="1" dirty="0" smtClean="0"/>
              <a:t>determining the best course of action</a:t>
            </a:r>
          </a:p>
          <a:p>
            <a:r>
              <a:rPr lang="en-US" dirty="0" smtClean="0"/>
              <a:t>There is no one right answer in ADM, rather each pilot is expected to analyze each situation in light of experience level, personal minimums, and current physical and mental readiness level, and make his or her own decision</a:t>
            </a:r>
          </a:p>
        </p:txBody>
      </p:sp>
      <p:sp>
        <p:nvSpPr>
          <p:cNvPr id="4" name="Slide Number Placeholder 3"/>
          <p:cNvSpPr>
            <a:spLocks noGrp="1"/>
          </p:cNvSpPr>
          <p:nvPr>
            <p:ph type="sldNum" sz="quarter" idx="12"/>
          </p:nvPr>
        </p:nvSpPr>
        <p:spPr/>
        <p:txBody>
          <a:bodyPr/>
          <a:lstStyle/>
          <a:p>
            <a:fld id="{EBC0E896-F936-402A-BDD9-724F776791B9}" type="slidenum">
              <a:rPr lang="en-US" smtClean="0"/>
              <a:t>48</a:t>
            </a:fld>
            <a:endParaRPr lang="en-US"/>
          </a:p>
        </p:txBody>
      </p:sp>
    </p:spTree>
    <p:extLst>
      <p:ext uri="{BB962C8B-B14F-4D97-AF65-F5344CB8AC3E}">
        <p14:creationId xmlns:p14="http://schemas.microsoft.com/office/powerpoint/2010/main" val="3908361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Aeronautical Decision Making (ADM</a:t>
            </a:r>
            <a:r>
              <a:rPr lang="en-US" dirty="0" smtClean="0"/>
              <a:t>)</a:t>
            </a:r>
            <a:br>
              <a:rPr lang="en-US" dirty="0" smtClean="0"/>
            </a:br>
            <a:r>
              <a:rPr lang="en-US" dirty="0" smtClean="0"/>
              <a:t>3P Model</a:t>
            </a:r>
            <a:endParaRPr lang="en-US" dirty="0"/>
          </a:p>
        </p:txBody>
      </p:sp>
      <p:sp>
        <p:nvSpPr>
          <p:cNvPr id="3" name="Content Placeholder 2"/>
          <p:cNvSpPr>
            <a:spLocks noGrp="1"/>
          </p:cNvSpPr>
          <p:nvPr>
            <p:ph idx="1"/>
          </p:nvPr>
        </p:nvSpPr>
        <p:spPr/>
        <p:txBody>
          <a:bodyPr/>
          <a:lstStyle/>
          <a:p>
            <a:r>
              <a:rPr lang="en-US" dirty="0"/>
              <a:t>Perceive – Process – </a:t>
            </a:r>
            <a:r>
              <a:rPr lang="en-US" dirty="0" smtClean="0"/>
              <a:t>Perform</a:t>
            </a:r>
          </a:p>
          <a:p>
            <a:pPr lvl="1"/>
            <a:r>
              <a:rPr lang="en-US" b="1" dirty="0"/>
              <a:t>Perceive</a:t>
            </a:r>
            <a:r>
              <a:rPr lang="en-US" dirty="0"/>
              <a:t> the “given set of circumstances” for your </a:t>
            </a:r>
            <a:r>
              <a:rPr lang="en-US" dirty="0" smtClean="0"/>
              <a:t>flight</a:t>
            </a:r>
            <a:endParaRPr lang="en-US" dirty="0"/>
          </a:p>
          <a:p>
            <a:pPr lvl="1"/>
            <a:r>
              <a:rPr lang="en-US" b="1" dirty="0" smtClean="0"/>
              <a:t>Process</a:t>
            </a:r>
            <a:r>
              <a:rPr lang="en-US" dirty="0" smtClean="0"/>
              <a:t> by evaluating the circumstances impact on flight safety</a:t>
            </a:r>
          </a:p>
          <a:p>
            <a:pPr lvl="1"/>
            <a:r>
              <a:rPr lang="en-US" b="1" dirty="0" smtClean="0"/>
              <a:t>Perform</a:t>
            </a:r>
            <a:r>
              <a:rPr lang="en-US" dirty="0" smtClean="0"/>
              <a:t> </a:t>
            </a:r>
            <a:r>
              <a:rPr lang="en-US" dirty="0"/>
              <a:t>by implementing the best course of action</a:t>
            </a:r>
          </a:p>
        </p:txBody>
      </p:sp>
      <p:sp>
        <p:nvSpPr>
          <p:cNvPr id="4" name="Slide Number Placeholder 3"/>
          <p:cNvSpPr>
            <a:spLocks noGrp="1"/>
          </p:cNvSpPr>
          <p:nvPr>
            <p:ph type="sldNum" sz="quarter" idx="12"/>
          </p:nvPr>
        </p:nvSpPr>
        <p:spPr/>
        <p:txBody>
          <a:bodyPr/>
          <a:lstStyle/>
          <a:p>
            <a:fld id="{EBC0E896-F936-402A-BDD9-724F776791B9}" type="slidenum">
              <a:rPr lang="en-US" smtClean="0"/>
              <a:t>49</a:t>
            </a:fld>
            <a:endParaRPr lang="en-US" dirty="0"/>
          </a:p>
        </p:txBody>
      </p:sp>
    </p:spTree>
    <p:extLst>
      <p:ext uri="{BB962C8B-B14F-4D97-AF65-F5344CB8AC3E}">
        <p14:creationId xmlns:p14="http://schemas.microsoft.com/office/powerpoint/2010/main" val="3531731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Positive Aircraft Control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More easily explained by examples of situations that are NOT positive control</a:t>
            </a:r>
          </a:p>
          <a:p>
            <a:pPr lvl="2"/>
            <a:r>
              <a:rPr lang="en-US" dirty="0" smtClean="0"/>
              <a:t>Rolling the airplane past standard rate while fixated on the wrong instruments, and inadvertently entering a spiral dive </a:t>
            </a:r>
          </a:p>
          <a:p>
            <a:pPr lvl="2"/>
            <a:r>
              <a:rPr lang="en-US" dirty="0" smtClean="0"/>
              <a:t>Allowing your airspeed to decay during a climb and only recognizing it when you feel the stall buffet</a:t>
            </a:r>
          </a:p>
          <a:p>
            <a:pPr lvl="2"/>
            <a:r>
              <a:rPr lang="en-US" dirty="0" smtClean="0"/>
              <a:t>Not adding power following level off from a descent</a:t>
            </a:r>
          </a:p>
          <a:p>
            <a:r>
              <a:rPr lang="en-US" dirty="0" smtClean="0"/>
              <a:t>An instrument pilot is expected to be a perfectionist</a:t>
            </a:r>
          </a:p>
          <a:p>
            <a:pPr lvl="1"/>
            <a:r>
              <a:rPr lang="en-US" dirty="0" smtClean="0"/>
              <a:t>With excellent basic </a:t>
            </a:r>
            <a:r>
              <a:rPr lang="en-US" dirty="0" smtClean="0"/>
              <a:t>attitudes, </a:t>
            </a:r>
            <a:r>
              <a:rPr lang="en-US" dirty="0" smtClean="0"/>
              <a:t>skills and positive aircraft control, excellence will become your standard.</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5</a:t>
            </a:fld>
            <a:endParaRPr lang="en-US"/>
          </a:p>
        </p:txBody>
      </p:sp>
    </p:spTree>
    <p:extLst>
      <p:ext uri="{BB962C8B-B14F-4D97-AF65-F5344CB8AC3E}">
        <p14:creationId xmlns:p14="http://schemas.microsoft.com/office/powerpoint/2010/main" val="2085628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Aeronautical Decision Making (ADM</a:t>
            </a:r>
            <a:r>
              <a:rPr lang="en-US" dirty="0" smtClean="0"/>
              <a:t>)</a:t>
            </a:r>
            <a:br>
              <a:rPr lang="en-US" dirty="0" smtClean="0"/>
            </a:br>
            <a:r>
              <a:rPr lang="en-US" dirty="0" smtClean="0"/>
              <a:t>Perceive</a:t>
            </a:r>
            <a:endParaRPr lang="en-US" dirty="0"/>
          </a:p>
        </p:txBody>
      </p:sp>
      <p:sp>
        <p:nvSpPr>
          <p:cNvPr id="3" name="Content Placeholder 2"/>
          <p:cNvSpPr>
            <a:spLocks noGrp="1"/>
          </p:cNvSpPr>
          <p:nvPr>
            <p:ph idx="1"/>
          </p:nvPr>
        </p:nvSpPr>
        <p:spPr/>
        <p:txBody>
          <a:bodyPr>
            <a:normAutofit lnSpcReduction="10000"/>
          </a:bodyPr>
          <a:lstStyle/>
          <a:p>
            <a:r>
              <a:rPr lang="en-US" dirty="0" smtClean="0"/>
              <a:t>Develop </a:t>
            </a:r>
            <a:r>
              <a:rPr lang="en-US" dirty="0"/>
              <a:t>a clear and comprehensive awareness of your particular situation - For each element, ask “what could hurt me, my passengers, or my </a:t>
            </a:r>
            <a:r>
              <a:rPr lang="en-US" dirty="0" smtClean="0"/>
              <a:t>aircraft</a:t>
            </a:r>
            <a:r>
              <a:rPr lang="en-US" dirty="0" smtClean="0"/>
              <a:t>”</a:t>
            </a:r>
          </a:p>
          <a:p>
            <a:r>
              <a:rPr lang="en-US" dirty="0" smtClean="0"/>
              <a:t>PAVE Model</a:t>
            </a:r>
            <a:endParaRPr lang="en-US" dirty="0" smtClean="0"/>
          </a:p>
          <a:p>
            <a:pPr lvl="1"/>
            <a:r>
              <a:rPr lang="en-US" b="1" dirty="0" smtClean="0"/>
              <a:t>P</a:t>
            </a:r>
            <a:r>
              <a:rPr lang="en-US" dirty="0" smtClean="0"/>
              <a:t>ilot </a:t>
            </a:r>
            <a:r>
              <a:rPr lang="en-US" dirty="0"/>
              <a:t>in command </a:t>
            </a:r>
          </a:p>
          <a:p>
            <a:pPr lvl="1"/>
            <a:r>
              <a:rPr lang="en-US" b="1" dirty="0"/>
              <a:t>A</a:t>
            </a:r>
            <a:r>
              <a:rPr lang="en-US" dirty="0"/>
              <a:t>ircraft </a:t>
            </a:r>
          </a:p>
          <a:p>
            <a:pPr lvl="1"/>
            <a:r>
              <a:rPr lang="en-US" dirty="0" err="1"/>
              <a:t>en</a:t>
            </a:r>
            <a:r>
              <a:rPr lang="en-US" b="1" dirty="0" err="1"/>
              <a:t>V</a:t>
            </a:r>
            <a:r>
              <a:rPr lang="en-US" dirty="0" err="1"/>
              <a:t>ironment</a:t>
            </a:r>
            <a:r>
              <a:rPr lang="en-US" dirty="0"/>
              <a:t> </a:t>
            </a:r>
          </a:p>
          <a:p>
            <a:pPr lvl="1"/>
            <a:r>
              <a:rPr lang="en-US" b="1" dirty="0"/>
              <a:t>E</a:t>
            </a:r>
            <a:r>
              <a:rPr lang="en-US" dirty="0"/>
              <a:t>xternal pressures </a:t>
            </a:r>
          </a:p>
        </p:txBody>
      </p:sp>
      <p:sp>
        <p:nvSpPr>
          <p:cNvPr id="4" name="Slide Number Placeholder 3"/>
          <p:cNvSpPr>
            <a:spLocks noGrp="1"/>
          </p:cNvSpPr>
          <p:nvPr>
            <p:ph type="sldNum" sz="quarter" idx="12"/>
          </p:nvPr>
        </p:nvSpPr>
        <p:spPr/>
        <p:txBody>
          <a:bodyPr/>
          <a:lstStyle/>
          <a:p>
            <a:fld id="{EBC0E896-F936-402A-BDD9-724F776791B9}" type="slidenum">
              <a:rPr lang="en-US" smtClean="0"/>
              <a:t>50</a:t>
            </a:fld>
            <a:endParaRPr lang="en-US"/>
          </a:p>
        </p:txBody>
      </p:sp>
    </p:spTree>
    <p:extLst>
      <p:ext uri="{BB962C8B-B14F-4D97-AF65-F5344CB8AC3E}">
        <p14:creationId xmlns:p14="http://schemas.microsoft.com/office/powerpoint/2010/main" val="16860314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Aeronautical Decision Making (ADM</a:t>
            </a:r>
            <a:r>
              <a:rPr lang="en-US" dirty="0" smtClean="0"/>
              <a:t>)</a:t>
            </a:r>
            <a:br>
              <a:rPr lang="en-US" dirty="0" smtClean="0"/>
            </a:br>
            <a:r>
              <a:rPr lang="en-US" dirty="0" smtClean="0"/>
              <a:t>Process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Mentally process </a:t>
            </a:r>
            <a:r>
              <a:rPr lang="en-US" dirty="0"/>
              <a:t>information about the circumstances that you </a:t>
            </a:r>
            <a:r>
              <a:rPr lang="en-US" dirty="0" smtClean="0"/>
              <a:t>have perceived /  </a:t>
            </a:r>
            <a:r>
              <a:rPr lang="en-US" dirty="0"/>
              <a:t>identified. The goal is to evaluate their impact on the safety of your flight, and consider “why must I CARE about these circumstances</a:t>
            </a:r>
            <a:r>
              <a:rPr lang="en-US" dirty="0" smtClean="0"/>
              <a:t>?”</a:t>
            </a:r>
          </a:p>
          <a:p>
            <a:pPr lvl="1"/>
            <a:r>
              <a:rPr lang="en-US" b="1" dirty="0" smtClean="0"/>
              <a:t>C</a:t>
            </a:r>
            <a:r>
              <a:rPr lang="en-US" dirty="0" smtClean="0"/>
              <a:t>onsequences </a:t>
            </a:r>
            <a:r>
              <a:rPr lang="en-US" dirty="0"/>
              <a:t>(e.g., departing after a full workday creates fatigue &amp; pressure)</a:t>
            </a:r>
          </a:p>
          <a:p>
            <a:pPr lvl="1"/>
            <a:r>
              <a:rPr lang="en-US" b="1" dirty="0" smtClean="0"/>
              <a:t>A</a:t>
            </a:r>
            <a:r>
              <a:rPr lang="en-US" dirty="0" smtClean="0"/>
              <a:t>lternatives </a:t>
            </a:r>
            <a:r>
              <a:rPr lang="en-US" dirty="0"/>
              <a:t>(e.g., delay until morning; reschedule meeting; drive)</a:t>
            </a:r>
          </a:p>
          <a:p>
            <a:pPr lvl="1"/>
            <a:r>
              <a:rPr lang="en-US" b="1" dirty="0" smtClean="0"/>
              <a:t>R</a:t>
            </a:r>
            <a:r>
              <a:rPr lang="en-US" dirty="0" smtClean="0"/>
              <a:t>eality </a:t>
            </a:r>
            <a:r>
              <a:rPr lang="en-US" dirty="0"/>
              <a:t>(e.g., dangers and distractions of fatigue could lead to an accident)</a:t>
            </a:r>
          </a:p>
          <a:p>
            <a:pPr lvl="1"/>
            <a:r>
              <a:rPr lang="en-US" b="1" dirty="0" smtClean="0"/>
              <a:t>E</a:t>
            </a:r>
            <a:r>
              <a:rPr lang="en-US" dirty="0" smtClean="0"/>
              <a:t>xternal </a:t>
            </a:r>
            <a:r>
              <a:rPr lang="en-US" dirty="0"/>
              <a:t>pressures (e.g., business meeting at destination might influence me</a:t>
            </a:r>
            <a:r>
              <a:rPr lang="en-US" dirty="0" smtClean="0"/>
              <a:t>)</a:t>
            </a:r>
          </a:p>
          <a:p>
            <a:r>
              <a:rPr lang="en-US" dirty="0" smtClean="0"/>
              <a:t>Good </a:t>
            </a:r>
            <a:r>
              <a:rPr lang="en-US" dirty="0"/>
              <a:t>rule of thumb for the processing phase: if you find yourself saying that it will </a:t>
            </a:r>
            <a:r>
              <a:rPr lang="en-US" dirty="0" smtClean="0"/>
              <a:t>“probably” </a:t>
            </a:r>
            <a:r>
              <a:rPr lang="en-US" dirty="0"/>
              <a:t>be okay, it is definitely time for a solid reality check</a:t>
            </a:r>
          </a:p>
        </p:txBody>
      </p:sp>
      <p:sp>
        <p:nvSpPr>
          <p:cNvPr id="4" name="Slide Number Placeholder 3"/>
          <p:cNvSpPr>
            <a:spLocks noGrp="1"/>
          </p:cNvSpPr>
          <p:nvPr>
            <p:ph type="sldNum" sz="quarter" idx="12"/>
          </p:nvPr>
        </p:nvSpPr>
        <p:spPr/>
        <p:txBody>
          <a:bodyPr/>
          <a:lstStyle/>
          <a:p>
            <a:fld id="{EBC0E896-F936-402A-BDD9-724F776791B9}" type="slidenum">
              <a:rPr lang="en-US" smtClean="0"/>
              <a:t>51</a:t>
            </a:fld>
            <a:endParaRPr lang="en-US"/>
          </a:p>
        </p:txBody>
      </p:sp>
    </p:spTree>
    <p:extLst>
      <p:ext uri="{BB962C8B-B14F-4D97-AF65-F5344CB8AC3E}">
        <p14:creationId xmlns:p14="http://schemas.microsoft.com/office/powerpoint/2010/main" val="71856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Aeronautical Decision Making (ADM)</a:t>
            </a:r>
            <a:br>
              <a:rPr lang="en-US" dirty="0"/>
            </a:br>
            <a:r>
              <a:rPr lang="en-US" dirty="0" smtClean="0"/>
              <a:t>Perform</a:t>
            </a:r>
            <a:endParaRPr lang="en-US" dirty="0"/>
          </a:p>
        </p:txBody>
      </p:sp>
      <p:sp>
        <p:nvSpPr>
          <p:cNvPr id="3" name="Content Placeholder 2"/>
          <p:cNvSpPr>
            <a:spLocks noGrp="1"/>
          </p:cNvSpPr>
          <p:nvPr>
            <p:ph idx="1"/>
          </p:nvPr>
        </p:nvSpPr>
        <p:spPr/>
        <p:txBody>
          <a:bodyPr/>
          <a:lstStyle/>
          <a:p>
            <a:r>
              <a:rPr lang="en-US" dirty="0"/>
              <a:t>Once you have perceived a hazard (step one) and processed its impact on flight safety (step two), it is time to PERFORM by taking the best course of action, and then evaluating its </a:t>
            </a:r>
            <a:r>
              <a:rPr lang="en-US" dirty="0" smtClean="0"/>
              <a:t>impact</a:t>
            </a:r>
          </a:p>
          <a:p>
            <a:pPr lvl="1"/>
            <a:r>
              <a:rPr lang="en-US" b="1" dirty="0" smtClean="0"/>
              <a:t>M</a:t>
            </a:r>
            <a:r>
              <a:rPr lang="en-US" dirty="0" smtClean="0"/>
              <a:t>itigate or eliminate the risk</a:t>
            </a:r>
          </a:p>
          <a:p>
            <a:pPr lvl="1"/>
            <a:r>
              <a:rPr lang="en-US" b="1" dirty="0" smtClean="0"/>
              <a:t>E</a:t>
            </a:r>
            <a:r>
              <a:rPr lang="en-US" dirty="0" smtClean="0"/>
              <a:t>valuate the outcome of your actions</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52</a:t>
            </a:fld>
            <a:endParaRPr lang="en-US"/>
          </a:p>
        </p:txBody>
      </p:sp>
    </p:spTree>
    <p:extLst>
      <p:ext uri="{BB962C8B-B14F-4D97-AF65-F5344CB8AC3E}">
        <p14:creationId xmlns:p14="http://schemas.microsoft.com/office/powerpoint/2010/main" val="140445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Aeronautical Decision Making (ADM)</a:t>
            </a:r>
            <a:br>
              <a:rPr lang="en-US" dirty="0"/>
            </a:br>
            <a:r>
              <a:rPr lang="en-US" dirty="0"/>
              <a:t>Common Errors in ADM</a:t>
            </a:r>
          </a:p>
        </p:txBody>
      </p:sp>
      <p:sp>
        <p:nvSpPr>
          <p:cNvPr id="3" name="Content Placeholder 2"/>
          <p:cNvSpPr>
            <a:spLocks noGrp="1"/>
          </p:cNvSpPr>
          <p:nvPr>
            <p:ph idx="1"/>
          </p:nvPr>
        </p:nvSpPr>
        <p:spPr/>
        <p:txBody>
          <a:bodyPr>
            <a:normAutofit fontScale="77500" lnSpcReduction="20000"/>
          </a:bodyPr>
          <a:lstStyle/>
          <a:p>
            <a:r>
              <a:rPr lang="en-US" dirty="0" smtClean="0"/>
              <a:t>“Pilot </a:t>
            </a:r>
            <a:r>
              <a:rPr lang="en-US" dirty="0"/>
              <a:t>error,” </a:t>
            </a:r>
            <a:r>
              <a:rPr lang="en-US" dirty="0" smtClean="0"/>
              <a:t>is an </a:t>
            </a:r>
            <a:r>
              <a:rPr lang="en-US" dirty="0"/>
              <a:t>action or inaction </a:t>
            </a:r>
            <a:r>
              <a:rPr lang="en-US" dirty="0" smtClean="0"/>
              <a:t>that </a:t>
            </a:r>
            <a:r>
              <a:rPr lang="en-US" dirty="0"/>
              <a:t>leads to a </a:t>
            </a:r>
            <a:r>
              <a:rPr lang="en-US" dirty="0" smtClean="0"/>
              <a:t>deviation </a:t>
            </a:r>
            <a:r>
              <a:rPr lang="en-US" dirty="0"/>
              <a:t>from </a:t>
            </a:r>
            <a:r>
              <a:rPr lang="en-US" dirty="0" smtClean="0"/>
              <a:t>intentions </a:t>
            </a:r>
            <a:r>
              <a:rPr lang="en-US" dirty="0"/>
              <a:t>and </a:t>
            </a:r>
            <a:r>
              <a:rPr lang="en-US" dirty="0" smtClean="0"/>
              <a:t>expectations</a:t>
            </a:r>
          </a:p>
          <a:p>
            <a:pPr lvl="1"/>
            <a:r>
              <a:rPr lang="en-US" dirty="0" smtClean="0"/>
              <a:t>Deficiencies </a:t>
            </a:r>
            <a:r>
              <a:rPr lang="en-US" dirty="0"/>
              <a:t>in </a:t>
            </a:r>
            <a:r>
              <a:rPr lang="en-US" dirty="0" smtClean="0"/>
              <a:t>pilot’s ability to control aircraft</a:t>
            </a:r>
          </a:p>
          <a:p>
            <a:pPr lvl="1"/>
            <a:r>
              <a:rPr lang="en-US" dirty="0"/>
              <a:t>Deficiencies in pilot’s "mental airplane" systems </a:t>
            </a:r>
            <a:r>
              <a:rPr lang="en-US" dirty="0" smtClean="0"/>
              <a:t>knowledge</a:t>
            </a:r>
          </a:p>
          <a:p>
            <a:pPr lvl="1"/>
            <a:r>
              <a:rPr lang="en-US" dirty="0" smtClean="0"/>
              <a:t>Decision errors or human limitations</a:t>
            </a:r>
          </a:p>
          <a:p>
            <a:pPr lvl="2"/>
            <a:r>
              <a:rPr lang="en-US" dirty="0"/>
              <a:t>Filtering: </a:t>
            </a:r>
            <a:r>
              <a:rPr lang="en-US" dirty="0" smtClean="0"/>
              <a:t>Brain's </a:t>
            </a:r>
            <a:r>
              <a:rPr lang="en-US" dirty="0"/>
              <a:t>working </a:t>
            </a:r>
            <a:r>
              <a:rPr lang="en-US" dirty="0" smtClean="0"/>
              <a:t>capacity </a:t>
            </a:r>
            <a:r>
              <a:rPr lang="en-US" dirty="0"/>
              <a:t>is limited to about </a:t>
            </a:r>
            <a:r>
              <a:rPr lang="en-US" dirty="0" smtClean="0"/>
              <a:t>seven chunks, </a:t>
            </a:r>
            <a:r>
              <a:rPr lang="en-US" dirty="0"/>
              <a:t>of information at one time, so </a:t>
            </a:r>
            <a:r>
              <a:rPr lang="en-US" dirty="0" smtClean="0"/>
              <a:t>we filter </a:t>
            </a:r>
            <a:r>
              <a:rPr lang="en-US" dirty="0"/>
              <a:t>the flood of information arriving through our senses thus may unconsciously screen out vital </a:t>
            </a:r>
            <a:r>
              <a:rPr lang="en-US" dirty="0" smtClean="0"/>
              <a:t>information</a:t>
            </a:r>
          </a:p>
          <a:p>
            <a:pPr lvl="2"/>
            <a:r>
              <a:rPr lang="en-US" dirty="0"/>
              <a:t>Filling in the Gaps: When there is more information than the brain can accurately perceive and process, it compensates by filling in the gaps and producing an interpretation that is not </a:t>
            </a:r>
            <a:r>
              <a:rPr lang="en-US" dirty="0" smtClean="0"/>
              <a:t>correct</a:t>
            </a:r>
          </a:p>
          <a:p>
            <a:pPr lvl="2"/>
            <a:r>
              <a:rPr lang="en-US" dirty="0"/>
              <a:t>Patterns and Expectations: The brain uses existing knowledge and experience as a shortcut to processing new information. This tendency can be useful, but it can also be </a:t>
            </a:r>
            <a:r>
              <a:rPr lang="en-US" dirty="0" smtClean="0"/>
              <a:t>dangerous</a:t>
            </a:r>
            <a:endParaRPr lang="en-US" dirty="0"/>
          </a:p>
          <a:p>
            <a:pPr lvl="2"/>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53</a:t>
            </a:fld>
            <a:endParaRPr lang="en-US"/>
          </a:p>
        </p:txBody>
      </p:sp>
    </p:spTree>
    <p:extLst>
      <p:ext uri="{BB962C8B-B14F-4D97-AF65-F5344CB8AC3E}">
        <p14:creationId xmlns:p14="http://schemas.microsoft.com/office/powerpoint/2010/main" val="1059056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Aeronautical Decision Making (ADM)</a:t>
            </a:r>
            <a:br>
              <a:rPr lang="en-US" dirty="0"/>
            </a:br>
            <a:r>
              <a:rPr lang="en-US" dirty="0"/>
              <a:t>Common Errors in ADM</a:t>
            </a:r>
          </a:p>
        </p:txBody>
      </p:sp>
      <p:sp>
        <p:nvSpPr>
          <p:cNvPr id="3" name="Content Placeholder 2"/>
          <p:cNvSpPr>
            <a:spLocks noGrp="1"/>
          </p:cNvSpPr>
          <p:nvPr>
            <p:ph idx="1"/>
          </p:nvPr>
        </p:nvSpPr>
        <p:spPr/>
        <p:txBody>
          <a:bodyPr>
            <a:normAutofit fontScale="92500" lnSpcReduction="10000"/>
          </a:bodyPr>
          <a:lstStyle/>
          <a:p>
            <a:pPr lvl="2"/>
            <a:r>
              <a:rPr lang="en-US" dirty="0"/>
              <a:t>Confirmation Bias: Human beings also have a tendency to look for information that confirms a decision we have already made. </a:t>
            </a:r>
            <a:r>
              <a:rPr lang="en-US" dirty="0" smtClean="0"/>
              <a:t>E.g., you </a:t>
            </a:r>
            <a:r>
              <a:rPr lang="en-US" dirty="0"/>
              <a:t>might unconsciously give more weight to the information that supports your decision to press </a:t>
            </a:r>
            <a:r>
              <a:rPr lang="en-US" dirty="0" smtClean="0"/>
              <a:t>ahead</a:t>
            </a:r>
          </a:p>
          <a:p>
            <a:pPr lvl="3"/>
            <a:r>
              <a:rPr lang="en-US" dirty="0"/>
              <a:t>Make a conscious effort to identify your expectations, and then be alert to how reality </a:t>
            </a:r>
            <a:r>
              <a:rPr lang="en-US" dirty="0" smtClean="0"/>
              <a:t>differs</a:t>
            </a:r>
          </a:p>
          <a:p>
            <a:pPr lvl="2"/>
            <a:r>
              <a:rPr lang="en-US" dirty="0"/>
              <a:t>Framing: When you evaluate options for a decision, be sensitive to how you state, or "frame," your alternatives</a:t>
            </a:r>
            <a:r>
              <a:rPr lang="en-US" dirty="0" smtClean="0"/>
              <a:t>. </a:t>
            </a:r>
            <a:r>
              <a:rPr lang="en-US" dirty="0"/>
              <a:t>If you frame the “</a:t>
            </a:r>
            <a:r>
              <a:rPr lang="en-US" dirty="0" smtClean="0"/>
              <a:t>continue flight” </a:t>
            </a:r>
            <a:r>
              <a:rPr lang="en-US" dirty="0"/>
              <a:t>decision in positive terms </a:t>
            </a:r>
            <a:r>
              <a:rPr lang="en-US" dirty="0" smtClean="0"/>
              <a:t>you </a:t>
            </a:r>
            <a:r>
              <a:rPr lang="en-US" dirty="0"/>
              <a:t>are probably more likely to decide on continuing. If, on the other hand, you frame the decision in negative </a:t>
            </a:r>
            <a:r>
              <a:rPr lang="en-US" dirty="0" smtClean="0"/>
              <a:t>terms (e.g</a:t>
            </a:r>
            <a:r>
              <a:rPr lang="en-US" dirty="0"/>
              <a:t>., “I could get myself in real trouble if I push on”), you are more likely to divert to a safer destination.</a:t>
            </a:r>
          </a:p>
        </p:txBody>
      </p:sp>
      <p:sp>
        <p:nvSpPr>
          <p:cNvPr id="4" name="Slide Number Placeholder 3"/>
          <p:cNvSpPr>
            <a:spLocks noGrp="1"/>
          </p:cNvSpPr>
          <p:nvPr>
            <p:ph type="sldNum" sz="quarter" idx="12"/>
          </p:nvPr>
        </p:nvSpPr>
        <p:spPr/>
        <p:txBody>
          <a:bodyPr/>
          <a:lstStyle/>
          <a:p>
            <a:fld id="{EBC0E896-F936-402A-BDD9-724F776791B9}" type="slidenum">
              <a:rPr lang="en-US" smtClean="0"/>
              <a:t>54</a:t>
            </a:fld>
            <a:endParaRPr lang="en-US"/>
          </a:p>
        </p:txBody>
      </p:sp>
    </p:spTree>
    <p:extLst>
      <p:ext uri="{BB962C8B-B14F-4D97-AF65-F5344CB8AC3E}">
        <p14:creationId xmlns:p14="http://schemas.microsoft.com/office/powerpoint/2010/main" val="13989930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Aeronautical Decision Making (ADM)</a:t>
            </a:r>
            <a:endParaRPr lang="en-US" dirty="0"/>
          </a:p>
        </p:txBody>
      </p:sp>
      <p:sp>
        <p:nvSpPr>
          <p:cNvPr id="3" name="Content Placeholder 2"/>
          <p:cNvSpPr>
            <a:spLocks noGrp="1"/>
          </p:cNvSpPr>
          <p:nvPr>
            <p:ph idx="1"/>
          </p:nvPr>
        </p:nvSpPr>
        <p:spPr/>
        <p:txBody>
          <a:bodyPr>
            <a:normAutofit/>
          </a:bodyPr>
          <a:lstStyle/>
          <a:p>
            <a:r>
              <a:rPr lang="en-US" smtClean="0"/>
              <a:t>Decision </a:t>
            </a:r>
            <a:r>
              <a:rPr lang="en-US" smtClean="0"/>
              <a:t>Making – DECIDE Model</a:t>
            </a:r>
            <a:endParaRPr lang="en-US" dirty="0" smtClean="0"/>
          </a:p>
          <a:p>
            <a:pPr lvl="1"/>
            <a:r>
              <a:rPr lang="en-US" b="1" dirty="0" smtClean="0"/>
              <a:t>D</a:t>
            </a:r>
            <a:r>
              <a:rPr lang="en-US" dirty="0" smtClean="0"/>
              <a:t>etect – that change has occurred</a:t>
            </a:r>
          </a:p>
          <a:p>
            <a:pPr lvl="1"/>
            <a:r>
              <a:rPr lang="en-US" b="1" dirty="0" smtClean="0"/>
              <a:t>E</a:t>
            </a:r>
            <a:r>
              <a:rPr lang="en-US" dirty="0" smtClean="0"/>
              <a:t>stimate – need to correct or react</a:t>
            </a:r>
          </a:p>
          <a:p>
            <a:pPr lvl="1"/>
            <a:r>
              <a:rPr lang="en-US" b="1" dirty="0" smtClean="0"/>
              <a:t>C</a:t>
            </a:r>
            <a:r>
              <a:rPr lang="en-US" dirty="0" smtClean="0"/>
              <a:t>hoose – a course of action</a:t>
            </a:r>
          </a:p>
          <a:p>
            <a:pPr lvl="1"/>
            <a:r>
              <a:rPr lang="en-US" b="1" dirty="0" smtClean="0"/>
              <a:t>I</a:t>
            </a:r>
            <a:r>
              <a:rPr lang="en-US" dirty="0" smtClean="0"/>
              <a:t>dentify – solution</a:t>
            </a:r>
          </a:p>
          <a:p>
            <a:pPr lvl="1"/>
            <a:r>
              <a:rPr lang="en-US" b="1" dirty="0" smtClean="0"/>
              <a:t>D</a:t>
            </a:r>
            <a:r>
              <a:rPr lang="en-US" dirty="0" smtClean="0"/>
              <a:t>o – the necessary action</a:t>
            </a:r>
          </a:p>
          <a:p>
            <a:pPr lvl="1"/>
            <a:r>
              <a:rPr lang="en-US" b="1" dirty="0" smtClean="0"/>
              <a:t>E</a:t>
            </a:r>
            <a:r>
              <a:rPr lang="en-US" dirty="0" smtClean="0"/>
              <a:t>valuate – the effect of the action</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55</a:t>
            </a:fld>
            <a:endParaRPr lang="en-US"/>
          </a:p>
        </p:txBody>
      </p:sp>
    </p:spTree>
    <p:extLst>
      <p:ext uri="{BB962C8B-B14F-4D97-AF65-F5344CB8AC3E}">
        <p14:creationId xmlns:p14="http://schemas.microsoft.com/office/powerpoint/2010/main" val="698419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Single Pilot Resource Management (SRM)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SRM is the </a:t>
            </a:r>
            <a:r>
              <a:rPr lang="en-US" b="1" dirty="0" smtClean="0"/>
              <a:t>art of managing all the resources </a:t>
            </a:r>
            <a:r>
              <a:rPr lang="en-US" dirty="0" smtClean="0"/>
              <a:t>(both onboard the aircraft and from outside sources (e.g., ATC and flight service stations ) available to a pilot prior to and during flight - </a:t>
            </a:r>
            <a:r>
              <a:rPr lang="en-US" b="1" dirty="0" smtClean="0"/>
              <a:t>to gather information, analyze it, and make decisions</a:t>
            </a:r>
            <a:r>
              <a:rPr lang="en-US" dirty="0" smtClean="0"/>
              <a:t> to ensure a successful flight</a:t>
            </a:r>
          </a:p>
          <a:p>
            <a:r>
              <a:rPr lang="en-US" dirty="0" smtClean="0"/>
              <a:t>SRM includes the concepts of aeronautical decision-making (ADM), risk management, CFIT awareness, and situational awareness</a:t>
            </a:r>
          </a:p>
          <a:p>
            <a:r>
              <a:rPr lang="en-US" dirty="0" smtClean="0"/>
              <a:t>SRM training helps the pilot maintain situational awareness by managing automation, associated aircraft control, and navigation tasks</a:t>
            </a:r>
          </a:p>
          <a:p>
            <a:r>
              <a:rPr lang="en-US" dirty="0" smtClean="0"/>
              <a:t>This enables the pilot to accurately assess hazards, manage resulting risk potential, and make good decisions</a:t>
            </a:r>
          </a:p>
          <a:p>
            <a:r>
              <a:rPr lang="en-US" dirty="0" smtClean="0"/>
              <a:t>SRM helps pilots develop methods of gathering information, analyzing it, and making decisions</a:t>
            </a:r>
          </a:p>
        </p:txBody>
      </p:sp>
      <p:sp>
        <p:nvSpPr>
          <p:cNvPr id="4" name="Slide Number Placeholder 3"/>
          <p:cNvSpPr>
            <a:spLocks noGrp="1"/>
          </p:cNvSpPr>
          <p:nvPr>
            <p:ph type="sldNum" sz="quarter" idx="12"/>
          </p:nvPr>
        </p:nvSpPr>
        <p:spPr/>
        <p:txBody>
          <a:bodyPr/>
          <a:lstStyle/>
          <a:p>
            <a:fld id="{EBC0E896-F936-402A-BDD9-724F776791B9}" type="slidenum">
              <a:rPr lang="en-US" smtClean="0"/>
              <a:t>56</a:t>
            </a:fld>
            <a:endParaRPr lang="en-US"/>
          </a:p>
        </p:txBody>
      </p:sp>
    </p:spTree>
    <p:extLst>
      <p:ext uri="{BB962C8B-B14F-4D97-AF65-F5344CB8AC3E}">
        <p14:creationId xmlns:p14="http://schemas.microsoft.com/office/powerpoint/2010/main" val="27903876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Single Pilot Resource Management (SRM)</a:t>
            </a:r>
            <a:endParaRPr lang="en-US" dirty="0"/>
          </a:p>
        </p:txBody>
      </p:sp>
      <p:sp>
        <p:nvSpPr>
          <p:cNvPr id="3" name="Content Placeholder 2"/>
          <p:cNvSpPr>
            <a:spLocks noGrp="1"/>
          </p:cNvSpPr>
          <p:nvPr>
            <p:ph idx="1"/>
          </p:nvPr>
        </p:nvSpPr>
        <p:spPr/>
        <p:txBody>
          <a:bodyPr>
            <a:normAutofit/>
          </a:bodyPr>
          <a:lstStyle/>
          <a:p>
            <a:r>
              <a:rPr lang="en-US" dirty="0" smtClean="0"/>
              <a:t>Recognition of hazards </a:t>
            </a:r>
          </a:p>
          <a:p>
            <a:pPr lvl="1"/>
            <a:r>
              <a:rPr lang="en-US" dirty="0" smtClean="0"/>
              <a:t>Understanding the risk</a:t>
            </a:r>
          </a:p>
          <a:p>
            <a:pPr lvl="2"/>
            <a:r>
              <a:rPr lang="en-US" dirty="0" smtClean="0"/>
              <a:t>Pilot needs to ask key questions</a:t>
            </a:r>
          </a:p>
          <a:p>
            <a:pPr lvl="1"/>
            <a:r>
              <a:rPr lang="en-US" dirty="0" smtClean="0"/>
              <a:t>Understanding the potential impact upon safety of the flight</a:t>
            </a:r>
          </a:p>
          <a:p>
            <a:pPr lvl="1"/>
            <a:r>
              <a:rPr lang="en-US" dirty="0" smtClean="0"/>
              <a:t>Interpreting information received about the risk correctly </a:t>
            </a:r>
          </a:p>
          <a:p>
            <a:pPr lvl="1"/>
            <a:r>
              <a:rPr lang="en-US" dirty="0" smtClean="0"/>
              <a:t>Implement risk mitigation strategy</a:t>
            </a:r>
          </a:p>
          <a:p>
            <a:pPr lvl="2"/>
            <a:r>
              <a:rPr lang="en-US" dirty="0" smtClean="0"/>
              <a:t>Good decision making</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57</a:t>
            </a:fld>
            <a:endParaRPr lang="en-US"/>
          </a:p>
        </p:txBody>
      </p:sp>
    </p:spTree>
    <p:extLst>
      <p:ext uri="{BB962C8B-B14F-4D97-AF65-F5344CB8AC3E}">
        <p14:creationId xmlns:p14="http://schemas.microsoft.com/office/powerpoint/2010/main" val="25411306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Single Pilot Resource Management (SRM)</a:t>
            </a:r>
            <a:endParaRPr lang="en-US" dirty="0"/>
          </a:p>
        </p:txBody>
      </p:sp>
      <p:sp>
        <p:nvSpPr>
          <p:cNvPr id="3" name="Content Placeholder 2"/>
          <p:cNvSpPr>
            <a:spLocks noGrp="1"/>
          </p:cNvSpPr>
          <p:nvPr>
            <p:ph idx="1"/>
          </p:nvPr>
        </p:nvSpPr>
        <p:spPr/>
        <p:txBody>
          <a:bodyPr>
            <a:normAutofit lnSpcReduction="10000"/>
          </a:bodyPr>
          <a:lstStyle/>
          <a:p>
            <a:r>
              <a:rPr lang="en-US" dirty="0" smtClean="0"/>
              <a:t>Use of resources</a:t>
            </a:r>
          </a:p>
          <a:p>
            <a:pPr lvl="1"/>
            <a:r>
              <a:rPr lang="en-US" dirty="0" smtClean="0"/>
              <a:t>To make informed decisions during flight operations, a pilot must also become aware of the resources in and outside the plane</a:t>
            </a:r>
          </a:p>
          <a:p>
            <a:pPr lvl="1"/>
            <a:r>
              <a:rPr lang="en-US" dirty="0" smtClean="0"/>
              <a:t>Useful tools and sources of information may not always be readily apparent, learning to recognize these resources is important</a:t>
            </a:r>
          </a:p>
          <a:p>
            <a:pPr lvl="1"/>
            <a:r>
              <a:rPr lang="en-US" dirty="0" smtClean="0"/>
              <a:t>Pilot must also have the skills to evaluate when to use a particular resource and the impact its use has upon the safety of flight</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58</a:t>
            </a:fld>
            <a:endParaRPr lang="en-US"/>
          </a:p>
        </p:txBody>
      </p:sp>
    </p:spTree>
    <p:extLst>
      <p:ext uri="{BB962C8B-B14F-4D97-AF65-F5344CB8AC3E}">
        <p14:creationId xmlns:p14="http://schemas.microsoft.com/office/powerpoint/2010/main" val="14849660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Single Pilot Resource Management </a:t>
            </a:r>
            <a:br>
              <a:rPr lang="en-US" dirty="0" smtClean="0"/>
            </a:br>
            <a:r>
              <a:rPr lang="en-US" dirty="0" smtClean="0"/>
              <a:t>Internal Resources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A</a:t>
            </a:r>
            <a:r>
              <a:rPr lang="en-US" dirty="0" smtClean="0"/>
              <a:t>bility to manage workload is the most valuable resource a pilot has</a:t>
            </a:r>
          </a:p>
          <a:p>
            <a:r>
              <a:rPr lang="en-US" dirty="0" smtClean="0"/>
              <a:t>Passengers even those with no flying experience can help (verbal help, help reading charts, </a:t>
            </a:r>
            <a:r>
              <a:rPr lang="en-US" dirty="0" err="1" smtClean="0"/>
              <a:t>etc</a:t>
            </a:r>
            <a:r>
              <a:rPr lang="en-US" dirty="0" smtClean="0"/>
              <a:t>)</a:t>
            </a:r>
          </a:p>
          <a:p>
            <a:r>
              <a:rPr lang="en-US" dirty="0" smtClean="0"/>
              <a:t>Verbal communication reinforces an activity - even if talking to yourself.  Touching also helps</a:t>
            </a:r>
          </a:p>
          <a:p>
            <a:r>
              <a:rPr lang="en-US" dirty="0" smtClean="0"/>
              <a:t>Pilot should have a thorough understanding of aircraft equipment and systems to help make good decisions</a:t>
            </a:r>
          </a:p>
          <a:p>
            <a:r>
              <a:rPr lang="en-US" dirty="0" smtClean="0"/>
              <a:t>Checklists</a:t>
            </a:r>
          </a:p>
          <a:p>
            <a:r>
              <a:rPr lang="en-US" dirty="0"/>
              <a:t>P</a:t>
            </a:r>
            <a:r>
              <a:rPr lang="en-US" dirty="0" smtClean="0"/>
              <a:t>ilot’s operating handbook (POH)</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59</a:t>
            </a:fld>
            <a:endParaRPr lang="en-US"/>
          </a:p>
        </p:txBody>
      </p:sp>
    </p:spTree>
    <p:extLst>
      <p:ext uri="{BB962C8B-B14F-4D97-AF65-F5344CB8AC3E}">
        <p14:creationId xmlns:p14="http://schemas.microsoft.com/office/powerpoint/2010/main" val="2199696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Positive Exchange of Flight Controls</a:t>
            </a:r>
            <a:br>
              <a:rPr lang="en-US" dirty="0" smtClean="0"/>
            </a:br>
            <a:r>
              <a:rPr lang="en-US" dirty="0" smtClean="0"/>
              <a:t>Know Who is Flying the Airplane</a:t>
            </a:r>
            <a:endParaRPr lang="en-US" dirty="0"/>
          </a:p>
        </p:txBody>
      </p:sp>
      <p:sp>
        <p:nvSpPr>
          <p:cNvPr id="3" name="Content Placeholder 2"/>
          <p:cNvSpPr>
            <a:spLocks noGrp="1"/>
          </p:cNvSpPr>
          <p:nvPr>
            <p:ph idx="1"/>
          </p:nvPr>
        </p:nvSpPr>
        <p:spPr>
          <a:xfrm>
            <a:off x="457200" y="1600200"/>
            <a:ext cx="6400800" cy="4800600"/>
          </a:xfrm>
        </p:spPr>
        <p:txBody>
          <a:bodyPr>
            <a:noAutofit/>
          </a:bodyPr>
          <a:lstStyle/>
          <a:p>
            <a:r>
              <a:rPr lang="en-US" sz="1700" dirty="0" smtClean="0"/>
              <a:t>Requires use of a positive three-step process whenever the flight controls are exchanged -  a “Double Closed-Loop” communication</a:t>
            </a:r>
          </a:p>
          <a:p>
            <a:r>
              <a:rPr lang="en-US" sz="1700" dirty="0" smtClean="0"/>
              <a:t>Verbal process</a:t>
            </a:r>
          </a:p>
          <a:p>
            <a:pPr lvl="1"/>
            <a:r>
              <a:rPr lang="en-US" sz="1700" dirty="0" smtClean="0"/>
              <a:t>The </a:t>
            </a:r>
            <a:r>
              <a:rPr lang="en-US" sz="1700" dirty="0" smtClean="0"/>
              <a:t>“Initiating” pilot states “I’ve (you’ve) got the flight controls” </a:t>
            </a:r>
          </a:p>
          <a:p>
            <a:pPr lvl="1"/>
            <a:r>
              <a:rPr lang="en-US" sz="1700" dirty="0" smtClean="0"/>
              <a:t>The “non-initiating” pilot repeats “You’ve (I’ve) got the flight controls”</a:t>
            </a:r>
          </a:p>
          <a:p>
            <a:pPr lvl="1"/>
            <a:r>
              <a:rPr lang="en-US" sz="1700" dirty="0" smtClean="0"/>
              <a:t>Lastly the “initiating” pilot repeats “I’ve (you’ve) got the flight controls” </a:t>
            </a:r>
          </a:p>
          <a:p>
            <a:r>
              <a:rPr lang="en-US" sz="1700" dirty="0" smtClean="0"/>
              <a:t>Visually verify that the exchange of the flight controls has actually occurred</a:t>
            </a:r>
          </a:p>
          <a:p>
            <a:r>
              <a:rPr lang="en-US" sz="1700" dirty="0" smtClean="0"/>
              <a:t>Contract - Vitally important in multi-person operations (especially during training and/or checking) that there is always a clear understanding between the crewmembers as to who actually has control of the aircraft</a:t>
            </a:r>
          </a:p>
        </p:txBody>
      </p:sp>
      <p:sp>
        <p:nvSpPr>
          <p:cNvPr id="4" name="Slide Number Placeholder 3"/>
          <p:cNvSpPr>
            <a:spLocks noGrp="1"/>
          </p:cNvSpPr>
          <p:nvPr>
            <p:ph type="sldNum" sz="quarter" idx="12"/>
          </p:nvPr>
        </p:nvSpPr>
        <p:spPr/>
        <p:txBody>
          <a:bodyPr/>
          <a:lstStyle/>
          <a:p>
            <a:fld id="{EBC0E896-F936-402A-BDD9-724F776791B9}" type="slidenum">
              <a:rPr lang="en-US" smtClean="0"/>
              <a:t>6</a:t>
            </a:fld>
            <a:endParaRPr lang="en-US"/>
          </a:p>
        </p:txBody>
      </p:sp>
      <p:sp>
        <p:nvSpPr>
          <p:cNvPr id="5" name="AutoShape 2" descr="data:image/jpeg;base64,/9j/4AAQSkZJRgABAQAAAQABAAD/2wCEAAkGBxQTEhUUExQWFhUXGBcXGRcYGB8YGBgaHBcXGBoaGBgYHSggGB0lHBcXITEhJSkrLi4uFx8zODMsNygtLisBCgoKDg0OGxAQGywkHyQsMCwsLCwsLywsLCwsLCwsNCwsLCwvLSwsLC8sLCwsLCwsLCwsLCwsLCwsLCwsLCwsLP/AABEIAMYA/wMBIgACEQEDEQH/xAAcAAABBAMBAAAAAAAAAAAAAAAEAgMFBgABBwj/xABLEAACAQIDBAUHBgwFBAIDAAABAhEAAwQSIQUGMUETIlFhkQcUUnGBktEjMjWhsbIVFkJTVHN0k8HS4fAzYnKzwiQlgvE0okNjg//EABkBAAMBAQEAAAAAAAAAAAAAAAABAgMEBf/EAC4RAAICAQIEAgoDAQAAAAAAAAABAhEDEiEEMUHwE1EUIjJSYXGBkaHhI0Kx8f/aAAwDAQACEQMRAD8A7jTb3lGhYA95FB7wYnosPdeSMq6kcQJAJHfExTGy7mGuW1e0qZT/AJRx5zImfXQBJecp6a+IrPOU9NfEUwUteinuj4VqLPop7o+FOmKwjzlPTXxFZ5ynpr4ihh0Pop4D4UvorXor7o+FFMdj3nKemviKzzlPTXxFDlbXoL7o+FJPRegvuj4UUxWgrzlPTXxFZ5ynpr4ihgLfoL7o+FbCW/QX3R8KKYWEecp6a+IrPOU9NfEUz0Nv0F90fCs6K36C+6PhSoY95ynpr4is85T018RTGS16K+6PhSXS36C+6PhTpgEedJ6a+8K350npr7wrgXlbsKMa/VWCLbDQdkf8at/kZROhvyq/4ich+bp0TZ07zlPTXxFZ5ynpr4ih8lv0F90fCt9Fb9FfdHwpUUP+cp6a+IrPOU9NfEUxkteivuj4VnR2vRX3R8KKYWP+cp6a+IrPOU9NfEUxkteivuj4UnLa9BfdHwophaCfOU9NfEVnnKemviKHCWvQX3R8K2bdv0F90fCimA/5ynpr4is85T018RQ+S16C+6PhWilr0F90fCimKwnzlPTXxFZ5ynpr4ihD0foL7o+FaHR+gvuj4UaWGpBnnKemviKzzlPTXxFCfJ+gvuj4VuLfoL7o+FGlhaC1vqTAZSe4inKi7qWmEG2hHZlHwp/Y9wtaEkmC6yTJIV2UEnmYUSaGmgTsi/KE+XZuMPZYuHwFcV3e3uu4e+huOTYfQwdBHCexh212rygrOzcYDwNm4Pqrz5sW0ltx0g6Sw2jrxYd694qoCkdvTawIBBkHgQdKUNojtrnOButgbq2XbPhrutm5xieCk8qtefSuhHO7RN+fDtpxcWPS+uoBW8DSweymTZYFxQ9Kl9OO2q+jmafD1JSZAbybcvdO6JddFQgAIxXkJJKnWowbav8A6Re/ev8AzU1txv8AqLnrH3RTGCxbWbi3E+chDD2cj3Hh7a9aEFoW3Q8eeSXiPfqHDbmI/SL371/5q0ds4j9IvfvX/mqx46zacvat2g4tC29uybmQMbxNy6+ZSpOUFEAnQDnTL7Fw5JNuHtqcWGbpOaoGsj52uuaIGsazWKyw6xNnjydJf6QH4axH6Re/ev8AGsO2MR+fvfvX+NS+7iW3sLbuqGD4u2vzipWbL9YZSJjv01p38GYdMMLroGKiy5IdjnVruV1MMIIU8Aoyn8o1TyQTpxJUJyjakUnbl5rjA3GZzHFyWPE+lNE7Exdy2p6O46AkTkcrPsU1a32HhenaywFx0tFwA7Rcz3jlEB1+ZaymAROckzFAbGSyuJxlq2gdOhv9GHaTIAhQVaCeIkGdONSskG20hvHNVcvyDDbOI/SL371/jWHbGI/SL371/jVkv4XD3rvygC5PM1NwORnD2TIIJyqOqoka6nWoPebC27ToLalSVllmQDmMES7ESORPLvqseSEmlp3FOE4pvVsP7B2/fW/bDXXdWYKyuxYQTGmYmDrOnZXRmvVyPZh+WtfrE+8K6gXrn4uCUlR1cFNuLsJFzvpwGgBdrfSVyUdthzMBzpDYgd9BG5TbXqaiDkGPi6abFGgnxApHTVVIhthjXz20nzg9tDZpFNC7TEHHEHtPjW1xR7aCD0vNRsMLbEmprdwzYX/Vd/3Xqs9JVk3YP/Tr/qu/7r1lmWxpi5gXlF+jMZy+Qufdrzng8WVIke34ivRflHP/AGvG/qLn3TXmUQeftrFGxcbx6fCtYBnLL2xz/wAy+yCw9tSe5W3OmTobpi7bEd7KNA32VUbGLa0mdTqhDD2H4TROzbi4llv2rlrDXxcOjNCkTOXhqOFaaqZnKFnTUkc5FKL1G7Hxi3kkGGBIdTxVgYI+HcakwhYctK01Iw0vkKW5SiabXDd/1VCbfxuX5JDJ/KP/AB+NXjj4kqRnkn4cdTIral4Pedl4E6ewAfwozYeyOn6QlwgtpmMxJJIUAAsOZ4+rmRUUFo7ZuPNkXIUHOoUzyh1f/jHtr1JJqFR5nkwac7nyDcXu46uETrkviFk5UWLLAMxJbQayZiO+nBuneNvNC9JnVQmZesGQuCrZoJMQFHbNOWd4g9z5VQLZOJzAAtIxBVmU9ZSACo1BnupzHbzrntC1bGSy1l1mVk27ZtxEkhdeZJ0rHVn5Ub6cG7siMZsw27Vm4Sp6YMQoIJXKxWDr3ew6cRTl/d6+IXIJOb8tYUquZg5mEIBk5opnEbQLW7SZQDaLwwJkhnNyCDpoxOtG39vy7P0FoFxcF0S3yvSCHBOaUGkgLwOtaN5F+f0ZpYnz+H7Iy3utiGJBRRDKmtxACzLmTKS0NmEREzNOndO9ltlMjM63WKFlBQW3yNmJPbx4RqORpd3eV2FsdGoW3esXUUEwq2UyJbEySI1LEzM1l3eVijKbSyyYlJk/NxDm42nAlWJjurL+b4F/w/Hv6DmH2Bdi1nACs1tSQysVFxgqsVBkA8QTE1vHbEuWg7QMiswmVDFQ5t58k5gpYRNLs7xNkT5NM/yGd5M3BYINsETC/NEkDWBT93eRmttba2rKzliCzEQbnSEKCYU6kZljQ9utXea+Qqw09yM2d/i2/wDWn3hXRmuVzrCuDfQhcoNxSFEmBm0EnUxV/wA3qrn4x7o6uC5MU9ymTcPbWMaaLRyrjs7WL6Sk5zSC/GkO/ZRZI4X11rXS0zNYrUBY8HNJYmmia1m7/rosBS3Ipa4g0KzVoXTTsEFtiauW6n/xU9dz/deqNhreYlnPUXUjmx5IPX/Crzuo5bDITElrvDh/ivWWSV7G2OPUC8pH0Xjf2e79015eQxXqHykfRWN/Z7v3TXlmw9Zo1JXA3QRHIiCDQOzMNF/oyconRuIHZPspzDXD2e2pLZV3LikkKQ65TPdr41QmWjHW7lh1xlslwwUX19JQIDiOYgVbMLjxcRXQyrAERUTgDNpRyI4HsJOhoLYFzomv2RJW24ZAOxtcoq9O9GDlzLBtXafRLA+eeHd3mqqJY8ySfWSalFwDXHLXTz+aOzsnlU3h8KEXqKAO7jHeeddscsMEaW7OCWLJnlctkQuD2G7QXIUdnFvgKl7e7Vo/lXPFf5aLXlzoqydSKwnxWRvmdEOGxrarIsbsWvTueK/y1r8WrUxmueK/y1LM0fxpsXNT31HpGXzK9Hxe6ANuxZH5dzxX+WlDdWyfy7viv8tSKNrr41G7T3i6J8gSYiSTHETAgdhFXDJnm6iyZ48EFckVjezYXmqC4j5lJywwkgwTxEAjSmd0NkeeB2LZVQgGBqZE6TMcKL3n2ucRY6MoF6waQZ5EcI76H3P2mcKlxQufMVOpiIUjlWmnir/4Z6uE8vwy0/ipZGma56pX+Wknda16VzxX+Whvxrbj0Y97+lb/ABtb80vvH4Veniu2idXC9ph+C2BbtsHliRwzEQO/QCpNzxiq029Lfmx7x+FIO9Dfmx739KiWDPJ3IuOfBBVH/CwM1JZqgG3mb82Pe/pSDvGfzY97+lL0bL5B6Vi8/wAE85jjWA1AfjGfzY97+lSezNpdMpOXLBg8+PCpnhnBW0VDPjm6i9wsVvP/AGKSWpvpKwuzdRFsJ4mtBQOdDYnFKgk6RVcxm2WY6dUfbSsqMLLHdxizGYCKatYlWb545k9gA1JPqE1Tb2OjgZq6+TjCJcS5ceGJ6mUidI149s1OqjXwkRm8+9IsYYXEHGVsgjVv/wBjfw9ddD8lVwtsnCMxklGJPaTccmueb37qW7znp7rKFno8oGgPLLwrpHk0w4t7MwyAyFVlB7YuOKluyqoX5SPorG/s937pryqicxXqrykfRWN/Z7v3TXlBJBpAH2CeH10fgrmXEWZ4Ex4gio7DXNSCPVT7E9Ja7mH2zVIGdWwy8AOAGg7qgN3sRnxOKucs4Uf+IIqTx2JCYdrh/JQn4fXUbuLhsuGQn51wlj7TWvNnLVWW6zZnlR6vAAie2g7dzieWtEC6BWctyom8wBkA8fCiB3GhOk11paXQSNf/AHRQ7Fz2g61vLNKZZGvjSFMeqjmA6JMf341T94P/AJD/APj9xauq99U3eETiXA4nIB68i118C/XfyOTjl/GvmQ2L+afZUpf+j8J25sX963FH4/dJ1OQ3FnpFtmFLQTaa7y1IAQionZOwr7Kjm2ypcNuHI0h2CKTziWEdtd/iQk00+X7ODw5xTVc/0XPamzbN7EMejGYYhbbfKEC4vmxucADBlQAFGsxxM0xd2HhgzdUqLaW8Q4LtrbNt89sdYkfKKnMnrkTUH+LN/pTZyQYuFS3VVltzJHHu07xMcaBwWzbt2eits+XU5RMcY9pgwOJisow22nsl31NXPfeG999CZx+zLC4JLqz0hW2cwJILsxD2yCY6o7BPV140fs/oxg1c2VI82xAYgkFmGJtQGIM6jXtg6QKrS7JvFBcFpsrEKGjiSco9hbSeE0/Z3cxDXAht5GZXYZ9AQg60HXXgI7xwGtVKKqnLrf6JjKV2odK/fIsK7Bwp6ViGEZDAYk2lbDrczakSM7ES8jqxxNUmpBdhYglV6F5YZl0Gq9Ulp4R1l176U2w7uW2QpLu11ckQy9FlzZp4DreyKuFQ5ysnInPlCiLJqxbr2yVucOI+w1CYnDtbYo6lWHFTxFF7K2kbRIPzTExxB7e+lxEXPG1EOGkoZE5Fn837TSOjWYmtWcQGHVbMO7+9KacanXlpXjNvqeyq6FW3lx83OjX5q6es1B3LnfScXdOdiTzP20Mx/vjSZuthaguwUCSTAEczXV8JsvoMGbSEByp63Y5HH2Gqf5PNmZ7pvEdVNF0/KPHwFW/bmPCqaAKNfxWJtgLiLovsO6Pr5+Fdm8ndwNs6wwEAhzHGPlHrg+8O0BbRn/KOi+uu2+SY/wDaMH+rP33qXVgFeUj6Kxv7Pd+6a8pKZr1b5SPovG/s937pryhZOtABJ07aL2JczYqwp1GbUew0JfvaRRe7K5cRbuNyPZPI9lUuYMue9dwjAED8twnqlqndm2Qlu2voqAPATVd2jiEu2hZFxQ5uhgHDJ29q6e2rHse8zoOkAV1YqY1BymJUjiDpVp1ZhNbEnaPIniOHZTuYAZeJ7RQbpDErwEf+/rp23cB04UmiUyQkEcY/j/cVjJA7vgdaHsNJ/vlRagFeFRdF8x22R291b6Psjx4UwhE94rMpJOh9lMDTvB9dVTeFfl7gPML9xas2I2vasIzXSAg4k6meyBx9lVnFb57PfViXPCejafsFb8PmWKVsx4jh3ljSJO5vWBca70XG+L8Z+yw1nLOX/NM90d9OYbbtgWc4Oa+wwYdRnAJsMh1DIFTRI6rNJM6VV9q71YB7TrbVlcjRujOnfxqO3c2/hrKuL+e8WIK9SIGvf3jwrV58N8mZrhs9PdFwTeEB0Y2yQrYskZoJGIgEA5dCvbBnuoTZe0lto1t7ZuL0i3VhyhDqGUSQJIhuUHTjUd+N+A52LnbovL3qs+6l3BY2RaVcw/Jfqt8DV+l4Uqp9sj0PPd2u1QNY3iyhD0XygS1aLZ+qbdu4twAKRoxygZpPbFYm3xnRjbMK+LYjNBIxAiAcuhXtjXuqwY3YKINbK+wg/YaZt7IsGJtqKl8Vh919/Ufo2Zf2Xf0IJ9sqzXM9sm3ctWrTKHhvkwkEPl01SYjnRF3ektcVykQ14kKw1W6qLl6ykGAg4gg9lSeI2ZhxwtrQ42bZk/JqYij0rC/6vv6i8DMv7LvfyIDa2Ot3WZ1tZGLA6N1QoQLGUACZBMiBrEVmytmG8GIbLEcpmZ76nL+AtTAtqPZR9i2La5VAHcB9dTk45KFY1THDgm56ptV8Cv8A4Eu2+sjgeI8eNF2r10aOqHvU5Tx5yIP1VJ3GM6ULcWT2nurmlxMp+0kzpXDxh7FopW8ew3V2uIrFDqRoSp9hIiqy7RXUrzGTOgoDaez7TBi6AwCeHd21nqs1UvMrWxd47mGQKNV4kHv76f2tvMt3iCnr4H1Gq3cYF8o1OsLzIH9KVlzW5g5Tw+FBZE7QxPT3dT1V4f07ydK9NeSu0V2VhFbQhCCO8O9eXsXa6Mqy9vgRXqDyUuTsnCEmSUYk9pNx6BhHlI+i8b+z3fumvJQeK9a+Uj6Lxv7Pd+6a8jUAOm6SZq17hX8OuLtnEtltr1m0mY4D21URS0uEcDFNOmB6F3y2ps/E2kuW2t3DZYObYADPIKgRHpEH2VEbobvYo27hhVQklQTBkktoOQ4VzvYuIK2kJ4s2b2Lov1ya61upvEbpC3ImBFU2uhk3bpgd9XRmV1IMaz9tMpbjUnUmrRvMgZAw+drr9lV61bmAfnGjUZuO9Dlq6aKs3iTEwKawOGyzmPW+ynVtasCf75RUOSspJlX3o3wTCsbaDpLg4gmFX1nme6oDDeUTHmRayDtC28xA7yarO8VlheuZpnO0+uTVl2GVs2FPSBeqSQqyxOmhJWJ9tPejaKSIDbW0cRiGnEM2b0YygepeVNYNj1VVCxBJEcddOFWTafR3rDOG6yCQGAzcuY5axqal9xBh0tBrhAZiZOs+qacIqXtBKbj7O7KZcz2WUXbTLBYgMSs5uzT100l8kqETgGAAJJ15V03ee/hrll1Jk5SRMyDyIPsqs7m4RGttOXMZEtrHsGv1UpRiuW44ZMjW9orNxbiRmtsAEKSZHOJI5fZQtolTKFg3IqSD9VXBsOQGVlELoDq06kT1fXz7qrCoA5HYdO/WiqFqb5mXcVil1N28NY/xG48fSqc3b32vowW6xuJPEk5h3g8/VW94Lq9GMoWZAaI0MTHfVZsYc9LHdP1TQwO3vcDorAzIEe3UU9dTXwJ/vnQuxcCRZtBjqFXTvij7lgDWayckRQK12CY1OmlbtXCxPYBxrGyanh31oZuX9jtpN7DT3HLp6sz7KZRcsn8phHqHdSiukeNa6RfBSPEVBfMG6MwTxnh66jdu3SMNcPPKY7+VHvcK5I4SdO6Ki9t4oFACOZ+3mK0inZlsDbjbvIi9JcAZ21JImO4TTm/WybRTPahLq6wugbuIGntojA7TFu1M1UdvbbLtoa3LTIJouqZ0J0I7Gr0f5J1jZOEB4hCP/u9eabtyHnk2h9fI16Y8lZ/7VhJ45G/3HqBj/lI+i8b+z3fumvI1eufKR9F439nu/dNeRqBmxSgNYrLXH2U9grcsPHwoAmcIeso5KAo9gq27FxhR1bsINVDCDWasNhCsTxOtDZhIvG19ug2y/JVJioLc/ezzjP0zKhEBIETzIqP2xdjC3P8ASap26+De5eQIpbKwYwOAB50luVDezuS4rjI7p7aIN0TA9vbyqNt4sHKCpp7oyCSw486za3GmUPylbJAfpVHVua/+YH8RVUwG1MqgMAyg8OXt7a7BtnBi/YNqOIkGODDhXFsbhjauMpEGTp2do8auD6F2mH3dosyC0oAWZ7yfXQ9jENEKTAaY7x66J2fYB1JXhmEg6RBggcZFTG0Nnyr3coWIYRADKeenqrRIV0RFl2a4Q5Ko3GBw9g763gMXdszkOh4jkaTdvhSBqSY9Wvrrb3utlyzpPzhH10h7sKxO1LjDgNOfMaRpUS4IAbXsqZw1sZ+cAZjpm7NCByqw4fHI9lFyEks+YFQV64XRfSiNKKYtkUq7jGIAbUDhPAeypbcvAdNfDNrrmJ7lEnxMCova1nJdZBPHQHjryNdH3J2YLVjMwhng9+UcPEyaibpDLEcUQJHE603cLHQTx40RctAjTQhdB2/+6RfssAuU8YLd1ZJipg962okSSY4UjPAkctKciXYxHYe7uoXKQBpJ1jvPaaPmJ0JtXyQQdDOp9VNXh26T/c0VikVQpEkrx9tMY2WXNEAfxpp7ktNIHa9wEye2qxvNj+so7pP2VOKWkqIM/VHGqdvNrfj/ACitkqJhuwPF7TMRNRJva60rHLFAM1Ns2SCbzyCK9P8AkmP/AGjB/qz99q8qZq9V+SX6Iwf6s/fakMK8pH0Xjf2e79015Gr1z5SPovG/s937pryMaAJHYtm2zHpDAiOzWpRsFbUFrbTy49tQlvRB3k/VHxqR2SoIf2R7KVdQb2JfZdlILueHBeZNGWLmZgSeyoq1Ups22CdeFDMCWW0rjK5AQkSTwjvqyWcZgsK04dbOR9GVGAcHt7GFUzejEBcP0Y0LkD1Aa1SFtwQQxBHOrxtLmrHobjs6PQFjb2Cy5jcReZzaEfwpTb0YD8/Z8ZrkezcYLiwfnDj394rd7ZltjIGU9o08RwNdb4ZSWrGcy4pwenIt/gdF2xvxhApFq4paDyrl+0MO99bl/U5X105EcfVwpm9si5OhVh4GrLu0BbjpeHVkcRoda53hyL+p0LPjq9SK/g8eBbyyAxAE81EjNHZI0ovF7RUqyr+UZMaCOQ/vtq3YzZeBuK7lYY/NUAhV48YGvbVV/BNscppxx5a9ljnkxLnJfcBs315xwiYBP10u7dtxALTAHBQNOA9VFrsy32CpZxY60IJ6kQnZx1zVMsWVcosuGXC+c0isJejgT7DRo2iVUDrHmBy7NKkGtIWzBDxJgARr/YreNQOttVGUqpBPCY4Ax7aFize6wllwb+uhrd7YL4m8HcEKDJmumWLXVIB04DuHCufYHa2JsiLfRx3gn+NPXN58dy6L3P61E+GyvoyPHxe8vuXdQ5bqz1TEnhHGfqojEYgAGDBHMnjXLMbvfjkBlrY5RkHPs14VZN0cW+JQteOZ83IQI9QrCWNx9otO1cS2YfEACTBJ/hTL3AzSDw08aFxZBMEnq8Aunj4U7dxcNoummtZ1sO0OXAoGYk6cY7daEuXi6leRIHwpCksMoEcftphhlYBdOft5VSS6kOQjauHb/CQ5QvznHzmJ1IB5VRNvYLJeAUGCsdp75NdOxF7pVnms5l5z2iqrvHg1ZVYGGHPl7a6FzHdPY5/tI+yotjUvtjDMp1BFRBoNDVervJJ9EYP9WfvtXlA16v8AJJ9EYP8AVn77UAFeUj6Kxv7Pd+6a8jGvXPlI+isb+z3fumvLGwcF0t5F5TJoBugsYVQgDaQup7yacwdoKpjWTU9t3CKt0qII0iosrrSMdVo3aWpnZlvXuqMsLJqxbMw5IgcSKErJZC7Y2Z075jfRANMpVyR4CKj/AMW1/SU9x/hR+271y2xAdh7agn2jd/ON4mnqRpF7Ela3fCEMMSAeR6N4P1VKjJrDBo5jT6jrUfsbaV+4GV7rsoAgFiQOPAVE4e8RigAdCzg9/E/wrq4fNolXRmHE4VkjfVFoQLzM1bxsHD3LdprPzsSVS0rMfkmQE4gtzZVy6f6xVMs2yzBVBZmIAAEkk6AAczUsrYu2tvR1WwbtxDlAyHpAlwzGvXUKZnXSvRnbqnR5eOldq++/wH4nY8WXxCXQ9kIjKwUrnm8bRGU6qVZT2zpT2F3fVcTibN156GzccOJADBUYEgSSBm4UFgNuYl2bK2ZimUqLaZOjQl9LeXKIMtIHaaT+ErzNdukktcU27j5BBVxEGBCyF7joaEsju33t+wk8dql3v8fkSWG3Oa5cyrdWGW06N0bQwuglM35vhrJnuNIw+6zvlCsvXFnISCAxudJmHHTILVwnjOXvoW1vHfTLFyAgt5ZRGy9GCqFcymCFJE8SDrNMWdsYiLaq5C2nZ0iBlZiSTw11J0Omp7aNOXzXf0DVh8n39Q+5sAW8RYtO3UvFesAVYAvkYFG1U+uRqDRW0N17WUdFdhw+MgMG+UFjKY00Qhc2vMkeyIOKvu63Wj5MrBRVVUMll0RQokgnvg1mP2/fJDFoYG7HVSPlQFu6BY6w/pFDjk23GpY97Xy/H7CdsbsvhrQuOwJBUMsEZS4zDKx0cDgY4GKgGaitq4/EMiJeOhVHWUVWdcsIxcKGcZdAWJqNpwuvWImo36uyAN4Lq5MpaCeA0gx9c6ik7O2u9r/CxC2zAlSMyv6zGlCbyJJT1N/xqDNrsry+K3yM9jhFWJHRLO9Nyc1ywGHp2WmfWrGPrqfwW38PdEK4DQYRuq0+3SuZ7D2RfcF7T5SBIicxA/0jQd5rY2ucxTEW1uAGDIAae5gNfCuVxTOhwOro4VZIia0EAcflQJPdVE2btIkBcPeiP/xXtV9Skn7DViwm8Chst9WssQFk62z6m5e2olCt0RpJNLRDF5IPLvHfS7+B6ZTAWHHW7u32Uq4xiZBUayNc3qPMVC7xFlRrlokDUEdmnH1VUX0Yq6FT23gyjtbz5wvDXl3VWL9uDRF/FOWmTNPX1DAHg1WbdCLivV3kk+iMH+rP32ryvcskV6o8kn0Rg/1Z++1AgrykfReN/Z7v3TXmjdy1lBft4V6X8pH0Xjf2e790151w6ZVAjgKCJ8h69cJMmhjS2NJRJMDWkZIN2ek6ngNTUY+3W85VlYhFMGOypLeXC3LFlECnPcEt/lHIHmJoTBbtII6S+FkieoTxWZ08KI+ZqoU9yWx9yzeAOfVvyRM+2dKETdnOAVDwzFRqOIE1iBA6qEkIf8RgdddZA5VJWXEJpb/xGJ6raDlOuq91XSCgTC7ENkZoaGMCY5eqqxhB/wBUv+pj9TVacTfi2glAetyIOpnWePdFVTEzbuhlOaIPiNQaqLSkn8RSTcWvgX3dLGLZxli4zBVVxmYiQF4GrBgdqYd7VsXirt0d0Mkalnx63MqgCAWtyRHbXNLe2SRpZc+rX+FTWydn4rEGLeEukHmRlHi0Cu+U8Undnmwx5oKtPex0zEOuHIa70Sk3MYEiz0fyZsAWkZSi5oLBZgjWJMVDY/a9o4e8qugd7eDdlCBc1xVcXgsLAacmmnOOdPbP8m+IYBr11bbadX55HdmBit43cN0GYXg0cgsH2SaMfhc9W/y+oZFmeyjt8/hQPhcZhzh7YLWsoUC5aNubzXOlJZleBlBtwAc0CCIqQ/CmGD6tYfrXzbKWsqpaNlxbtuCgBbOVgaxB11ql37aAwL6DXWTr7aWOg/SEpuWFt+sPTnper39y3/hyyBlL2lzeYPcGQAMys3nGgWJAyGNBxjnTNnbeGd2LNYVBeu9KrWZN2xoLQtQhjQNzBkhpqkY/aVpTB645MBxpjZ+0rV1mzHo1VZBKlsx5CF4eulqw+8GnP7vf3Og4DaGELJme3Aw2FtkuJZMgbOozWnVpkBl0JgQaqO0sCAQbbK6mSMoIyjMQAwPAwAY148agmx4FtbhUy7MAvcumb1TpRFrFEgnhHaR/CnHLhi71Ezw55KnHv7kVvJaIySD+VrHqoKzsu4ydIFBTtnhBg+FWXCb1YixmCqMpiQZ+vNRn452nGW9hbca8F7ePzTXHmkpTbR6HDxcMaUuZE7DxxtSVkTroOQEDX+HfUfvJhgbnSAEBuOkQ0a1acPtDZp1y5e4Ex9YNHbMxGBuO1tba3RlzQ/WgggacO2sFGmdLnao5imGJPV4/bVq2fiDatBLrN1iAZAbJ3LmB5eyr7hreGRgy4S0I10Xh7azFbQwyYhHu2ktq6uCYzA6aNAnWqa2Ii9ymbOuFWZcPeGck/JOBlceqIDR2Qak7O2Fc9FdXorh0yt8xuzK38DVR2vs7JdZkDKpOZZEaHUU/gtuHL0eITpE9I/OX1HmPXRLG1zE5Ke5N7U2DbtWL1xUAeDqT9gqA2Vu/cvoHbMoYjKQOIorauJYWeitXjetXYVVOrpzIHMc9CKtmycWjW0FozkABU6MpAjrDlWUrQbpETgNhLahpzkaa/VoK7luEmXAWRERnEf8A9XrkC3ghHaZn1k12DcRpwNk/rP8AdehImErJLa9sNaKsAVZkBB4EF1BB9lc53y8mxdzdwgAn51smIP8Al5eyuj7XaLTNBOXK5CiWIRgxAA4mAYHOgt394LWMQ3LJlQY1qi3FM4DvFuziMGnSX0yrMA9pozyWImIxyIUkAFiTw0jgPbXXPKfgRf2bfXiQudfWpB+wGuT+Qb6Qb9U/2rTVCUaZbN8dk2b2IcuvzSF0MaADTTiJoDzWyo+Yug0kV0Y7p22utcuEsWMxwFa3h3Rw+JsNay9HI0ZNCD/GpvYpq2ead5LoOJuFDCzAynTlwijNj7Le5bkWGuT+UbrL9QIqZ2n5NsXbxHR5QUJEXARBHq4zHKK6Ts7djJbC51XTQDrcBw0puW2wJeZyn8BXbYZ/NgYUnrXWYxEmBmqJba4ifNrPgT/yrpW1+ktOAyiGaO+J+FcxbBFrvQjj0uTv+fFODchS2L75LNmvdvK8wrksLY0WAZLHuEhQK7hnA6o4Cq7unsRcJaj8shV/0qohQPtPeamGY1u0uhimzWKvETFReNudU9vKn71ygMa3VNaRSRlJs5p5Rt3VthcRbkM5AdOOvaPqmqMLLei3ga6bvfeYjLx4jny638IqqDaDxkNu2Em5r2FomG4mJ07OdZZY0zbFK0V3HHQDmBUlu09pbGJN2JIQJ65Mx9VR+9No2MTctvAZTMesAjh3GmbT5VAlSTqeZXhp7RWNWbxlpdicRiTdbXkMoAGgA7Pt9tWvDYADBlyCSdTqO77Kc3E3JOJm9c6toExr87Wul2Ng2ChRh1OwaTTpvcnVFbHE7+Z8zO5c5SBPIQTyqvXTDaV3vG7gYUj5M3EPbmzDwNcj3t3cfCYkW3+Y0ZHHBvgR2U2tiU9yzbkJbuKFuKrHTiAf60rbNlMLiluhciQVaBwnhRnkzwIVOmcAk6SeQBPDvNdBu4C1etkXAApHI60LG6sqWWPs0UPZO0Gx19baXQhYGexlWJOnrFSu0d2WsvbQvCkwlz5y5jqFYHgDTm2d2vMUtYyxmY2W64MS1ttGkgDt+qrVsTbtnFp1CrDSVPEHvHKspZJwdnRHFjmqTv8ABWNs7oX7tqHUEqOqy+vgeYHHlXNMfsq/bJ6jqVkE5THqMiIr0vhEhY4iqjv1j/NMPduaEEFVHGWYRHjFdMeI8RVJI5pYNDuLOAYa+yXQ1vKHTgORJ4gTpw5VZdn4m3iSDbPQ4pRy0DdsTx/0nWrZhNwVbCWnAHnIBdgwBVyxJykH1gTVG23s9FZlAe3iUaBbOk9ysezlrPZNZ11C7JvD4mW6O8BbunQN+Q/+mfmnuNdu3BTLgLI10zjXj/iPxrz1s7btu4ptYocABnJgyNIYHh669C7g4U2tn4dGzSEJ605oZmZc06zBHGpbBRSdlgoE7Hw8lugtSTJORZJ7SY1NZWUijTbGw5EGxaI7Cix9lN2d3cIhlMNYU9q2lB8QK1WUAP8A4IsfmbfuD4Vn4IsfmbfuD4VlZQAk7Gw542LXuL8K0Nh4b9Hs/u1+FZWUAJfYGFPHD2T67an+FIG7ODmfNMPPGehSfu1lZQA/+BsP+Yte4vwrPwNh/wAxa9xfhWVlAGvwLh/zFr3F+FaOxMN+j2f3a/CsrKAENu9hDxw1g+u0vwpH4s4P9Ew/7lP5a3WUAabdnBkycJhye+yh/wCNa/FfBfomG/cp/LW6ygBxNgYUCBhrIHYLagfZSvwJhvzFr92vwrKygDf4Ew/5i1+7X4U3c3dwjfOw1g+u0p+0VlZQBibvYQaDDWB6rSj+FK/AWG/R7P7tfhWVlAG22HhiIOHskdhtrH2U3b3dwi6rhbAPdaQfYKysoAe/A+H/ADNr3F+FIu7BwraNh7LDvtqftFZWUAbGw8N+j2f3a/Cm7m7eEYy2FsE9ptIT9YrVZQAq1u7hFYMuFsBgZDC0gIPaDGlSdZWU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1.bp.blogspot.com/-WhihsSw5Gvs/UHUJS17E2GI/AAAAAAAABpE/zBi7KIouTxg/s16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694329"/>
            <a:ext cx="2182965" cy="169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9624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Single Pilot Resource Management</a:t>
            </a:r>
            <a:br>
              <a:rPr lang="en-US" dirty="0" smtClean="0"/>
            </a:br>
            <a:r>
              <a:rPr lang="en-US" dirty="0" smtClean="0"/>
              <a:t>External Resources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ATC – assistance not only decreases pilot workload, but also helps pilots make informed inflight decisions.  ATC can provide:</a:t>
            </a:r>
          </a:p>
          <a:p>
            <a:pPr lvl="1"/>
            <a:r>
              <a:rPr lang="en-US" dirty="0" smtClean="0"/>
              <a:t>traffic advisories</a:t>
            </a:r>
          </a:p>
          <a:p>
            <a:pPr lvl="1"/>
            <a:r>
              <a:rPr lang="en-US" dirty="0" smtClean="0"/>
              <a:t>Radar vectors</a:t>
            </a:r>
          </a:p>
          <a:p>
            <a:pPr lvl="1"/>
            <a:r>
              <a:rPr lang="en-US" dirty="0" smtClean="0"/>
              <a:t>assistance in emergency situations</a:t>
            </a:r>
          </a:p>
          <a:p>
            <a:pPr lvl="1"/>
            <a:r>
              <a:rPr lang="en-US" dirty="0" smtClean="0"/>
              <a:t>Direction finding equipment </a:t>
            </a:r>
          </a:p>
          <a:p>
            <a:r>
              <a:rPr lang="en-US" dirty="0" smtClean="0"/>
              <a:t>Flight Service</a:t>
            </a:r>
          </a:p>
          <a:p>
            <a:pPr lvl="1"/>
            <a:r>
              <a:rPr lang="en-US" dirty="0" smtClean="0"/>
              <a:t>En Route Flight Advisory Service (Flight Watch)</a:t>
            </a:r>
          </a:p>
          <a:p>
            <a:pPr lvl="1"/>
            <a:r>
              <a:rPr lang="en-US" dirty="0"/>
              <a:t>A</a:t>
            </a:r>
            <a:r>
              <a:rPr lang="en-US" dirty="0" smtClean="0"/>
              <a:t>ssist lost aircraft and aircraft in emergency situations - DF</a:t>
            </a:r>
          </a:p>
        </p:txBody>
      </p:sp>
      <p:sp>
        <p:nvSpPr>
          <p:cNvPr id="4" name="Slide Number Placeholder 3"/>
          <p:cNvSpPr>
            <a:spLocks noGrp="1"/>
          </p:cNvSpPr>
          <p:nvPr>
            <p:ph type="sldNum" sz="quarter" idx="12"/>
          </p:nvPr>
        </p:nvSpPr>
        <p:spPr/>
        <p:txBody>
          <a:bodyPr/>
          <a:lstStyle/>
          <a:p>
            <a:fld id="{EBC0E896-F936-402A-BDD9-724F776791B9}" type="slidenum">
              <a:rPr lang="en-US" smtClean="0"/>
              <a:t>60</a:t>
            </a:fld>
            <a:endParaRPr lang="en-US" dirty="0"/>
          </a:p>
        </p:txBody>
      </p:sp>
    </p:spTree>
    <p:extLst>
      <p:ext uri="{BB962C8B-B14F-4D97-AF65-F5344CB8AC3E}">
        <p14:creationId xmlns:p14="http://schemas.microsoft.com/office/powerpoint/2010/main" val="13061191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Single Pilot Resource Management</a:t>
            </a:r>
            <a:br>
              <a:rPr lang="en-US" dirty="0" smtClean="0"/>
            </a:br>
            <a:r>
              <a:rPr lang="en-US" dirty="0" smtClean="0"/>
              <a:t>5P Check</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5 Ps are:</a:t>
            </a:r>
          </a:p>
          <a:p>
            <a:pPr lvl="1"/>
            <a:r>
              <a:rPr lang="en-US" dirty="0" smtClean="0"/>
              <a:t>Plan - basic elements of cross-country planning: </a:t>
            </a:r>
            <a:r>
              <a:rPr lang="fr-FR" dirty="0" err="1" smtClean="0"/>
              <a:t>weather</a:t>
            </a:r>
            <a:r>
              <a:rPr lang="fr-FR" dirty="0" smtClean="0"/>
              <a:t>, route, fuel, </a:t>
            </a:r>
            <a:r>
              <a:rPr lang="fr-FR" dirty="0" err="1" smtClean="0"/>
              <a:t>current</a:t>
            </a:r>
            <a:r>
              <a:rPr lang="fr-FR" dirty="0" smtClean="0"/>
              <a:t> publications, etc.</a:t>
            </a:r>
            <a:endParaRPr lang="en-US" dirty="0" smtClean="0"/>
          </a:p>
          <a:p>
            <a:pPr lvl="1"/>
            <a:r>
              <a:rPr lang="en-US" dirty="0" smtClean="0"/>
              <a:t>Plane</a:t>
            </a:r>
          </a:p>
          <a:p>
            <a:pPr lvl="1"/>
            <a:r>
              <a:rPr lang="en-US" dirty="0" smtClean="0"/>
              <a:t>Pilot </a:t>
            </a:r>
          </a:p>
          <a:p>
            <a:pPr lvl="2"/>
            <a:r>
              <a:rPr lang="en-US" dirty="0" smtClean="0"/>
              <a:t>“IMSAFE” checklist</a:t>
            </a:r>
          </a:p>
          <a:p>
            <a:pPr lvl="2"/>
            <a:r>
              <a:rPr lang="en-US" dirty="0" smtClean="0"/>
              <a:t>Proficiency</a:t>
            </a:r>
          </a:p>
          <a:p>
            <a:pPr lvl="2"/>
            <a:r>
              <a:rPr lang="en-US" dirty="0" smtClean="0"/>
              <a:t>Currency</a:t>
            </a:r>
          </a:p>
          <a:p>
            <a:pPr lvl="1"/>
            <a:r>
              <a:rPr lang="en-US" dirty="0" smtClean="0"/>
              <a:t>Passengers and their capabilities - can read checklists, verify PIC performance of an action, re-verify that the gear is down and the lights are on, look for other aircraft, and even tune radios</a:t>
            </a:r>
          </a:p>
          <a:p>
            <a:pPr lvl="1"/>
            <a:r>
              <a:rPr lang="en-US" dirty="0" smtClean="0"/>
              <a:t>Programming</a:t>
            </a:r>
          </a:p>
          <a:p>
            <a:pPr lvl="2"/>
            <a:r>
              <a:rPr lang="en-US" dirty="0" smtClean="0"/>
              <a:t>Automation tends to capture the pilot’s attention and hold it for long periods of time</a:t>
            </a:r>
          </a:p>
          <a:p>
            <a:pPr lvl="2"/>
            <a:r>
              <a:rPr lang="en-US" dirty="0" smtClean="0"/>
              <a:t>Plan ahead and know the equipment and </a:t>
            </a:r>
            <a:r>
              <a:rPr lang="en-US" dirty="0" err="1" smtClean="0"/>
              <a:t>buttonology</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61</a:t>
            </a:fld>
            <a:endParaRPr lang="en-US"/>
          </a:p>
        </p:txBody>
      </p:sp>
    </p:spTree>
    <p:extLst>
      <p:ext uri="{BB962C8B-B14F-4D97-AF65-F5344CB8AC3E}">
        <p14:creationId xmlns:p14="http://schemas.microsoft.com/office/powerpoint/2010/main" val="7499304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Single Pilot Resource Management</a:t>
            </a:r>
            <a:br>
              <a:rPr lang="en-US" dirty="0" smtClean="0"/>
            </a:br>
            <a:r>
              <a:rPr lang="en-US" dirty="0" smtClean="0"/>
              <a:t>5P Check</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5 Ps are used to evaluate the pilot’s current situation at key decision points during the flight or when an emergency arises</a:t>
            </a:r>
          </a:p>
          <a:p>
            <a:pPr lvl="1"/>
            <a:r>
              <a:rPr lang="en-US" dirty="0" smtClean="0"/>
              <a:t>Key decision points include preflight, pre-takeoff, hourly or at the midpoint of the flight, pre-descent, and just prior to the final approach fix or for VFR operations, just prior to entering the traffic pattern</a:t>
            </a:r>
          </a:p>
          <a:p>
            <a:r>
              <a:rPr lang="en-US" dirty="0" smtClean="0"/>
              <a:t>Theory is that pilots have essentially five variables that impact their environment and can cause the pilot to make a single critical decision or several less critical decisions that when added together can create a critical outcome</a:t>
            </a:r>
          </a:p>
          <a:p>
            <a:r>
              <a:rPr lang="en-US" dirty="0" smtClean="0"/>
              <a:t>Each of the 5 Ps can be either a help or a hindrance depending upon circumstances</a:t>
            </a:r>
          </a:p>
          <a:p>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62</a:t>
            </a:fld>
            <a:endParaRPr lang="en-US"/>
          </a:p>
        </p:txBody>
      </p:sp>
      <p:pic>
        <p:nvPicPr>
          <p:cNvPr id="14338" name="Picture 2" descr="http://talkaviation.com/images/Books/phak/chpater-17/the%20five%20p%20checkl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486400"/>
            <a:ext cx="3304054" cy="126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2803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Icing</a:t>
            </a:r>
            <a:endParaRPr lang="en-US" dirty="0"/>
          </a:p>
        </p:txBody>
      </p:sp>
      <p:sp>
        <p:nvSpPr>
          <p:cNvPr id="3" name="Content Placeholder 2"/>
          <p:cNvSpPr>
            <a:spLocks noGrp="1"/>
          </p:cNvSpPr>
          <p:nvPr>
            <p:ph idx="1"/>
          </p:nvPr>
        </p:nvSpPr>
        <p:spPr/>
        <p:txBody>
          <a:bodyPr/>
          <a:lstStyle/>
          <a:p>
            <a:r>
              <a:rPr lang="en-US" dirty="0" smtClean="0"/>
              <a:t>There is a lot to consider in this area - See the Icing Presentation that is available on the same web page as this PowerPoint.  That presentation fully covers icing conditions, operational hazards, anti-icing and deicing equipment, differences, and approved use and operations.</a:t>
            </a:r>
            <a:br>
              <a:rPr lang="en-US" dirty="0" smtClean="0"/>
            </a:b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63</a:t>
            </a:fld>
            <a:endParaRPr lang="en-US"/>
          </a:p>
        </p:txBody>
      </p:sp>
    </p:spTree>
    <p:extLst>
      <p:ext uri="{BB962C8B-B14F-4D97-AF65-F5344CB8AC3E}">
        <p14:creationId xmlns:p14="http://schemas.microsoft.com/office/powerpoint/2010/main" val="26536431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AA5592-2E14-4FAA-BF31-AE217E3D8393}" type="slidenum">
              <a:rPr lang="en-US" smtClean="0"/>
              <a:t>64</a:t>
            </a:fld>
            <a:endParaRPr lang="en-US"/>
          </a:p>
        </p:txBody>
      </p:sp>
      <p:pic>
        <p:nvPicPr>
          <p:cNvPr id="13314" name="Picture 2" descr="http://en.hdyo.org/assets/ask-question-3-049ac6f2a4e25267fa670b61ee734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6553200" cy="558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3871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Instrument flight can be dangerous.  </a:t>
            </a:r>
            <a:r>
              <a:rPr lang="en-US" dirty="0" smtClean="0">
                <a:solidFill>
                  <a:srgbClr val="C00000"/>
                </a:solidFill>
              </a:rPr>
              <a:t>Do not rely solely on this presentation – PROFESSIONAL INSTRUCTION IS REQUIRED</a:t>
            </a:r>
          </a:p>
          <a:p>
            <a:pPr algn="just"/>
            <a:r>
              <a:rPr lang="en-US" dirty="0" smtClean="0"/>
              <a:t>The foregoing material should not be relied upon for flight</a:t>
            </a:r>
          </a:p>
          <a:p>
            <a:pPr algn="just"/>
            <a:r>
              <a:rPr lang="en-US" dirty="0" smtClean="0"/>
              <a:t>ALTHOUGH THE ABOVE INFORMATION IS FROM SOURCES BELIEVED TO BE RELIABLE SUCH INFORMATION HAS NOT BEEN VERIFIED, AND NO EXPRESS REPRESENTATION IS MADE NOR IS ANY TO BE IMPLIED AS TO THE ACCURACY THEREOF, AND IT IS SUBMITTED SUBJECT TO ERRORS, OMISSIONS, CHANGE</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65</a:t>
            </a:fld>
            <a:endParaRPr lang="en-US"/>
          </a:p>
        </p:txBody>
      </p:sp>
    </p:spTree>
    <p:extLst>
      <p:ext uri="{BB962C8B-B14F-4D97-AF65-F5344CB8AC3E}">
        <p14:creationId xmlns:p14="http://schemas.microsoft.com/office/powerpoint/2010/main" val="3311505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Stall/Spin Awareness</a:t>
            </a:r>
            <a:endParaRPr lang="en-US" dirty="0"/>
          </a:p>
        </p:txBody>
      </p:sp>
      <p:sp>
        <p:nvSpPr>
          <p:cNvPr id="3" name="Content Placeholder 2"/>
          <p:cNvSpPr>
            <a:spLocks noGrp="1"/>
          </p:cNvSpPr>
          <p:nvPr>
            <p:ph idx="1"/>
          </p:nvPr>
        </p:nvSpPr>
        <p:spPr>
          <a:xfrm>
            <a:off x="457200" y="1600200"/>
            <a:ext cx="4495800" cy="4723488"/>
          </a:xfrm>
        </p:spPr>
        <p:txBody>
          <a:bodyPr>
            <a:normAutofit/>
          </a:bodyPr>
          <a:lstStyle/>
          <a:p>
            <a:r>
              <a:rPr lang="en-US" dirty="0" smtClean="0"/>
              <a:t>Aerodynamic factors related to spins</a:t>
            </a:r>
          </a:p>
          <a:p>
            <a:r>
              <a:rPr lang="en-US" dirty="0" smtClean="0"/>
              <a:t>Flight situations where unintentional spins may occur</a:t>
            </a:r>
          </a:p>
          <a:p>
            <a:r>
              <a:rPr lang="en-US" dirty="0" smtClean="0"/>
              <a:t>Procedures for recovery from unintentional spins</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7</a:t>
            </a:fld>
            <a:endParaRPr lang="en-US"/>
          </a:p>
        </p:txBody>
      </p:sp>
      <p:pic>
        <p:nvPicPr>
          <p:cNvPr id="3074" name="Picture 2" descr="http://raanz.org.nz/wiki/uploads/TM/tmfig0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523999"/>
            <a:ext cx="3434216" cy="4799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973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Aerodynamic Factors Related to Spins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An aircraft must be stalled before it can spin</a:t>
            </a:r>
            <a:endParaRPr lang="en-US" dirty="0" smtClean="0"/>
          </a:p>
          <a:p>
            <a:r>
              <a:rPr lang="en-US" dirty="0" smtClean="0"/>
              <a:t>One wing must be stalled more than the other for autorotation to develop</a:t>
            </a:r>
          </a:p>
          <a:p>
            <a:r>
              <a:rPr lang="en-US" dirty="0" smtClean="0"/>
              <a:t>Aircraft must remained stalled to keep spinning</a:t>
            </a:r>
          </a:p>
          <a:p>
            <a:r>
              <a:rPr lang="en-US" dirty="0" smtClean="0"/>
              <a:t>Autorotation </a:t>
            </a:r>
          </a:p>
          <a:p>
            <a:pPr lvl="1"/>
            <a:r>
              <a:rPr lang="en-US" dirty="0" smtClean="0"/>
              <a:t>The differential in stall amount on each wing also defines </a:t>
            </a:r>
            <a:r>
              <a:rPr lang="en-US" dirty="0" smtClean="0"/>
              <a:t>the </a:t>
            </a:r>
            <a:r>
              <a:rPr lang="en-US" dirty="0" smtClean="0"/>
              <a:t>differential in lift from each wing.  A stalled wing still generates some amount of lift, just not enough to counter the weight of the airplane</a:t>
            </a:r>
          </a:p>
          <a:p>
            <a:pPr lvl="1"/>
            <a:r>
              <a:rPr lang="en-US" dirty="0" smtClean="0"/>
              <a:t>The low wing in a spin is turning in a smaller radius than the high wing. This creates a differential in angle of attack - the real cause of the spin </a:t>
            </a:r>
          </a:p>
          <a:p>
            <a:pPr lvl="1"/>
            <a:r>
              <a:rPr lang="en-US" dirty="0" smtClean="0"/>
              <a:t>The high, more lift-producing, wing continues to try to roll the airplane</a:t>
            </a:r>
          </a:p>
          <a:p>
            <a:pPr lvl="1"/>
            <a:r>
              <a:rPr lang="en-US" dirty="0" smtClean="0"/>
              <a:t>The resulting loss of vertical lift component drops the nose and a spin is the outcome</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8</a:t>
            </a:fld>
            <a:endParaRPr lang="en-US"/>
          </a:p>
        </p:txBody>
      </p:sp>
    </p:spTree>
    <p:extLst>
      <p:ext uri="{BB962C8B-B14F-4D97-AF65-F5344CB8AC3E}">
        <p14:creationId xmlns:p14="http://schemas.microsoft.com/office/powerpoint/2010/main" val="1744052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Flight Situations Where Unintentional Spins May Occur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Bank angle increased too much while airspeed slows</a:t>
            </a:r>
          </a:p>
          <a:p>
            <a:r>
              <a:rPr lang="en-US" dirty="0" smtClean="0"/>
              <a:t>During a climbing turn when the aircraft is stalled</a:t>
            </a:r>
          </a:p>
          <a:p>
            <a:r>
              <a:rPr lang="en-US" dirty="0" smtClean="0"/>
              <a:t>Any uncoordinated stall</a:t>
            </a:r>
          </a:p>
          <a:p>
            <a:r>
              <a:rPr lang="en-US" dirty="0" smtClean="0"/>
              <a:t>Out of balance flight caused by inducing (or not preventing) yaw with rudder</a:t>
            </a:r>
          </a:p>
          <a:p>
            <a:r>
              <a:rPr lang="en-US" dirty="0" smtClean="0"/>
              <a:t>Distractions may lead to uncoordinated stalls</a:t>
            </a:r>
          </a:p>
          <a:p>
            <a:pPr lvl="1"/>
            <a:r>
              <a:rPr lang="en-US" dirty="0" smtClean="0"/>
              <a:t>Skidding turn from base to final</a:t>
            </a:r>
          </a:p>
          <a:p>
            <a:pPr lvl="1"/>
            <a:r>
              <a:rPr lang="en-US" dirty="0" smtClean="0"/>
              <a:t>Emergency landing situation</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9</a:t>
            </a:fld>
            <a:endParaRPr lang="en-US"/>
          </a:p>
        </p:txBody>
      </p:sp>
    </p:spTree>
    <p:extLst>
      <p:ext uri="{BB962C8B-B14F-4D97-AF65-F5344CB8AC3E}">
        <p14:creationId xmlns:p14="http://schemas.microsoft.com/office/powerpoint/2010/main" val="1632041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2610</TotalTime>
  <Words>5689</Words>
  <Application>Microsoft Office PowerPoint</Application>
  <PresentationFormat>On-screen Show (4:3)</PresentationFormat>
  <Paragraphs>511</Paragraphs>
  <Slides>65</Slides>
  <Notes>4</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Special Emphasis Areas</vt:lpstr>
      <vt:lpstr>Special Emphasis Areas</vt:lpstr>
      <vt:lpstr>Special Emphasis Areas</vt:lpstr>
      <vt:lpstr>Positive Aircraft Control</vt:lpstr>
      <vt:lpstr>Positive Aircraft Control</vt:lpstr>
      <vt:lpstr>Positive Exchange of Flight Controls Know Who is Flying the Airplane</vt:lpstr>
      <vt:lpstr>Stall/Spin Awareness</vt:lpstr>
      <vt:lpstr>Aerodynamic Factors Related to Spins</vt:lpstr>
      <vt:lpstr>Flight Situations Where Unintentional Spins May Occur</vt:lpstr>
      <vt:lpstr>Procedures for Recovery From Unintentional Spins</vt:lpstr>
      <vt:lpstr>Collision Avoidance FAR §91.111 and §91.113</vt:lpstr>
      <vt:lpstr>Collision Avoidance See and Avoid</vt:lpstr>
      <vt:lpstr>Collision Avoidance See and Avoid</vt:lpstr>
      <vt:lpstr>Collision Avoidance See and Avoid - AIM 8-1-8</vt:lpstr>
      <vt:lpstr>Collision Avoidance Radio Use</vt:lpstr>
      <vt:lpstr>Collision Avoidance Airport Traffic Patterns</vt:lpstr>
      <vt:lpstr>Right of Way Rules FAR § 91.113 </vt:lpstr>
      <vt:lpstr>Extra Caution Around High Traffic / Danger Areas</vt:lpstr>
      <vt:lpstr>Wake Turbulence Avoidance</vt:lpstr>
      <vt:lpstr>Wake Turbulence Avoidance</vt:lpstr>
      <vt:lpstr>Wake Turbulence Avoidance</vt:lpstr>
      <vt:lpstr>Land and Hold Short Operations (LAHSO)</vt:lpstr>
      <vt:lpstr>Locations Where LAHSO may be Implemented</vt:lpstr>
      <vt:lpstr>Must you accept a LAHSO? Who is Eligible to accept a LASHO clearance</vt:lpstr>
      <vt:lpstr>LAHSO Signage</vt:lpstr>
      <vt:lpstr>LAHSO – Published Data</vt:lpstr>
      <vt:lpstr>LAHSO Operations</vt:lpstr>
      <vt:lpstr>How is the LAHSO Landing Distance Available Determined</vt:lpstr>
      <vt:lpstr>How is the LAHSO Required Landing Distance Determined</vt:lpstr>
      <vt:lpstr>LAHSO - ATC Communications</vt:lpstr>
      <vt:lpstr>Pilot Responsibilities Once a LASHO Clearance Accepted</vt:lpstr>
      <vt:lpstr>REJECTED LAHSO LANDINGS</vt:lpstr>
      <vt:lpstr>Runway Incursion Avoidance</vt:lpstr>
      <vt:lpstr>Runway Incursion </vt:lpstr>
      <vt:lpstr>Runway Incursion Hot Spots</vt:lpstr>
      <vt:lpstr>Controlled Flight Into Terrain (CFIT)</vt:lpstr>
      <vt:lpstr>CFIT Scud Running</vt:lpstr>
      <vt:lpstr>CFIT Scud Running</vt:lpstr>
      <vt:lpstr>CFIT in IMC Conditions on an IFR Flight</vt:lpstr>
      <vt:lpstr>CFIT in IMC Conditions on an IFR Flight</vt:lpstr>
      <vt:lpstr>CFIT in IMC Conditions on an IFR Flight</vt:lpstr>
      <vt:lpstr>CFIT in IMC Conditions on an IFR Flight</vt:lpstr>
      <vt:lpstr>CFIT in IMC Conditions on an IFR Flight</vt:lpstr>
      <vt:lpstr>CFIT in IMC Conditions on an IFR Flight</vt:lpstr>
      <vt:lpstr>CFIT Stupidity - Low-flying Aircraft Operating In VFR Conditions</vt:lpstr>
      <vt:lpstr>CFIT Stupidity - Low-flying Aircraft Operating In VFR Conditions</vt:lpstr>
      <vt:lpstr>Checklist Usage</vt:lpstr>
      <vt:lpstr>Aeronautical Decision Making (ADM)</vt:lpstr>
      <vt:lpstr>Aeronautical Decision Making (ADM) 3P Model</vt:lpstr>
      <vt:lpstr>Aeronautical Decision Making (ADM) Perceive</vt:lpstr>
      <vt:lpstr>Aeronautical Decision Making (ADM) Process</vt:lpstr>
      <vt:lpstr>Aeronautical Decision Making (ADM) Perform</vt:lpstr>
      <vt:lpstr>Aeronautical Decision Making (ADM) Common Errors in ADM</vt:lpstr>
      <vt:lpstr>Aeronautical Decision Making (ADM) Common Errors in ADM</vt:lpstr>
      <vt:lpstr>Aeronautical Decision Making (ADM)</vt:lpstr>
      <vt:lpstr>Single Pilot Resource Management (SRM)</vt:lpstr>
      <vt:lpstr>Single Pilot Resource Management (SRM)</vt:lpstr>
      <vt:lpstr>Single Pilot Resource Management (SRM)</vt:lpstr>
      <vt:lpstr>Single Pilot Resource Management  Internal Resources</vt:lpstr>
      <vt:lpstr>Single Pilot Resource Management External Resources</vt:lpstr>
      <vt:lpstr>Single Pilot Resource Management 5P Check</vt:lpstr>
      <vt:lpstr>Single Pilot Resource Management 5P Check</vt:lpstr>
      <vt:lpstr>Icing</vt:lpstr>
      <vt:lpstr>PowerPoint Presentation</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Emphasis Areas</dc:title>
  <dc:creator>Bob</dc:creator>
  <cp:lastModifiedBy>Bob</cp:lastModifiedBy>
  <cp:revision>199</cp:revision>
  <dcterms:created xsi:type="dcterms:W3CDTF">2013-10-19T21:35:41Z</dcterms:created>
  <dcterms:modified xsi:type="dcterms:W3CDTF">2015-01-01T00:54:53Z</dcterms:modified>
</cp:coreProperties>
</file>