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64" r:id="rId3"/>
    <p:sldId id="265" r:id="rId4"/>
    <p:sldId id="266" r:id="rId5"/>
    <p:sldId id="282" r:id="rId6"/>
    <p:sldId id="267" r:id="rId7"/>
    <p:sldId id="258" r:id="rId8"/>
    <p:sldId id="259" r:id="rId9"/>
    <p:sldId id="262" r:id="rId10"/>
    <p:sldId id="261" r:id="rId11"/>
    <p:sldId id="274" r:id="rId12"/>
    <p:sldId id="260" r:id="rId13"/>
    <p:sldId id="287" r:id="rId14"/>
    <p:sldId id="263" r:id="rId15"/>
    <p:sldId id="283" r:id="rId16"/>
    <p:sldId id="268" r:id="rId17"/>
    <p:sldId id="273" r:id="rId18"/>
    <p:sldId id="277" r:id="rId19"/>
    <p:sldId id="280" r:id="rId20"/>
    <p:sldId id="279" r:id="rId21"/>
    <p:sldId id="281" r:id="rId22"/>
    <p:sldId id="288" r:id="rId23"/>
    <p:sldId id="289" r:id="rId24"/>
    <p:sldId id="291" r:id="rId25"/>
    <p:sldId id="292" r:id="rId26"/>
    <p:sldId id="293" r:id="rId27"/>
    <p:sldId id="294" r:id="rId28"/>
    <p:sldId id="298" r:id="rId29"/>
    <p:sldId id="295" r:id="rId30"/>
    <p:sldId id="299" r:id="rId31"/>
    <p:sldId id="297" r:id="rId32"/>
    <p:sldId id="276" r:id="rId33"/>
    <p:sldId id="296" r:id="rId34"/>
    <p:sldId id="278" r:id="rId35"/>
    <p:sldId id="290" r:id="rId36"/>
    <p:sldId id="284" r:id="rId37"/>
    <p:sldId id="285" r:id="rId38"/>
    <p:sldId id="269" r:id="rId39"/>
    <p:sldId id="27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BE1BD-12BA-49F7-9F2F-BA9B4E3B5607}" type="datetimeFigureOut">
              <a:rPr lang="en-US" smtClean="0"/>
              <a:t>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EA1C79-C47F-4C32-921E-C5E9AB06E2A1}" type="slidenum">
              <a:rPr lang="en-US" smtClean="0"/>
              <a:t>‹#›</a:t>
            </a:fld>
            <a:endParaRPr lang="en-US"/>
          </a:p>
        </p:txBody>
      </p:sp>
    </p:spTree>
    <p:extLst>
      <p:ext uri="{BB962C8B-B14F-4D97-AF65-F5344CB8AC3E}">
        <p14:creationId xmlns:p14="http://schemas.microsoft.com/office/powerpoint/2010/main" val="3769970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39</a:t>
            </a:fld>
            <a:endParaRPr lang="en-US"/>
          </a:p>
        </p:txBody>
      </p:sp>
    </p:spTree>
    <p:extLst>
      <p:ext uri="{BB962C8B-B14F-4D97-AF65-F5344CB8AC3E}">
        <p14:creationId xmlns:p14="http://schemas.microsoft.com/office/powerpoint/2010/main" val="20060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9E6C77-F7C6-4B63-995D-919139354841}" type="datetime1">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EC5D1-32C0-40AB-9928-3EC8A405C30C}" type="slidenum">
              <a:rPr lang="en-US" smtClean="0"/>
              <a:t>‹#›</a:t>
            </a:fld>
            <a:endParaRPr lang="en-US"/>
          </a:p>
        </p:txBody>
      </p:sp>
    </p:spTree>
    <p:extLst>
      <p:ext uri="{BB962C8B-B14F-4D97-AF65-F5344CB8AC3E}">
        <p14:creationId xmlns:p14="http://schemas.microsoft.com/office/powerpoint/2010/main" val="3942936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1B6E4-F15D-4B81-81CF-0738D294F511}" type="datetime1">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EC5D1-32C0-40AB-9928-3EC8A405C30C}" type="slidenum">
              <a:rPr lang="en-US" smtClean="0"/>
              <a:t>‹#›</a:t>
            </a:fld>
            <a:endParaRPr lang="en-US"/>
          </a:p>
        </p:txBody>
      </p:sp>
    </p:spTree>
    <p:extLst>
      <p:ext uri="{BB962C8B-B14F-4D97-AF65-F5344CB8AC3E}">
        <p14:creationId xmlns:p14="http://schemas.microsoft.com/office/powerpoint/2010/main" val="175856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D1E87-DBFA-4E2E-BA74-809A3D994948}" type="datetime1">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EC5D1-32C0-40AB-9928-3EC8A405C30C}" type="slidenum">
              <a:rPr lang="en-US" smtClean="0"/>
              <a:t>‹#›</a:t>
            </a:fld>
            <a:endParaRPr lang="en-US"/>
          </a:p>
        </p:txBody>
      </p:sp>
    </p:spTree>
    <p:extLst>
      <p:ext uri="{BB962C8B-B14F-4D97-AF65-F5344CB8AC3E}">
        <p14:creationId xmlns:p14="http://schemas.microsoft.com/office/powerpoint/2010/main" val="39454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36090-34AB-49D9-BA4D-E36F8A30C520}" type="datetime1">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EC5D1-32C0-40AB-9928-3EC8A405C30C}" type="slidenum">
              <a:rPr lang="en-US" smtClean="0"/>
              <a:t>‹#›</a:t>
            </a:fld>
            <a:endParaRPr lang="en-US"/>
          </a:p>
        </p:txBody>
      </p:sp>
    </p:spTree>
    <p:extLst>
      <p:ext uri="{BB962C8B-B14F-4D97-AF65-F5344CB8AC3E}">
        <p14:creationId xmlns:p14="http://schemas.microsoft.com/office/powerpoint/2010/main" val="299200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3A465-5F20-4FED-9156-8230BC621535}" type="datetime1">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EC5D1-32C0-40AB-9928-3EC8A405C30C}" type="slidenum">
              <a:rPr lang="en-US" smtClean="0"/>
              <a:t>‹#›</a:t>
            </a:fld>
            <a:endParaRPr lang="en-US"/>
          </a:p>
        </p:txBody>
      </p:sp>
    </p:spTree>
    <p:extLst>
      <p:ext uri="{BB962C8B-B14F-4D97-AF65-F5344CB8AC3E}">
        <p14:creationId xmlns:p14="http://schemas.microsoft.com/office/powerpoint/2010/main" val="23432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542B85-6772-4023-9CA1-82659E684E6F}" type="datetime1">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EC5D1-32C0-40AB-9928-3EC8A405C30C}" type="slidenum">
              <a:rPr lang="en-US" smtClean="0"/>
              <a:t>‹#›</a:t>
            </a:fld>
            <a:endParaRPr lang="en-US"/>
          </a:p>
        </p:txBody>
      </p:sp>
    </p:spTree>
    <p:extLst>
      <p:ext uri="{BB962C8B-B14F-4D97-AF65-F5344CB8AC3E}">
        <p14:creationId xmlns:p14="http://schemas.microsoft.com/office/powerpoint/2010/main" val="2809283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851158-132B-4E23-938E-0FA46B53538F}" type="datetime1">
              <a:rPr lang="en-US" smtClean="0"/>
              <a:t>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BEC5D1-32C0-40AB-9928-3EC8A405C30C}" type="slidenum">
              <a:rPr lang="en-US" smtClean="0"/>
              <a:t>‹#›</a:t>
            </a:fld>
            <a:endParaRPr lang="en-US"/>
          </a:p>
        </p:txBody>
      </p:sp>
    </p:spTree>
    <p:extLst>
      <p:ext uri="{BB962C8B-B14F-4D97-AF65-F5344CB8AC3E}">
        <p14:creationId xmlns:p14="http://schemas.microsoft.com/office/powerpoint/2010/main" val="381505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17DF38-DAB4-4330-A27D-2B47D8BEAB69}" type="datetime1">
              <a:rPr lang="en-US" smtClean="0"/>
              <a:t>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BEC5D1-32C0-40AB-9928-3EC8A405C30C}" type="slidenum">
              <a:rPr lang="en-US" smtClean="0"/>
              <a:t>‹#›</a:t>
            </a:fld>
            <a:endParaRPr lang="en-US"/>
          </a:p>
        </p:txBody>
      </p:sp>
    </p:spTree>
    <p:extLst>
      <p:ext uri="{BB962C8B-B14F-4D97-AF65-F5344CB8AC3E}">
        <p14:creationId xmlns:p14="http://schemas.microsoft.com/office/powerpoint/2010/main" val="301205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47A0E-9FC9-4187-9A92-9CC5A69226C5}" type="datetime1">
              <a:rPr lang="en-US" smtClean="0"/>
              <a:t>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BEC5D1-32C0-40AB-9928-3EC8A405C30C}" type="slidenum">
              <a:rPr lang="en-US" smtClean="0"/>
              <a:t>‹#›</a:t>
            </a:fld>
            <a:endParaRPr lang="en-US"/>
          </a:p>
        </p:txBody>
      </p:sp>
    </p:spTree>
    <p:extLst>
      <p:ext uri="{BB962C8B-B14F-4D97-AF65-F5344CB8AC3E}">
        <p14:creationId xmlns:p14="http://schemas.microsoft.com/office/powerpoint/2010/main" val="180198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4633FC-1874-4805-9E06-6A479BCC17BA}" type="datetime1">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EC5D1-32C0-40AB-9928-3EC8A405C30C}" type="slidenum">
              <a:rPr lang="en-US" smtClean="0"/>
              <a:t>‹#›</a:t>
            </a:fld>
            <a:endParaRPr lang="en-US"/>
          </a:p>
        </p:txBody>
      </p:sp>
    </p:spTree>
    <p:extLst>
      <p:ext uri="{BB962C8B-B14F-4D97-AF65-F5344CB8AC3E}">
        <p14:creationId xmlns:p14="http://schemas.microsoft.com/office/powerpoint/2010/main" val="245324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2CF1-DA0F-4B20-A99E-6B6C690801E9}" type="datetime1">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EC5D1-32C0-40AB-9928-3EC8A405C30C}" type="slidenum">
              <a:rPr lang="en-US" smtClean="0"/>
              <a:t>‹#›</a:t>
            </a:fld>
            <a:endParaRPr lang="en-US"/>
          </a:p>
        </p:txBody>
      </p:sp>
    </p:spTree>
    <p:extLst>
      <p:ext uri="{BB962C8B-B14F-4D97-AF65-F5344CB8AC3E}">
        <p14:creationId xmlns:p14="http://schemas.microsoft.com/office/powerpoint/2010/main" val="165749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D30B6-5B24-4F9B-98F3-EE68B45C5436}" type="datetime1">
              <a:rPr lang="en-US" smtClean="0"/>
              <a:t>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EC5D1-32C0-40AB-9928-3EC8A405C30C}" type="slidenum">
              <a:rPr lang="en-US" smtClean="0"/>
              <a:t>‹#›</a:t>
            </a:fld>
            <a:endParaRPr lang="en-US"/>
          </a:p>
        </p:txBody>
      </p:sp>
    </p:spTree>
    <p:extLst>
      <p:ext uri="{BB962C8B-B14F-4D97-AF65-F5344CB8AC3E}">
        <p14:creationId xmlns:p14="http://schemas.microsoft.com/office/powerpoint/2010/main" val="1520835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Departure Considerations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3164633"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EBEC5D1-32C0-40AB-9928-3EC8A405C30C}" type="slidenum">
              <a:rPr lang="en-US" smtClean="0"/>
              <a:t>1</a:t>
            </a:fld>
            <a:endParaRPr lang="en-US"/>
          </a:p>
        </p:txBody>
      </p:sp>
      <p:pic>
        <p:nvPicPr>
          <p:cNvPr id="2055" name="Picture 7" descr="https://lh5.ggpht.com/HGSzKq3C1Yg50B-dGWhNqtSDO5VWwdXlpO2c_GghOLhTiMXXmm6m7-KFu4WF41-Xiw=h9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057400"/>
            <a:ext cx="475488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500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Obstacle Departure Procedure</a:t>
            </a:r>
            <a:br>
              <a:rPr lang="en-US" dirty="0" smtClean="0"/>
            </a:br>
            <a:r>
              <a:rPr lang="en-US" dirty="0" smtClean="0"/>
              <a:t>ODP</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Some ODPs, which are established solely for obstacle avoidance, require a climb in visual conditions to cross the airport, a fix, or a NAVAID in a specified direction, at or above a specified altitude. These procedures are called Visual Climb Over Airport (VCOA) procedures. </a:t>
            </a:r>
          </a:p>
          <a:p>
            <a:pPr lvl="1" algn="just"/>
            <a:r>
              <a:rPr lang="en-US" dirty="0" smtClean="0"/>
              <a:t>To ensure safe and efficient operations, the pilot must verbally request approval from ATC to fly the VCOA when requesting their IFR clearance.</a:t>
            </a:r>
          </a:p>
          <a:p>
            <a:pPr algn="just"/>
            <a:r>
              <a:rPr lang="en-US" dirty="0" smtClean="0"/>
              <a:t>At some locations where an ODP has been established, a diverse vector area (DVA) may be created to allow radar vectors to be used in lieu of an ODP. </a:t>
            </a:r>
          </a:p>
          <a:p>
            <a:pPr lvl="1" algn="just"/>
            <a:r>
              <a:rPr lang="en-US" dirty="0" smtClean="0"/>
              <a:t>DVA information will state that headings will be as assigned by ATC and climb gradients, when applicable, will be published immediately following the specified departure procedure.</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10</a:t>
            </a:fld>
            <a:endParaRPr lang="en-US"/>
          </a:p>
        </p:txBody>
      </p:sp>
    </p:spTree>
    <p:extLst>
      <p:ext uri="{BB962C8B-B14F-4D97-AF65-F5344CB8AC3E}">
        <p14:creationId xmlns:p14="http://schemas.microsoft.com/office/powerpoint/2010/main" val="1018936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Obstacle Departure Procedure</a:t>
            </a:r>
            <a:br>
              <a:rPr lang="en-US" dirty="0" smtClean="0"/>
            </a:br>
            <a:r>
              <a:rPr lang="en-US" dirty="0" smtClean="0"/>
              <a:t>ODP</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If an obstacle penetrates the 40:1 obstacle identification plane, the procedure will have:</a:t>
            </a:r>
          </a:p>
          <a:p>
            <a:pPr lvl="1" algn="just"/>
            <a:r>
              <a:rPr lang="en-US" dirty="0" smtClean="0"/>
              <a:t>A steeper climb gradient</a:t>
            </a:r>
          </a:p>
          <a:p>
            <a:pPr lvl="1" algn="just"/>
            <a:r>
              <a:rPr lang="en-US" dirty="0" smtClean="0"/>
              <a:t>Increased takeoff minima</a:t>
            </a:r>
          </a:p>
          <a:p>
            <a:pPr lvl="1" algn="just"/>
            <a:r>
              <a:rPr lang="en-US" dirty="0" smtClean="0"/>
              <a:t>A specific route</a:t>
            </a:r>
          </a:p>
          <a:p>
            <a:pPr lvl="1" algn="just"/>
            <a:r>
              <a:rPr lang="en-US" dirty="0" smtClean="0"/>
              <a:t>A combination of all</a:t>
            </a:r>
          </a:p>
          <a:p>
            <a:pPr algn="just"/>
            <a:r>
              <a:rPr lang="en-US" dirty="0" smtClean="0"/>
              <a:t>Many ODPs direct a pilot to a point from which diverse flight to the </a:t>
            </a:r>
            <a:r>
              <a:rPr lang="en-US" dirty="0" err="1" smtClean="0"/>
              <a:t>en</a:t>
            </a:r>
            <a:r>
              <a:rPr lang="en-US" dirty="0" smtClean="0"/>
              <a:t>-route structure can commence</a:t>
            </a:r>
          </a:p>
          <a:p>
            <a:pPr algn="just"/>
            <a:r>
              <a:rPr lang="en-US" dirty="0" smtClean="0"/>
              <a:t>The 40:1 obstacle plane begins at the departure end of the runway and slopes upward at 152' per NM until reaching minimum IFR altitude or entering the </a:t>
            </a:r>
            <a:r>
              <a:rPr lang="en-US" dirty="0" err="1" smtClean="0"/>
              <a:t>en</a:t>
            </a:r>
            <a:r>
              <a:rPr lang="en-US" dirty="0" smtClean="0"/>
              <a:t>-route structure</a:t>
            </a:r>
          </a:p>
          <a:p>
            <a:pPr lvl="1" algn="just"/>
            <a:r>
              <a:rPr lang="en-US" dirty="0" smtClean="0"/>
              <a:t>The area is limited to 25 NM in non-mountainous areas</a:t>
            </a:r>
          </a:p>
          <a:p>
            <a:pPr lvl="1" algn="just"/>
            <a:r>
              <a:rPr lang="en-US" dirty="0" smtClean="0"/>
              <a:t>The area is limited to 46 NM in mountainous areas</a:t>
            </a:r>
          </a:p>
          <a:p>
            <a:pPr algn="just"/>
            <a:r>
              <a:rPr lang="en-US" dirty="0" smtClean="0"/>
              <a:t>The pilot is then responsible for his own navigation on an assigned altitude or MEA/MOCA</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11</a:t>
            </a:fld>
            <a:endParaRPr lang="en-US"/>
          </a:p>
        </p:txBody>
      </p:sp>
    </p:spTree>
    <p:extLst>
      <p:ext uri="{BB962C8B-B14F-4D97-AF65-F5344CB8AC3E}">
        <p14:creationId xmlns:p14="http://schemas.microsoft.com/office/powerpoint/2010/main" val="310812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953" y="4974949"/>
            <a:ext cx="3729038" cy="1246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Obstacle Departure Procedure</a:t>
            </a:r>
            <a:br>
              <a:rPr lang="en-US" dirty="0" smtClean="0"/>
            </a:br>
            <a:r>
              <a:rPr lang="en-US" dirty="0" smtClean="0"/>
              <a:t>ODP</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4248150" cy="16769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36" y="3733800"/>
            <a:ext cx="3509356" cy="2619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flipH="1">
            <a:off x="3810000" y="4038600"/>
            <a:ext cx="838200" cy="1143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124200" y="2971800"/>
            <a:ext cx="152400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767137"/>
            <a:ext cx="3186113" cy="1343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Arrow Connector 10"/>
          <p:cNvCxnSpPr/>
          <p:nvPr/>
        </p:nvCxnSpPr>
        <p:spPr>
          <a:xfrm flipV="1">
            <a:off x="4648200" y="1905000"/>
            <a:ext cx="685800" cy="2133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48200" y="4038600"/>
            <a:ext cx="838200" cy="1752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743200" y="5715000"/>
            <a:ext cx="20574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5EBEC5D1-32C0-40AB-9928-3EC8A405C30C}" type="slidenum">
              <a:rPr lang="en-US" smtClean="0"/>
              <a:t>12</a:t>
            </a:fld>
            <a:endParaRPr lang="en-US"/>
          </a:p>
        </p:txBody>
      </p:sp>
    </p:spTree>
    <p:extLst>
      <p:ext uri="{BB962C8B-B14F-4D97-AF65-F5344CB8AC3E}">
        <p14:creationId xmlns:p14="http://schemas.microsoft.com/office/powerpoint/2010/main" val="150661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ODP / SID Chart</a:t>
            </a:r>
            <a:endParaRPr lang="en-US" dirty="0"/>
          </a:p>
        </p:txBody>
      </p:sp>
      <p:sp>
        <p:nvSpPr>
          <p:cNvPr id="3" name="Content Placeholder 2"/>
          <p:cNvSpPr>
            <a:spLocks noGrp="1"/>
          </p:cNvSpPr>
          <p:nvPr>
            <p:ph idx="1"/>
          </p:nvPr>
        </p:nvSpPr>
        <p:spPr/>
        <p:txBody>
          <a:bodyPr/>
          <a:lstStyle/>
          <a:p>
            <a:r>
              <a:rPr lang="en-US" dirty="0"/>
              <a:t>You can decode the </a:t>
            </a:r>
            <a:r>
              <a:rPr lang="en-US" dirty="0" err="1"/>
              <a:t>symbology</a:t>
            </a:r>
            <a:r>
              <a:rPr lang="en-US" dirty="0"/>
              <a:t> on a </a:t>
            </a:r>
            <a:r>
              <a:rPr lang="en-US" dirty="0" smtClean="0"/>
              <a:t>SID / ODP by </a:t>
            </a:r>
            <a:r>
              <a:rPr lang="en-US" dirty="0"/>
              <a:t>referring to the legend at the beginning of the TPP.</a:t>
            </a:r>
          </a:p>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743200"/>
            <a:ext cx="2855726" cy="3762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41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Obstacle Departure Procedure</a:t>
            </a:r>
            <a:br>
              <a:rPr lang="en-US" dirty="0" smtClean="0"/>
            </a:br>
            <a:r>
              <a:rPr lang="en-US" dirty="0" smtClean="0"/>
              <a:t>ODP</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14</a:t>
            </a:fld>
            <a:endParaRPr lang="en-US"/>
          </a:p>
        </p:txBody>
      </p:sp>
      <p:pic>
        <p:nvPicPr>
          <p:cNvPr id="5122" name="Picture 2" descr="http://laartcc.org/images/articles/15/cath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486650" cy="488632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7924800" y="2209800"/>
            <a:ext cx="762000" cy="17573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977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Close-In Obstacles</a:t>
            </a:r>
            <a:endParaRPr lang="en-US" dirty="0"/>
          </a:p>
        </p:txBody>
      </p:sp>
      <p:sp>
        <p:nvSpPr>
          <p:cNvPr id="3" name="Content Placeholder 2"/>
          <p:cNvSpPr>
            <a:spLocks noGrp="1"/>
          </p:cNvSpPr>
          <p:nvPr>
            <p:ph idx="1"/>
          </p:nvPr>
        </p:nvSpPr>
        <p:spPr/>
        <p:txBody>
          <a:bodyPr/>
          <a:lstStyle/>
          <a:p>
            <a:r>
              <a:rPr lang="en-US" dirty="0" smtClean="0"/>
              <a:t>Located within 1 NM of the departure end of the runway</a:t>
            </a:r>
          </a:p>
          <a:p>
            <a:r>
              <a:rPr lang="en-US" dirty="0" smtClean="0"/>
              <a:t>ODPs and SIDs do not provide protection from these obstacles </a:t>
            </a:r>
          </a:p>
          <a:p>
            <a:r>
              <a:rPr lang="en-US" dirty="0" smtClean="0"/>
              <a:t>Purpose of the note in the textual or graphic description is to avoid excessive climb rates – while allowing the pilot to maneuver around these obstacles</a:t>
            </a:r>
          </a:p>
          <a:p>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15</a:t>
            </a:fld>
            <a:endParaRPr lang="en-US"/>
          </a:p>
        </p:txBody>
      </p:sp>
    </p:spTree>
    <p:extLst>
      <p:ext uri="{BB962C8B-B14F-4D97-AF65-F5344CB8AC3E}">
        <p14:creationId xmlns:p14="http://schemas.microsoft.com/office/powerpoint/2010/main" val="2307947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Instrument Departure</a:t>
            </a:r>
            <a:br>
              <a:rPr lang="en-US" dirty="0" smtClean="0"/>
            </a:br>
            <a:r>
              <a:rPr lang="en-US" dirty="0" smtClean="0"/>
              <a:t>SID</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SIDS are preplanned IFR procedures which expedite departures and provide obstruction clearance from the terminal area to the appropriate </a:t>
            </a:r>
            <a:r>
              <a:rPr lang="en-US" dirty="0" err="1" smtClean="0"/>
              <a:t>enroute</a:t>
            </a:r>
            <a:r>
              <a:rPr lang="en-US" dirty="0" smtClean="0"/>
              <a:t> structure</a:t>
            </a:r>
          </a:p>
          <a:p>
            <a:pPr algn="just"/>
            <a:r>
              <a:rPr lang="en-US" dirty="0" smtClean="0"/>
              <a:t>SIDS simply clearance delivery and departure communications</a:t>
            </a:r>
          </a:p>
          <a:p>
            <a:pPr algn="just"/>
            <a:r>
              <a:rPr lang="en-US" dirty="0" smtClean="0"/>
              <a:t>A SID may be issued by name in an IFR clearance or requested by the pilot in the flight plan</a:t>
            </a:r>
          </a:p>
          <a:p>
            <a:pPr algn="just"/>
            <a:r>
              <a:rPr lang="en-US" dirty="0" smtClean="0"/>
              <a:t>Pilots do not have to accept a SID, but must advise ATC</a:t>
            </a:r>
          </a:p>
          <a:p>
            <a:pPr lvl="1" algn="just"/>
            <a:r>
              <a:rPr lang="en-US" dirty="0" smtClean="0"/>
              <a:t>Can do so when receiving a clearance, but better practice is to put “No SID” in the remarks section of the flight plan</a:t>
            </a:r>
            <a:endParaRPr lang="en-US" dirty="0"/>
          </a:p>
          <a:p>
            <a:pPr algn="just"/>
            <a:r>
              <a:rPr lang="en-US" dirty="0" smtClean="0"/>
              <a:t>SIDs ensure a safe climb out from an airport and provide separation between aircraft</a:t>
            </a:r>
          </a:p>
          <a:p>
            <a:pPr algn="just"/>
            <a:r>
              <a:rPr lang="en-US" dirty="0" smtClean="0"/>
              <a:t>ATC clearance must be received prior to flying a SID – differs from an ODP</a:t>
            </a:r>
          </a:p>
          <a:p>
            <a:pPr algn="just"/>
            <a:r>
              <a:rPr lang="en-US" dirty="0" smtClean="0"/>
              <a:t>Pilots are strongly encouraged to file and fly a DP at night, during MVFR conditions and in IMC, when one is available</a:t>
            </a:r>
          </a:p>
          <a:p>
            <a:pPr algn="just"/>
            <a:r>
              <a:rPr lang="en-US" dirty="0"/>
              <a:t>RNAV </a:t>
            </a:r>
            <a:r>
              <a:rPr lang="en-US" dirty="0" smtClean="0"/>
              <a:t>SIDs </a:t>
            </a:r>
            <a:r>
              <a:rPr lang="en-US" dirty="0"/>
              <a:t>must be retrievable by the procedure name from the aircraft database and conform to charted procedure </a:t>
            </a:r>
            <a:r>
              <a:rPr lang="en-US" dirty="0" smtClean="0"/>
              <a:t>- Can’t </a:t>
            </a:r>
            <a:r>
              <a:rPr lang="en-US" dirty="0"/>
              <a:t>just go “direct” point to point</a:t>
            </a:r>
          </a:p>
          <a:p>
            <a:pPr algn="just"/>
            <a:endParaRPr lang="en-US" dirty="0" smtClean="0"/>
          </a:p>
        </p:txBody>
      </p:sp>
      <p:sp>
        <p:nvSpPr>
          <p:cNvPr id="4" name="Slide Number Placeholder 3"/>
          <p:cNvSpPr>
            <a:spLocks noGrp="1"/>
          </p:cNvSpPr>
          <p:nvPr>
            <p:ph type="sldNum" sz="quarter" idx="12"/>
          </p:nvPr>
        </p:nvSpPr>
        <p:spPr/>
        <p:txBody>
          <a:bodyPr/>
          <a:lstStyle/>
          <a:p>
            <a:fld id="{5EBEC5D1-32C0-40AB-9928-3EC8A405C30C}" type="slidenum">
              <a:rPr lang="en-US" smtClean="0"/>
              <a:t>16</a:t>
            </a:fld>
            <a:endParaRPr lang="en-US"/>
          </a:p>
        </p:txBody>
      </p:sp>
    </p:spTree>
    <p:extLst>
      <p:ext uri="{BB962C8B-B14F-4D97-AF65-F5344CB8AC3E}">
        <p14:creationId xmlns:p14="http://schemas.microsoft.com/office/powerpoint/2010/main" val="2366486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Instrument Departure</a:t>
            </a:r>
            <a:br>
              <a:rPr lang="en-US" dirty="0" smtClean="0"/>
            </a:br>
            <a:r>
              <a:rPr lang="en-US" dirty="0" smtClean="0"/>
              <a:t>SID</a:t>
            </a:r>
            <a:endParaRPr lang="en-US" dirty="0"/>
          </a:p>
        </p:txBody>
      </p:sp>
      <p:sp>
        <p:nvSpPr>
          <p:cNvPr id="3" name="Content Placeholder 2"/>
          <p:cNvSpPr>
            <a:spLocks noGrp="1"/>
          </p:cNvSpPr>
          <p:nvPr>
            <p:ph idx="1"/>
          </p:nvPr>
        </p:nvSpPr>
        <p:spPr/>
        <p:txBody>
          <a:bodyPr/>
          <a:lstStyle/>
          <a:p>
            <a:pPr algn="just"/>
            <a:r>
              <a:rPr lang="en-US" dirty="0" smtClean="0"/>
              <a:t>SIDS are published in TERPS booklets along with approaches for an airport</a:t>
            </a:r>
          </a:p>
          <a:p>
            <a:pPr algn="just"/>
            <a:r>
              <a:rPr lang="en-US" dirty="0" smtClean="0"/>
              <a:t>Always printed graphically</a:t>
            </a:r>
          </a:p>
          <a:p>
            <a:pPr algn="just"/>
            <a:r>
              <a:rPr lang="en-US" dirty="0" smtClean="0"/>
              <a:t>It is the approved ATC departure route clearance required in the event of radio failure</a:t>
            </a:r>
          </a:p>
          <a:p>
            <a:pPr algn="just"/>
            <a:r>
              <a:rPr lang="en-US" dirty="0" smtClean="0"/>
              <a:t>A period (.) after a sentence means you will not proceed any further until you have accomplished this instruction</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17</a:t>
            </a:fld>
            <a:endParaRPr lang="en-US"/>
          </a:p>
        </p:txBody>
      </p:sp>
    </p:spTree>
    <p:extLst>
      <p:ext uri="{BB962C8B-B14F-4D97-AF65-F5344CB8AC3E}">
        <p14:creationId xmlns:p14="http://schemas.microsoft.com/office/powerpoint/2010/main" val="3472455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Instrument Departure</a:t>
            </a:r>
            <a:br>
              <a:rPr lang="en-US" dirty="0" smtClean="0"/>
            </a:br>
            <a:r>
              <a:rPr lang="en-US" dirty="0" smtClean="0"/>
              <a:t>SID</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If you accept a SID you must comply with all specified routings, altitudes, and specific restrictions</a:t>
            </a:r>
          </a:p>
          <a:p>
            <a:pPr algn="just"/>
            <a:r>
              <a:rPr lang="en-US" dirty="0" smtClean="0"/>
              <a:t>SIDs must be followed regardless of weather conditions, unless a deviation is approved by ATC</a:t>
            </a:r>
          </a:p>
          <a:p>
            <a:pPr algn="just"/>
            <a:r>
              <a:rPr lang="en-US" dirty="0" smtClean="0"/>
              <a:t>SID clearance </a:t>
            </a:r>
            <a:r>
              <a:rPr lang="en-US" dirty="0"/>
              <a:t>from ATC will include both the departure name and transition (e.g., Joe Pool Nine Departure, College Station Transition).</a:t>
            </a:r>
            <a:endParaRPr lang="en-US" dirty="0" smtClean="0"/>
          </a:p>
          <a:p>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18</a:t>
            </a:fld>
            <a:endParaRPr lang="en-US"/>
          </a:p>
        </p:txBody>
      </p:sp>
    </p:spTree>
    <p:extLst>
      <p:ext uri="{BB962C8B-B14F-4D97-AF65-F5344CB8AC3E}">
        <p14:creationId xmlns:p14="http://schemas.microsoft.com/office/powerpoint/2010/main" val="1590018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Departure Categories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Pilot </a:t>
            </a:r>
            <a:r>
              <a:rPr lang="en-US" dirty="0" err="1" smtClean="0"/>
              <a:t>Nav</a:t>
            </a:r>
            <a:endParaRPr lang="en-US" dirty="0" smtClean="0"/>
          </a:p>
          <a:p>
            <a:pPr lvl="1" algn="just"/>
            <a:r>
              <a:rPr lang="en-US" dirty="0" smtClean="0"/>
              <a:t>Pre-published routes that supply headings, altitudes, and reporting points for the transition from takeoff to the </a:t>
            </a:r>
            <a:r>
              <a:rPr lang="en-US" dirty="0" err="1" smtClean="0"/>
              <a:t>en</a:t>
            </a:r>
            <a:r>
              <a:rPr lang="en-US" dirty="0" smtClean="0"/>
              <a:t>-route structure.  </a:t>
            </a:r>
          </a:p>
          <a:p>
            <a:pPr lvl="1" algn="just"/>
            <a:r>
              <a:rPr lang="en-US" dirty="0" smtClean="0"/>
              <a:t>Require minimal controller interaction  and may provide multiple transitions for different initial routes</a:t>
            </a:r>
          </a:p>
          <a:p>
            <a:pPr lvl="1" algn="just"/>
            <a:r>
              <a:rPr lang="en-US" dirty="0" smtClean="0"/>
              <a:t>May require some initial ATC vectoring</a:t>
            </a:r>
          </a:p>
          <a:p>
            <a:pPr lvl="1" algn="just"/>
            <a:r>
              <a:rPr lang="en-US" dirty="0" smtClean="0"/>
              <a:t>You will leave the departure (heavy line) route at an assigned transition point</a:t>
            </a:r>
          </a:p>
          <a:p>
            <a:pPr lvl="1" algn="just"/>
            <a:r>
              <a:rPr lang="en-US" dirty="0" smtClean="0"/>
              <a:t>Departure transitions (lighter line) at assigned route</a:t>
            </a:r>
          </a:p>
          <a:p>
            <a:pPr lvl="1" algn="just"/>
            <a:r>
              <a:rPr lang="en-US" dirty="0" smtClean="0"/>
              <a:t>The DP must be discontinued to accommodate weather or traffic conditions</a:t>
            </a:r>
          </a:p>
          <a:p>
            <a:pPr lvl="1" algn="just"/>
            <a:r>
              <a:rPr lang="en-US" dirty="0" smtClean="0"/>
              <a:t>Amendments may be issued by ATC for route, but more frequently for altitudes</a:t>
            </a:r>
          </a:p>
          <a:p>
            <a:pPr lvl="1" algn="just"/>
            <a:r>
              <a:rPr lang="en-US" dirty="0" smtClean="0"/>
              <a:t>Published procedure is divided into a graphic section and a textual description section</a:t>
            </a:r>
          </a:p>
          <a:p>
            <a:pPr algn="just"/>
            <a:r>
              <a:rPr lang="en-US" dirty="0" smtClean="0"/>
              <a:t>Vector</a:t>
            </a:r>
          </a:p>
          <a:p>
            <a:pPr lvl="1" algn="just"/>
            <a:r>
              <a:rPr lang="en-US" dirty="0" smtClean="0"/>
              <a:t>Radar vectors will be provided by ATC</a:t>
            </a:r>
          </a:p>
          <a:p>
            <a:pPr lvl="1" algn="just"/>
            <a:r>
              <a:rPr lang="en-US" dirty="0" smtClean="0"/>
              <a:t>Similar to a radar departure</a:t>
            </a:r>
          </a:p>
          <a:p>
            <a:pPr lvl="1" algn="just"/>
            <a:r>
              <a:rPr lang="en-US" dirty="0" smtClean="0"/>
              <a:t>More flexible than a pilot </a:t>
            </a:r>
            <a:r>
              <a:rPr lang="en-US" dirty="0" err="1" smtClean="0"/>
              <a:t>nav</a:t>
            </a:r>
            <a:r>
              <a:rPr lang="en-US" dirty="0" smtClean="0"/>
              <a:t> SID for traffic, weather avoidance, or other restrictions</a:t>
            </a:r>
          </a:p>
          <a:p>
            <a:pPr lvl="1" algn="just"/>
            <a:r>
              <a:rPr lang="en-US" dirty="0" smtClean="0"/>
              <a:t>More ATC interaction – e.g., providing and acknowledging all altitudes, headings, and altimeter settings</a:t>
            </a:r>
          </a:p>
          <a:p>
            <a:pPr lvl="1" algn="just"/>
            <a:r>
              <a:rPr lang="en-US" dirty="0" smtClean="0"/>
              <a:t>Altitude deviations do not relieve the pilot from flying the route</a:t>
            </a:r>
          </a:p>
          <a:p>
            <a:pPr lvl="1" algn="just"/>
            <a:r>
              <a:rPr lang="en-US" dirty="0" smtClean="0"/>
              <a:t>Published procedure is divided into a graphic section and a textual description section</a:t>
            </a:r>
          </a:p>
        </p:txBody>
      </p:sp>
      <p:sp>
        <p:nvSpPr>
          <p:cNvPr id="4" name="Slide Number Placeholder 3"/>
          <p:cNvSpPr>
            <a:spLocks noGrp="1"/>
          </p:cNvSpPr>
          <p:nvPr>
            <p:ph type="sldNum" sz="quarter" idx="12"/>
          </p:nvPr>
        </p:nvSpPr>
        <p:spPr/>
        <p:txBody>
          <a:bodyPr/>
          <a:lstStyle/>
          <a:p>
            <a:fld id="{5EBEC5D1-32C0-40AB-9928-3EC8A405C30C}" type="slidenum">
              <a:rPr lang="en-US" smtClean="0"/>
              <a:t>19</a:t>
            </a:fld>
            <a:endParaRPr lang="en-US"/>
          </a:p>
        </p:txBody>
      </p:sp>
    </p:spTree>
    <p:extLst>
      <p:ext uri="{BB962C8B-B14F-4D97-AF65-F5344CB8AC3E}">
        <p14:creationId xmlns:p14="http://schemas.microsoft.com/office/powerpoint/2010/main" val="267689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Departure Checklist</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Initial obstacle clearance is largely up to YOU</a:t>
            </a:r>
          </a:p>
          <a:p>
            <a:pPr lvl="1" algn="just"/>
            <a:r>
              <a:rPr lang="en-US" dirty="0" smtClean="0"/>
              <a:t>Consider the terrain</a:t>
            </a:r>
          </a:p>
          <a:p>
            <a:pPr lvl="1" algn="just"/>
            <a:r>
              <a:rPr lang="en-US" dirty="0" smtClean="0"/>
              <a:t>Look at the sectional map and approach plates</a:t>
            </a:r>
          </a:p>
          <a:p>
            <a:pPr lvl="1" algn="just"/>
            <a:r>
              <a:rPr lang="en-US" dirty="0" smtClean="0"/>
              <a:t>Ask the locals</a:t>
            </a:r>
          </a:p>
          <a:p>
            <a:pPr lvl="1" algn="just"/>
            <a:r>
              <a:rPr lang="en-US" dirty="0" smtClean="0"/>
              <a:t>Check for a departure procedure (DP)</a:t>
            </a:r>
          </a:p>
          <a:p>
            <a:pPr algn="just"/>
            <a:r>
              <a:rPr lang="en-US" dirty="0" smtClean="0"/>
              <a:t>Consider if there are any climb gradients on the DP’s.  If the gradient is too great, the time to find out is when your on the ground</a:t>
            </a:r>
          </a:p>
          <a:p>
            <a:pPr algn="just"/>
            <a:r>
              <a:rPr lang="en-US" dirty="0" smtClean="0"/>
              <a:t>Departure phase is over when:</a:t>
            </a:r>
          </a:p>
          <a:p>
            <a:pPr lvl="1" algn="just"/>
            <a:r>
              <a:rPr lang="en-US" dirty="0" smtClean="0"/>
              <a:t>ATC vectors you off a DP, unless otherwise advised by ATC</a:t>
            </a:r>
          </a:p>
          <a:p>
            <a:pPr lvl="1" algn="just"/>
            <a:r>
              <a:rPr lang="en-US" dirty="0" smtClean="0"/>
              <a:t>You reach an </a:t>
            </a:r>
            <a:r>
              <a:rPr lang="en-US" dirty="0" err="1" smtClean="0"/>
              <a:t>enroute</a:t>
            </a:r>
            <a:r>
              <a:rPr lang="en-US" dirty="0" smtClean="0"/>
              <a:t> fix</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2</a:t>
            </a:fld>
            <a:endParaRPr lang="en-US"/>
          </a:p>
        </p:txBody>
      </p:sp>
    </p:spTree>
    <p:extLst>
      <p:ext uri="{BB962C8B-B14F-4D97-AF65-F5344CB8AC3E}">
        <p14:creationId xmlns:p14="http://schemas.microsoft.com/office/powerpoint/2010/main" val="2429004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19588" y="719950"/>
            <a:ext cx="3983076"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314" y="3428999"/>
            <a:ext cx="2776822" cy="3199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Standard Instrument Departure</a:t>
            </a:r>
            <a:br>
              <a:rPr lang="en-US" dirty="0" smtClean="0"/>
            </a:br>
            <a:r>
              <a:rPr lang="en-US" dirty="0" smtClean="0"/>
              <a:t>Pilot </a:t>
            </a:r>
            <a:r>
              <a:rPr lang="en-US" dirty="0" err="1" smtClean="0"/>
              <a:t>Nav</a:t>
            </a:r>
            <a:r>
              <a:rPr lang="en-US" dirty="0" smtClean="0"/>
              <a:t> SID</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20</a:t>
            </a:fld>
            <a:endParaRPr lang="en-US"/>
          </a:p>
        </p:txBody>
      </p:sp>
      <p:cxnSp>
        <p:nvCxnSpPr>
          <p:cNvPr id="6" name="Straight Arrow Connector 5"/>
          <p:cNvCxnSpPr/>
          <p:nvPr/>
        </p:nvCxnSpPr>
        <p:spPr>
          <a:xfrm flipH="1" flipV="1">
            <a:off x="4038600" y="2398931"/>
            <a:ext cx="304800" cy="1563469"/>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33800" y="1752600"/>
            <a:ext cx="914400" cy="646331"/>
          </a:xfrm>
          <a:prstGeom prst="rect">
            <a:avLst/>
          </a:prstGeom>
          <a:noFill/>
          <a:ln>
            <a:solidFill>
              <a:srgbClr val="FF0000"/>
            </a:solidFill>
          </a:ln>
        </p:spPr>
        <p:txBody>
          <a:bodyPr wrap="square" rtlCol="0">
            <a:spAutoFit/>
          </a:bodyPr>
          <a:lstStyle/>
          <a:p>
            <a:r>
              <a:rPr lang="en-US" sz="1200" dirty="0" smtClean="0"/>
              <a:t>Heavy line – pre transition</a:t>
            </a:r>
            <a:endParaRPr lang="en-US" sz="1200" dirty="0"/>
          </a:p>
        </p:txBody>
      </p:sp>
      <p:sp>
        <p:nvSpPr>
          <p:cNvPr id="9" name="TextBox 8"/>
          <p:cNvSpPr txBox="1"/>
          <p:nvPr/>
        </p:nvSpPr>
        <p:spPr>
          <a:xfrm>
            <a:off x="3048000" y="6096000"/>
            <a:ext cx="1667572" cy="276999"/>
          </a:xfrm>
          <a:prstGeom prst="rect">
            <a:avLst/>
          </a:prstGeom>
          <a:noFill/>
          <a:ln>
            <a:solidFill>
              <a:srgbClr val="FF0000"/>
            </a:solidFill>
          </a:ln>
        </p:spPr>
        <p:txBody>
          <a:bodyPr wrap="none" rtlCol="0">
            <a:spAutoFit/>
          </a:bodyPr>
          <a:lstStyle/>
          <a:p>
            <a:r>
              <a:rPr lang="en-US" sz="1200" dirty="0" smtClean="0"/>
              <a:t>Lighter line - Transition</a:t>
            </a:r>
            <a:endParaRPr lang="en-US" sz="1200" dirty="0"/>
          </a:p>
        </p:txBody>
      </p:sp>
      <p:sp>
        <p:nvSpPr>
          <p:cNvPr id="12" name="TextBox 11"/>
          <p:cNvSpPr txBox="1"/>
          <p:nvPr/>
        </p:nvSpPr>
        <p:spPr>
          <a:xfrm>
            <a:off x="6705600" y="2214265"/>
            <a:ext cx="1976567" cy="369332"/>
          </a:xfrm>
          <a:prstGeom prst="rect">
            <a:avLst/>
          </a:prstGeom>
          <a:noFill/>
          <a:ln>
            <a:solidFill>
              <a:srgbClr val="FF0000"/>
            </a:solidFill>
          </a:ln>
        </p:spPr>
        <p:txBody>
          <a:bodyPr wrap="none" rtlCol="0">
            <a:spAutoFit/>
          </a:bodyPr>
          <a:lstStyle/>
          <a:p>
            <a:r>
              <a:rPr lang="en-US" dirty="0" smtClean="0"/>
              <a:t>Textual Description</a:t>
            </a:r>
            <a:endParaRPr lang="en-US" dirty="0"/>
          </a:p>
        </p:txBody>
      </p:sp>
      <p:sp>
        <p:nvSpPr>
          <p:cNvPr id="15" name="TextBox 14"/>
          <p:cNvSpPr txBox="1"/>
          <p:nvPr/>
        </p:nvSpPr>
        <p:spPr>
          <a:xfrm>
            <a:off x="762000" y="1143000"/>
            <a:ext cx="2036776" cy="369332"/>
          </a:xfrm>
          <a:prstGeom prst="rect">
            <a:avLst/>
          </a:prstGeom>
          <a:noFill/>
          <a:ln>
            <a:solidFill>
              <a:srgbClr val="FF0000"/>
            </a:solidFill>
          </a:ln>
        </p:spPr>
        <p:txBody>
          <a:bodyPr wrap="none" rtlCol="0">
            <a:spAutoFit/>
          </a:bodyPr>
          <a:lstStyle/>
          <a:p>
            <a:r>
              <a:rPr lang="en-US" dirty="0" smtClean="0"/>
              <a:t>Graphic Description</a:t>
            </a:r>
            <a:endParaRPr lang="en-US" dirty="0"/>
          </a:p>
        </p:txBody>
      </p:sp>
      <p:cxnSp>
        <p:nvCxnSpPr>
          <p:cNvPr id="14" name="Straight Arrow Connector 13"/>
          <p:cNvCxnSpPr>
            <a:stCxn id="7" idx="3"/>
          </p:cNvCxnSpPr>
          <p:nvPr/>
        </p:nvCxnSpPr>
        <p:spPr>
          <a:xfrm>
            <a:off x="4648200" y="2075766"/>
            <a:ext cx="2438400" cy="16683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p:cNvCxnSpPr>
          <p:nvPr/>
        </p:nvCxnSpPr>
        <p:spPr>
          <a:xfrm flipV="1">
            <a:off x="4715572" y="4495800"/>
            <a:ext cx="1761428" cy="1738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172200" y="5469171"/>
            <a:ext cx="228600" cy="5132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29200" y="5982383"/>
            <a:ext cx="1542625" cy="738664"/>
          </a:xfrm>
          <a:prstGeom prst="rect">
            <a:avLst/>
          </a:prstGeom>
          <a:noFill/>
          <a:ln>
            <a:solidFill>
              <a:srgbClr val="FF0000"/>
            </a:solidFill>
          </a:ln>
        </p:spPr>
        <p:txBody>
          <a:bodyPr wrap="square" rtlCol="0">
            <a:spAutoFit/>
          </a:bodyPr>
          <a:lstStyle/>
          <a:p>
            <a:r>
              <a:rPr lang="en-US" sz="1400" dirty="0" smtClean="0"/>
              <a:t>Low Close-in</a:t>
            </a:r>
          </a:p>
          <a:p>
            <a:r>
              <a:rPr lang="en-US" sz="1400" dirty="0" smtClean="0"/>
              <a:t>Obstacles - </a:t>
            </a:r>
            <a:endParaRPr lang="en-US" sz="1400" dirty="0"/>
          </a:p>
          <a:p>
            <a:r>
              <a:rPr lang="en-US" sz="1400" dirty="0" smtClean="0"/>
              <a:t>1NM of the DER</a:t>
            </a:r>
            <a:endParaRPr lang="en-US" sz="1400" dirty="0"/>
          </a:p>
        </p:txBody>
      </p:sp>
      <p:sp>
        <p:nvSpPr>
          <p:cNvPr id="16" name="TextBox 15"/>
          <p:cNvSpPr txBox="1"/>
          <p:nvPr/>
        </p:nvSpPr>
        <p:spPr>
          <a:xfrm>
            <a:off x="6697462" y="2811333"/>
            <a:ext cx="2116092" cy="369332"/>
          </a:xfrm>
          <a:prstGeom prst="rect">
            <a:avLst/>
          </a:prstGeom>
          <a:noFill/>
        </p:spPr>
        <p:txBody>
          <a:bodyPr wrap="none" rtlCol="0">
            <a:spAutoFit/>
          </a:bodyPr>
          <a:lstStyle/>
          <a:p>
            <a:r>
              <a:rPr lang="en-US" dirty="0" smtClean="0"/>
              <a:t>Radial line and value</a:t>
            </a:r>
            <a:endParaRPr lang="en-US" dirty="0"/>
          </a:p>
        </p:txBody>
      </p:sp>
      <p:cxnSp>
        <p:nvCxnSpPr>
          <p:cNvPr id="5" name="Straight Arrow Connector 4"/>
          <p:cNvCxnSpPr/>
          <p:nvPr/>
        </p:nvCxnSpPr>
        <p:spPr>
          <a:xfrm flipH="1">
            <a:off x="4715572" y="2995999"/>
            <a:ext cx="2142428" cy="661601"/>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800" y="5797717"/>
            <a:ext cx="1713290" cy="369332"/>
          </a:xfrm>
          <a:prstGeom prst="rect">
            <a:avLst/>
          </a:prstGeom>
          <a:noFill/>
        </p:spPr>
        <p:txBody>
          <a:bodyPr wrap="none" rtlCol="0">
            <a:spAutoFit/>
          </a:bodyPr>
          <a:lstStyle/>
          <a:p>
            <a:r>
              <a:rPr lang="en-US" dirty="0" smtClean="0"/>
              <a:t>Transition Route</a:t>
            </a:r>
            <a:endParaRPr lang="en-US" dirty="0"/>
          </a:p>
        </p:txBody>
      </p:sp>
      <p:cxnSp>
        <p:nvCxnSpPr>
          <p:cNvPr id="10" name="Straight Arrow Connector 9"/>
          <p:cNvCxnSpPr/>
          <p:nvPr/>
        </p:nvCxnSpPr>
        <p:spPr>
          <a:xfrm flipV="1">
            <a:off x="457200" y="4419600"/>
            <a:ext cx="2514600" cy="15240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79427" y="6259382"/>
            <a:ext cx="1806264" cy="369332"/>
          </a:xfrm>
          <a:prstGeom prst="rect">
            <a:avLst/>
          </a:prstGeom>
          <a:noFill/>
        </p:spPr>
        <p:txBody>
          <a:bodyPr wrap="none" rtlCol="0">
            <a:spAutoFit/>
          </a:bodyPr>
          <a:lstStyle/>
          <a:p>
            <a:r>
              <a:rPr lang="en-US" dirty="0" smtClean="0"/>
              <a:t>Departure Route</a:t>
            </a:r>
            <a:endParaRPr lang="en-US" dirty="0"/>
          </a:p>
        </p:txBody>
      </p:sp>
      <p:cxnSp>
        <p:nvCxnSpPr>
          <p:cNvPr id="18" name="Straight Arrow Connector 17"/>
          <p:cNvCxnSpPr/>
          <p:nvPr/>
        </p:nvCxnSpPr>
        <p:spPr>
          <a:xfrm flipV="1">
            <a:off x="3276600" y="4267200"/>
            <a:ext cx="838200" cy="76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018090" y="4343401"/>
            <a:ext cx="1258510" cy="202959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94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Instrument Departure</a:t>
            </a:r>
            <a:br>
              <a:rPr lang="en-US" dirty="0" smtClean="0"/>
            </a:br>
            <a:r>
              <a:rPr lang="en-US" dirty="0" smtClean="0"/>
              <a:t>Vector SID</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21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36" y="1524000"/>
            <a:ext cx="3352800" cy="511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038600" y="5943600"/>
            <a:ext cx="1976567" cy="369332"/>
          </a:xfrm>
          <a:prstGeom prst="rect">
            <a:avLst/>
          </a:prstGeom>
          <a:noFill/>
          <a:ln>
            <a:solidFill>
              <a:srgbClr val="FF0000"/>
            </a:solidFill>
          </a:ln>
        </p:spPr>
        <p:txBody>
          <a:bodyPr wrap="none" rtlCol="0">
            <a:spAutoFit/>
          </a:bodyPr>
          <a:lstStyle/>
          <a:p>
            <a:r>
              <a:rPr lang="en-US" dirty="0" smtClean="0"/>
              <a:t>Textual Description</a:t>
            </a:r>
            <a:endParaRPr lang="en-US" dirty="0"/>
          </a:p>
        </p:txBody>
      </p:sp>
      <p:sp>
        <p:nvSpPr>
          <p:cNvPr id="7" name="TextBox 6"/>
          <p:cNvSpPr txBox="1"/>
          <p:nvPr/>
        </p:nvSpPr>
        <p:spPr>
          <a:xfrm>
            <a:off x="3886200" y="2286000"/>
            <a:ext cx="2036776" cy="369332"/>
          </a:xfrm>
          <a:prstGeom prst="rect">
            <a:avLst/>
          </a:prstGeom>
          <a:noFill/>
          <a:ln>
            <a:solidFill>
              <a:srgbClr val="FF0000"/>
            </a:solidFill>
          </a:ln>
        </p:spPr>
        <p:txBody>
          <a:bodyPr wrap="none" rtlCol="0">
            <a:spAutoFit/>
          </a:bodyPr>
          <a:lstStyle/>
          <a:p>
            <a:r>
              <a:rPr lang="en-US" dirty="0" smtClean="0"/>
              <a:t>Graphic Description</a:t>
            </a:r>
            <a:endParaRPr lang="en-US" dirty="0"/>
          </a:p>
        </p:txBody>
      </p:sp>
      <p:sp>
        <p:nvSpPr>
          <p:cNvPr id="5" name="TextBox 4"/>
          <p:cNvSpPr txBox="1"/>
          <p:nvPr/>
        </p:nvSpPr>
        <p:spPr>
          <a:xfrm>
            <a:off x="3886200" y="3429000"/>
            <a:ext cx="3429000" cy="923330"/>
          </a:xfrm>
          <a:prstGeom prst="rect">
            <a:avLst/>
          </a:prstGeom>
          <a:noFill/>
          <a:ln>
            <a:solidFill>
              <a:srgbClr val="FF0000"/>
            </a:solidFill>
          </a:ln>
        </p:spPr>
        <p:txBody>
          <a:bodyPr wrap="square" rtlCol="0">
            <a:spAutoFit/>
          </a:bodyPr>
          <a:lstStyle/>
          <a:p>
            <a:r>
              <a:rPr lang="en-US" dirty="0" smtClean="0"/>
              <a:t>Note that there are generally no route lines, except for a few transitions</a:t>
            </a:r>
            <a:endParaRPr lang="en-US" dirty="0"/>
          </a:p>
        </p:txBody>
      </p:sp>
    </p:spTree>
    <p:extLst>
      <p:ext uri="{BB962C8B-B14F-4D97-AF65-F5344CB8AC3E}">
        <p14:creationId xmlns:p14="http://schemas.microsoft.com/office/powerpoint/2010/main" val="1832206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 / Transition Selection </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a:t>Select a </a:t>
            </a:r>
            <a:r>
              <a:rPr lang="en-US" dirty="0" smtClean="0"/>
              <a:t>SID </a:t>
            </a:r>
            <a:r>
              <a:rPr lang="en-US" dirty="0"/>
              <a:t>that:</a:t>
            </a:r>
          </a:p>
          <a:p>
            <a:pPr lvl="1" algn="just"/>
            <a:r>
              <a:rPr lang="en-US" dirty="0"/>
              <a:t>Most closely aligns with your route of flight</a:t>
            </a:r>
          </a:p>
          <a:p>
            <a:pPr lvl="1" algn="just"/>
            <a:r>
              <a:rPr lang="en-US" dirty="0"/>
              <a:t>For which you can meet the altitude, speed and equipment </a:t>
            </a:r>
            <a:r>
              <a:rPr lang="en-US" dirty="0" smtClean="0"/>
              <a:t>requirements</a:t>
            </a:r>
          </a:p>
          <a:p>
            <a:pPr lvl="2" algn="just"/>
            <a:r>
              <a:rPr lang="en-US" dirty="0" smtClean="0"/>
              <a:t>Procedural </a:t>
            </a:r>
            <a:r>
              <a:rPr lang="en-US" dirty="0"/>
              <a:t>notes may include:</a:t>
            </a:r>
          </a:p>
          <a:p>
            <a:pPr lvl="2" algn="just"/>
            <a:r>
              <a:rPr lang="en-US" dirty="0" smtClean="0"/>
              <a:t>Aircraft </a:t>
            </a:r>
            <a:r>
              <a:rPr lang="en-US" dirty="0"/>
              <a:t>equipment requirements </a:t>
            </a:r>
            <a:r>
              <a:rPr lang="en-US" dirty="0" smtClean="0"/>
              <a:t>(RNAV, DME</a:t>
            </a:r>
            <a:r>
              <a:rPr lang="en-US" dirty="0"/>
              <a:t>, ADF, etc.)</a:t>
            </a:r>
          </a:p>
          <a:p>
            <a:pPr lvl="2" algn="just"/>
            <a:r>
              <a:rPr lang="en-US" dirty="0" smtClean="0"/>
              <a:t>ATC </a:t>
            </a:r>
            <a:r>
              <a:rPr lang="en-US" dirty="0"/>
              <a:t>equipment in operation (radar)</a:t>
            </a:r>
          </a:p>
          <a:p>
            <a:pPr lvl="2" algn="just"/>
            <a:r>
              <a:rPr lang="en-US" dirty="0" smtClean="0"/>
              <a:t>Minimum </a:t>
            </a:r>
            <a:r>
              <a:rPr lang="en-US" dirty="0"/>
              <a:t>climb requirements</a:t>
            </a:r>
          </a:p>
          <a:p>
            <a:pPr lvl="2" algn="just"/>
            <a:r>
              <a:rPr lang="en-US" dirty="0" smtClean="0"/>
              <a:t>Restrictions </a:t>
            </a:r>
            <a:r>
              <a:rPr lang="en-US" dirty="0"/>
              <a:t>for specific types of aircraft (turbojet only)</a:t>
            </a:r>
          </a:p>
          <a:p>
            <a:pPr lvl="2" algn="just"/>
            <a:r>
              <a:rPr lang="en-US" dirty="0" smtClean="0"/>
              <a:t>Limited </a:t>
            </a:r>
            <a:r>
              <a:rPr lang="en-US" dirty="0"/>
              <a:t>use to certain </a:t>
            </a:r>
            <a:r>
              <a:rPr lang="en-US" dirty="0" smtClean="0"/>
              <a:t>destinations</a:t>
            </a:r>
            <a:endParaRPr lang="en-US" dirty="0"/>
          </a:p>
          <a:p>
            <a:pPr algn="just"/>
            <a:r>
              <a:rPr lang="en-US" dirty="0" smtClean="0"/>
              <a:t>Transition </a:t>
            </a:r>
            <a:r>
              <a:rPr lang="en-US" dirty="0"/>
              <a:t>routes fan out in various directions from the end of the basic SID to allow pilots to choose the transition route that takes them in the direction of intended </a:t>
            </a:r>
            <a:r>
              <a:rPr lang="en-US" dirty="0" smtClean="0"/>
              <a:t>departure</a:t>
            </a:r>
          </a:p>
          <a:p>
            <a:pPr lvl="1" algn="just"/>
            <a:r>
              <a:rPr lang="en-US" dirty="0"/>
              <a:t>When filing a SID for a specific transition route, include the transition in the flight plan, using the correct departure and transition </a:t>
            </a:r>
            <a:r>
              <a:rPr lang="en-US" dirty="0" smtClean="0"/>
              <a:t>code</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22</a:t>
            </a:fld>
            <a:endParaRPr lang="en-US"/>
          </a:p>
        </p:txBody>
      </p:sp>
    </p:spTree>
    <p:extLst>
      <p:ext uri="{BB962C8B-B14F-4D97-AF65-F5344CB8AC3E}">
        <p14:creationId xmlns:p14="http://schemas.microsoft.com/office/powerpoint/2010/main" val="3949793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 Altitudes</a:t>
            </a:r>
            <a:endParaRPr lang="en-US" dirty="0"/>
          </a:p>
        </p:txBody>
      </p:sp>
      <p:sp>
        <p:nvSpPr>
          <p:cNvPr id="3" name="Content Placeholder 2"/>
          <p:cNvSpPr>
            <a:spLocks noGrp="1"/>
          </p:cNvSpPr>
          <p:nvPr>
            <p:ph idx="1"/>
          </p:nvPr>
        </p:nvSpPr>
        <p:spPr/>
        <p:txBody>
          <a:bodyPr>
            <a:normAutofit/>
          </a:bodyPr>
          <a:lstStyle/>
          <a:p>
            <a:pPr algn="just"/>
            <a:r>
              <a:rPr lang="en-US" dirty="0" smtClean="0">
                <a:solidFill>
                  <a:srgbClr val="000000"/>
                </a:solidFill>
                <a:latin typeface="Myriad Pro"/>
              </a:rPr>
              <a:t>SID </a:t>
            </a:r>
            <a:r>
              <a:rPr lang="en-US" dirty="0">
                <a:solidFill>
                  <a:srgbClr val="000000"/>
                </a:solidFill>
                <a:latin typeface="Myriad Pro"/>
              </a:rPr>
              <a:t>altitudes can be charted in four </a:t>
            </a:r>
            <a:r>
              <a:rPr lang="en-US" dirty="0" smtClean="0">
                <a:solidFill>
                  <a:srgbClr val="000000"/>
                </a:solidFill>
                <a:latin typeface="Myriad Pro"/>
              </a:rPr>
              <a:t>different ways</a:t>
            </a:r>
          </a:p>
          <a:p>
            <a:pPr algn="just"/>
            <a:r>
              <a:rPr lang="en-US" dirty="0" smtClean="0">
                <a:solidFill>
                  <a:srgbClr val="000000"/>
                </a:solidFill>
                <a:latin typeface="Myriad Pro"/>
              </a:rPr>
              <a:t>ATC can amend altitudes </a:t>
            </a:r>
            <a:endParaRPr lang="en-US" dirty="0" smtClean="0">
              <a:solidFill>
                <a:srgbClr val="000000"/>
              </a:solidFill>
              <a:latin typeface="Myriad Pro"/>
            </a:endParaRPr>
          </a:p>
          <a:p>
            <a:pPr algn="just"/>
            <a:endParaRPr lang="en-US" dirty="0" smtClean="0">
              <a:solidFill>
                <a:srgbClr val="000000"/>
              </a:solidFill>
              <a:latin typeface="Myriad Pro"/>
            </a:endParaRPr>
          </a:p>
          <a:p>
            <a:pPr algn="just"/>
            <a:endParaRPr lang="en-US" dirty="0" smtClean="0">
              <a:solidFill>
                <a:srgbClr val="000000"/>
              </a:solidFill>
              <a:latin typeface="Myriad Pro"/>
            </a:endParaRPr>
          </a:p>
          <a:p>
            <a:pPr algn="just"/>
            <a:endParaRPr lang="en-US" dirty="0">
              <a:solidFill>
                <a:srgbClr val="000000"/>
              </a:solidFill>
              <a:latin typeface="Myriad Pro"/>
            </a:endParaRPr>
          </a:p>
        </p:txBody>
      </p:sp>
      <p:sp>
        <p:nvSpPr>
          <p:cNvPr id="4" name="Slide Number Placeholder 3"/>
          <p:cNvSpPr>
            <a:spLocks noGrp="1"/>
          </p:cNvSpPr>
          <p:nvPr>
            <p:ph type="sldNum" sz="quarter" idx="12"/>
          </p:nvPr>
        </p:nvSpPr>
        <p:spPr/>
        <p:txBody>
          <a:bodyPr/>
          <a:lstStyle/>
          <a:p>
            <a:fld id="{5EBEC5D1-32C0-40AB-9928-3EC8A405C30C}" type="slidenum">
              <a:rPr lang="en-US" smtClean="0"/>
              <a:t>23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674" y="2286000"/>
            <a:ext cx="33909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30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 Clearances</a:t>
            </a:r>
            <a:endParaRPr lang="en-US" dirty="0"/>
          </a:p>
        </p:txBody>
      </p:sp>
      <p:sp>
        <p:nvSpPr>
          <p:cNvPr id="3" name="Content Placeholder 2"/>
          <p:cNvSpPr>
            <a:spLocks noGrp="1"/>
          </p:cNvSpPr>
          <p:nvPr>
            <p:ph idx="1"/>
          </p:nvPr>
        </p:nvSpPr>
        <p:spPr/>
        <p:txBody>
          <a:bodyPr/>
          <a:lstStyle/>
          <a:p>
            <a:r>
              <a:rPr lang="en-US" dirty="0" smtClean="0"/>
              <a:t>Must </a:t>
            </a:r>
            <a:r>
              <a:rPr lang="en-US" dirty="0"/>
              <a:t>be familiar with the application of these types of clearances:</a:t>
            </a:r>
          </a:p>
          <a:p>
            <a:pPr lvl="1"/>
            <a:r>
              <a:rPr lang="en-US" dirty="0"/>
              <a:t>“Climb Via/Descend Via”</a:t>
            </a:r>
          </a:p>
          <a:p>
            <a:pPr lvl="1"/>
            <a:r>
              <a:rPr lang="en-US" dirty="0"/>
              <a:t>Climb/Descend Via “Except Maintain”</a:t>
            </a:r>
          </a:p>
          <a:p>
            <a:pPr lvl="1"/>
            <a:r>
              <a:rPr lang="en-US" dirty="0"/>
              <a:t>Climb/Descend “and Maintain”</a:t>
            </a:r>
          </a:p>
          <a:p>
            <a:pPr lvl="1"/>
            <a:r>
              <a:rPr lang="en-US" dirty="0"/>
              <a:t>“Climb and Maintain” or “Descend and Maintain”</a:t>
            </a:r>
          </a:p>
          <a:p>
            <a:pPr lvl="1"/>
            <a:r>
              <a:rPr lang="en-US" dirty="0"/>
              <a:t>Speed Phraseology</a:t>
            </a:r>
          </a:p>
          <a:p>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24</a:t>
            </a:fld>
            <a:endParaRPr lang="en-US"/>
          </a:p>
        </p:txBody>
      </p:sp>
    </p:spTree>
    <p:extLst>
      <p:ext uri="{BB962C8B-B14F-4D97-AF65-F5344CB8AC3E}">
        <p14:creationId xmlns:p14="http://schemas.microsoft.com/office/powerpoint/2010/main" val="1927863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 Clearances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“Climb Via” </a:t>
            </a:r>
            <a:r>
              <a:rPr lang="en-US" dirty="0" smtClean="0"/>
              <a:t>(AIM </a:t>
            </a:r>
            <a:r>
              <a:rPr lang="en-US" dirty="0"/>
              <a:t>5-2-8 e </a:t>
            </a:r>
            <a:r>
              <a:rPr lang="en-US" dirty="0" smtClean="0"/>
              <a:t>4)</a:t>
            </a:r>
            <a:endParaRPr lang="en-US" dirty="0"/>
          </a:p>
          <a:p>
            <a:pPr lvl="1"/>
            <a:r>
              <a:rPr lang="en-US" dirty="0" smtClean="0"/>
              <a:t>ATC </a:t>
            </a:r>
            <a:r>
              <a:rPr lang="en-US" dirty="0"/>
              <a:t>clearance that requires compliance with a </a:t>
            </a:r>
            <a:r>
              <a:rPr lang="en-US" dirty="0" smtClean="0"/>
              <a:t>SID’s </a:t>
            </a:r>
            <a:r>
              <a:rPr lang="en-US" dirty="0"/>
              <a:t>lateral path, </a:t>
            </a:r>
            <a:r>
              <a:rPr lang="en-US" dirty="0" smtClean="0"/>
              <a:t>speed </a:t>
            </a:r>
            <a:r>
              <a:rPr lang="en-US" dirty="0"/>
              <a:t>restrictions and altitude restrictions </a:t>
            </a:r>
            <a:r>
              <a:rPr lang="en-US" dirty="0" smtClean="0"/>
              <a:t>until reaching the </a:t>
            </a:r>
            <a:r>
              <a:rPr lang="en-US" dirty="0"/>
              <a:t>“Top Altitude” published on the SID</a:t>
            </a:r>
          </a:p>
          <a:p>
            <a:r>
              <a:rPr lang="en-US" dirty="0"/>
              <a:t>“Descend Via</a:t>
            </a:r>
            <a:r>
              <a:rPr lang="en-US" dirty="0" smtClean="0"/>
              <a:t>”</a:t>
            </a:r>
            <a:endParaRPr lang="en-US" dirty="0"/>
          </a:p>
          <a:p>
            <a:pPr lvl="1"/>
            <a:r>
              <a:rPr lang="en-US" dirty="0" smtClean="0"/>
              <a:t>ATC </a:t>
            </a:r>
            <a:r>
              <a:rPr lang="en-US" dirty="0"/>
              <a:t>clearance that requires compliance with a </a:t>
            </a:r>
            <a:r>
              <a:rPr lang="en-US" dirty="0" smtClean="0"/>
              <a:t>STAR’s lateral </a:t>
            </a:r>
            <a:r>
              <a:rPr lang="en-US" dirty="0"/>
              <a:t>path and associated speed restrictions and provides a pilot-discretion descent to comply with published altitude restrictions until descending to the “Bottom Altitude</a:t>
            </a:r>
            <a:r>
              <a:rPr lang="en-US" dirty="0" smtClean="0"/>
              <a:t>”</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25</a:t>
            </a:fld>
            <a:endParaRPr lang="en-US"/>
          </a:p>
        </p:txBody>
      </p:sp>
    </p:spTree>
    <p:extLst>
      <p:ext uri="{BB962C8B-B14F-4D97-AF65-F5344CB8AC3E}">
        <p14:creationId xmlns:p14="http://schemas.microsoft.com/office/powerpoint/2010/main" val="2373488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 Clearances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Climb Via/Descend Via Except Maintain”</a:t>
            </a:r>
          </a:p>
          <a:p>
            <a:pPr lvl="1"/>
            <a:r>
              <a:rPr lang="en-US" dirty="0"/>
              <a:t>Execute the </a:t>
            </a:r>
            <a:r>
              <a:rPr lang="en-US" dirty="0" smtClean="0"/>
              <a:t>SID’s Climb </a:t>
            </a:r>
            <a:r>
              <a:rPr lang="en-US" dirty="0"/>
              <a:t>Via clearance to an ATC assigned “Top Altitude”</a:t>
            </a:r>
          </a:p>
          <a:p>
            <a:pPr lvl="1"/>
            <a:r>
              <a:rPr lang="en-US" dirty="0"/>
              <a:t>Execute a </a:t>
            </a:r>
            <a:r>
              <a:rPr lang="en-US" dirty="0" smtClean="0"/>
              <a:t>STAR’s Descend </a:t>
            </a:r>
            <a:r>
              <a:rPr lang="en-US" dirty="0"/>
              <a:t>Via clearance to an  ATC assigned “Bottom Altitude</a:t>
            </a:r>
            <a:r>
              <a:rPr lang="en-US" dirty="0" smtClean="0"/>
              <a:t>”</a:t>
            </a:r>
          </a:p>
          <a:p>
            <a:r>
              <a:rPr lang="en-US" dirty="0"/>
              <a:t>“Climb and Maintain” or “Descend and Maintain”</a:t>
            </a:r>
          </a:p>
          <a:p>
            <a:pPr lvl="1"/>
            <a:r>
              <a:rPr lang="en-US" dirty="0" smtClean="0"/>
              <a:t>Vacate </a:t>
            </a:r>
            <a:r>
              <a:rPr lang="en-US" dirty="0"/>
              <a:t>current altitude and commence an unrestricted climb/descent to comply with the clearance</a:t>
            </a:r>
          </a:p>
          <a:p>
            <a:pPr lvl="1"/>
            <a:r>
              <a:rPr lang="en-US" dirty="0"/>
              <a:t>For aircraft already climbing via a SID, or descending via a STAR, published altitude restrictions are deleted unless re-issued by ATC</a:t>
            </a:r>
          </a:p>
          <a:p>
            <a:pPr lvl="1"/>
            <a:r>
              <a:rPr lang="en-US" dirty="0"/>
              <a:t>Speed restrictions always remain in effect unless the controller explicitly cancels or amends the speed restrictions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26</a:t>
            </a:fld>
            <a:endParaRPr lang="en-US"/>
          </a:p>
        </p:txBody>
      </p:sp>
    </p:spTree>
    <p:extLst>
      <p:ext uri="{BB962C8B-B14F-4D97-AF65-F5344CB8AC3E}">
        <p14:creationId xmlns:p14="http://schemas.microsoft.com/office/powerpoint/2010/main" val="3408763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 Clearances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“Comply With Restrictions”</a:t>
            </a:r>
          </a:p>
          <a:p>
            <a:pPr lvl="1"/>
            <a:r>
              <a:rPr lang="en-US" dirty="0"/>
              <a:t>Requires aircraft joining or resuming a </a:t>
            </a:r>
            <a:r>
              <a:rPr lang="en-US" dirty="0" smtClean="0"/>
              <a:t>SID or STAR to </a:t>
            </a:r>
            <a:r>
              <a:rPr lang="en-US" dirty="0"/>
              <a:t>comply with published restrictions</a:t>
            </a:r>
          </a:p>
          <a:p>
            <a:pPr lvl="1"/>
            <a:r>
              <a:rPr lang="en-US" dirty="0" smtClean="0"/>
              <a:t>Used </a:t>
            </a:r>
            <a:r>
              <a:rPr lang="en-US" dirty="0"/>
              <a:t>in lieu of reissuing individual </a:t>
            </a:r>
            <a:r>
              <a:rPr lang="en-US" dirty="0" smtClean="0"/>
              <a:t>restrictions</a:t>
            </a:r>
          </a:p>
          <a:p>
            <a:r>
              <a:rPr lang="en-US" dirty="0"/>
              <a:t>An ATC </a:t>
            </a:r>
            <a:r>
              <a:rPr lang="en-US" dirty="0" smtClean="0"/>
              <a:t>clearance that includes an IFR departure procedure </a:t>
            </a:r>
          </a:p>
          <a:p>
            <a:pPr lvl="1"/>
            <a:r>
              <a:rPr lang="en-US" dirty="0"/>
              <a:t>Is a clearance to fly the depicted route &amp; assigned transition</a:t>
            </a:r>
          </a:p>
          <a:p>
            <a:pPr lvl="1"/>
            <a:r>
              <a:rPr lang="en-US" dirty="0"/>
              <a:t>Is a clearance requiring compliance with published speed restrictions</a:t>
            </a:r>
          </a:p>
          <a:p>
            <a:pPr lvl="1"/>
            <a:r>
              <a:rPr lang="en-US" dirty="0"/>
              <a:t>However, altitude assignment &amp; vertical navigation is a separate </a:t>
            </a:r>
            <a:r>
              <a:rPr lang="en-US" dirty="0" smtClean="0"/>
              <a:t>clearance</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27</a:t>
            </a:fld>
            <a:endParaRPr lang="en-US"/>
          </a:p>
        </p:txBody>
      </p:sp>
    </p:spTree>
    <p:extLst>
      <p:ext uri="{BB962C8B-B14F-4D97-AF65-F5344CB8AC3E}">
        <p14:creationId xmlns:p14="http://schemas.microsoft.com/office/powerpoint/2010/main" val="1842762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 Clearances</a:t>
            </a:r>
            <a:endParaRPr lang="en-US" dirty="0"/>
          </a:p>
        </p:txBody>
      </p:sp>
      <p:sp>
        <p:nvSpPr>
          <p:cNvPr id="3" name="Content Placeholder 2"/>
          <p:cNvSpPr>
            <a:spLocks noGrp="1"/>
          </p:cNvSpPr>
          <p:nvPr>
            <p:ph idx="1"/>
          </p:nvPr>
        </p:nvSpPr>
        <p:spPr/>
        <p:txBody>
          <a:bodyPr/>
          <a:lstStyle/>
          <a:p>
            <a:r>
              <a:rPr lang="en-US" dirty="0"/>
              <a:t>Receipt of a “Maintain” or “Climb &amp; Maintain” altitude clearance means:</a:t>
            </a:r>
          </a:p>
          <a:p>
            <a:pPr lvl="1"/>
            <a:r>
              <a:rPr lang="en-US" dirty="0"/>
              <a:t>All </a:t>
            </a:r>
            <a:r>
              <a:rPr lang="en-US" dirty="0" smtClean="0"/>
              <a:t>published altitude restrictions are canceled</a:t>
            </a:r>
          </a:p>
          <a:p>
            <a:pPr lvl="1"/>
            <a:r>
              <a:rPr lang="en-US" dirty="0" smtClean="0"/>
              <a:t>all published speed restrictions remain in effect</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28</a:t>
            </a:fld>
            <a:endParaRPr lang="en-US"/>
          </a:p>
        </p:txBody>
      </p:sp>
    </p:spTree>
    <p:extLst>
      <p:ext uri="{BB962C8B-B14F-4D97-AF65-F5344CB8AC3E}">
        <p14:creationId xmlns:p14="http://schemas.microsoft.com/office/powerpoint/2010/main" val="3703618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 Speed Restrictions</a:t>
            </a:r>
            <a:endParaRPr lang="en-US" dirty="0"/>
          </a:p>
        </p:txBody>
      </p:sp>
      <p:sp>
        <p:nvSpPr>
          <p:cNvPr id="3" name="Content Placeholder 2"/>
          <p:cNvSpPr>
            <a:spLocks noGrp="1"/>
          </p:cNvSpPr>
          <p:nvPr>
            <p:ph idx="1"/>
          </p:nvPr>
        </p:nvSpPr>
        <p:spPr/>
        <p:txBody>
          <a:bodyPr>
            <a:noAutofit/>
          </a:bodyPr>
          <a:lstStyle/>
          <a:p>
            <a:r>
              <a:rPr lang="en-US" sz="1600" b="1" dirty="0"/>
              <a:t>“Climb Via” or “Descend Via</a:t>
            </a:r>
            <a:r>
              <a:rPr lang="en-US" sz="1600" b="1" dirty="0" smtClean="0"/>
              <a:t>”</a:t>
            </a:r>
            <a:endParaRPr lang="en-US" sz="1600" b="1" dirty="0"/>
          </a:p>
          <a:p>
            <a:pPr lvl="1"/>
            <a:r>
              <a:rPr lang="en-US" sz="1600" dirty="0"/>
              <a:t>Absent any qualifying instructions, issuance of a climb or descend via clearance cancels </a:t>
            </a:r>
            <a:r>
              <a:rPr lang="en-US" sz="1600" dirty="0" smtClean="0"/>
              <a:t>any </a:t>
            </a:r>
            <a:r>
              <a:rPr lang="en-US" sz="1600" dirty="0"/>
              <a:t>previously issued ATC speed adjustment and provides pilot discretion to adjust speed while </a:t>
            </a:r>
            <a:r>
              <a:rPr lang="en-US" sz="1600" u="sng" dirty="0"/>
              <a:t>requiring compliance with upcoming </a:t>
            </a:r>
            <a:r>
              <a:rPr lang="en-US" sz="1600" u="sng" dirty="0" smtClean="0"/>
              <a:t>restrictions.</a:t>
            </a:r>
            <a:r>
              <a:rPr lang="en-US" sz="1600" dirty="0"/>
              <a:t> Where there are no upcoming speed restrictions, issuance of a “Proceed direct (WP name), climb via ....” cancels a previously issued speed adjustment and authorizes speed at pilot's discretion as appropriate for the phase of flight</a:t>
            </a:r>
            <a:endParaRPr lang="en-US" sz="1600" u="sng" dirty="0"/>
          </a:p>
          <a:p>
            <a:pPr lvl="1"/>
            <a:r>
              <a:rPr lang="en-US" sz="1600" dirty="0"/>
              <a:t>ATC may require compliance with a previous ATC-issued speed adjustment using phraseology:</a:t>
            </a:r>
          </a:p>
          <a:p>
            <a:pPr lvl="2"/>
            <a:r>
              <a:rPr lang="en-US" sz="1600" dirty="0" smtClean="0"/>
              <a:t>“</a:t>
            </a:r>
            <a:r>
              <a:rPr lang="en-US" sz="1600" dirty="0"/>
              <a:t>Proceed direct </a:t>
            </a:r>
            <a:r>
              <a:rPr lang="en-US" sz="1600" dirty="0" smtClean="0"/>
              <a:t>XXXXX, </a:t>
            </a:r>
            <a:r>
              <a:rPr lang="en-US" sz="1600" dirty="0"/>
              <a:t>maintain </a:t>
            </a:r>
            <a:r>
              <a:rPr lang="en-US" sz="1600" dirty="0" smtClean="0"/>
              <a:t>100 knots </a:t>
            </a:r>
            <a:r>
              <a:rPr lang="en-US" sz="1600" dirty="0"/>
              <a:t>until </a:t>
            </a:r>
            <a:r>
              <a:rPr lang="en-US" sz="1600" dirty="0" smtClean="0"/>
              <a:t>XXXXX, </a:t>
            </a:r>
            <a:r>
              <a:rPr lang="en-US" sz="1600" dirty="0"/>
              <a:t>then descend via the </a:t>
            </a:r>
            <a:r>
              <a:rPr lang="en-US" sz="1600" dirty="0" smtClean="0"/>
              <a:t>XXXXX arrival</a:t>
            </a:r>
            <a:r>
              <a:rPr lang="en-US" sz="1600" dirty="0"/>
              <a:t>, landing north”</a:t>
            </a:r>
          </a:p>
          <a:p>
            <a:pPr lvl="2"/>
            <a:r>
              <a:rPr lang="en-US" sz="1600" dirty="0"/>
              <a:t>Where there are no upcoming speed restrictions, issuance of a “Proceed direct (WP name), climb/descend via ....” cancels a previously issued speed adjustment and authorizes speed at pilot's discretion as appropriate for the phase of flight, ensuring compliance with 14 CFR </a:t>
            </a:r>
            <a:r>
              <a:rPr lang="en-US" sz="1600" dirty="0" smtClean="0"/>
              <a:t>91.117 (e.g. 250kts &lt;10,000’; 200ktsbelow B</a:t>
            </a:r>
            <a:r>
              <a:rPr lang="en-US" sz="1600" dirty="0"/>
              <a:t>, within 4 nautical miles of the primary airport of a Class C or Class D </a:t>
            </a:r>
            <a:r>
              <a:rPr lang="en-US" sz="1600" dirty="0" smtClean="0"/>
              <a:t>airspace)</a:t>
            </a:r>
            <a:endParaRPr lang="en-US" sz="1600" dirty="0"/>
          </a:p>
        </p:txBody>
      </p:sp>
      <p:sp>
        <p:nvSpPr>
          <p:cNvPr id="4" name="Slide Number Placeholder 3"/>
          <p:cNvSpPr>
            <a:spLocks noGrp="1"/>
          </p:cNvSpPr>
          <p:nvPr>
            <p:ph type="sldNum" sz="quarter" idx="12"/>
          </p:nvPr>
        </p:nvSpPr>
        <p:spPr/>
        <p:txBody>
          <a:bodyPr/>
          <a:lstStyle/>
          <a:p>
            <a:fld id="{5EBEC5D1-32C0-40AB-9928-3EC8A405C30C}" type="slidenum">
              <a:rPr lang="en-US" smtClean="0"/>
              <a:t>29</a:t>
            </a:fld>
            <a:endParaRPr lang="en-US"/>
          </a:p>
        </p:txBody>
      </p:sp>
    </p:spTree>
    <p:extLst>
      <p:ext uri="{BB962C8B-B14F-4D97-AF65-F5344CB8AC3E}">
        <p14:creationId xmlns:p14="http://schemas.microsoft.com/office/powerpoint/2010/main" val="2095677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Departure Types</a:t>
            </a:r>
            <a:endParaRPr lang="en-US" dirty="0"/>
          </a:p>
        </p:txBody>
      </p:sp>
      <p:sp>
        <p:nvSpPr>
          <p:cNvPr id="3" name="Content Placeholder 2"/>
          <p:cNvSpPr>
            <a:spLocks noGrp="1"/>
          </p:cNvSpPr>
          <p:nvPr>
            <p:ph idx="1"/>
          </p:nvPr>
        </p:nvSpPr>
        <p:spPr/>
        <p:txBody>
          <a:bodyPr/>
          <a:lstStyle/>
          <a:p>
            <a:r>
              <a:rPr lang="en-US" dirty="0" smtClean="0"/>
              <a:t>Diverse Departure</a:t>
            </a:r>
          </a:p>
          <a:p>
            <a:r>
              <a:rPr lang="en-US" dirty="0" smtClean="0"/>
              <a:t>Obstacle Departure Procedure (ODP)</a:t>
            </a:r>
          </a:p>
          <a:p>
            <a:r>
              <a:rPr lang="en-US" dirty="0" smtClean="0"/>
              <a:t>Standard Instrument Departure (SID)</a:t>
            </a:r>
          </a:p>
          <a:p>
            <a:pPr algn="just"/>
            <a:r>
              <a:rPr lang="en-US" dirty="0" smtClean="0"/>
              <a:t>Specific ATC Departure Instructions (includes Radar Vectors)</a:t>
            </a:r>
          </a:p>
          <a:p>
            <a:r>
              <a:rPr lang="en-US" dirty="0" smtClean="0"/>
              <a:t>VFR departure to commence IFR </a:t>
            </a:r>
            <a:r>
              <a:rPr lang="en-US" dirty="0" err="1" smtClean="0"/>
              <a:t>enroute</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3</a:t>
            </a:fld>
            <a:endParaRPr lang="en-US"/>
          </a:p>
        </p:txBody>
      </p:sp>
    </p:spTree>
    <p:extLst>
      <p:ext uri="{BB962C8B-B14F-4D97-AF65-F5344CB8AC3E}">
        <p14:creationId xmlns:p14="http://schemas.microsoft.com/office/powerpoint/2010/main" val="2605815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 Speed Restrictions</a:t>
            </a:r>
            <a:endParaRPr lang="en-US" dirty="0"/>
          </a:p>
        </p:txBody>
      </p:sp>
      <p:sp>
        <p:nvSpPr>
          <p:cNvPr id="3" name="Content Placeholder 2"/>
          <p:cNvSpPr>
            <a:spLocks noGrp="1"/>
          </p:cNvSpPr>
          <p:nvPr>
            <p:ph idx="1"/>
          </p:nvPr>
        </p:nvSpPr>
        <p:spPr/>
        <p:txBody>
          <a:bodyPr>
            <a:noAutofit/>
          </a:bodyPr>
          <a:lstStyle/>
          <a:p>
            <a:r>
              <a:rPr lang="en-US" sz="1600" b="1" dirty="0" smtClean="0"/>
              <a:t>“</a:t>
            </a:r>
            <a:r>
              <a:rPr lang="en-US" sz="1600" b="1" dirty="0"/>
              <a:t>Resume Normal Speed</a:t>
            </a:r>
            <a:r>
              <a:rPr lang="en-US" sz="1600" b="1" dirty="0" smtClean="0"/>
              <a:t>”</a:t>
            </a:r>
            <a:endParaRPr lang="en-US" sz="1600" b="1" dirty="0"/>
          </a:p>
          <a:p>
            <a:pPr lvl="1"/>
            <a:r>
              <a:rPr lang="en-US" sz="1600" dirty="0"/>
              <a:t>Cancels ATC </a:t>
            </a:r>
            <a:r>
              <a:rPr lang="en-US" sz="1600" dirty="0" smtClean="0"/>
              <a:t>speed </a:t>
            </a:r>
            <a:r>
              <a:rPr lang="en-US" sz="1600" dirty="0"/>
              <a:t>restrictions and </a:t>
            </a:r>
            <a:r>
              <a:rPr lang="en-US" sz="1600" dirty="0" smtClean="0"/>
              <a:t>allows pilot </a:t>
            </a:r>
            <a:r>
              <a:rPr lang="en-US" sz="1600" dirty="0"/>
              <a:t>to return to normal aircraft speed where no restrictions are published on the procedure/route currently being flown</a:t>
            </a:r>
          </a:p>
          <a:p>
            <a:pPr lvl="1"/>
            <a:r>
              <a:rPr lang="en-US" sz="1600" dirty="0"/>
              <a:t>It does not delete speed restrictions on upcoming segments of flight (e.g. a </a:t>
            </a:r>
            <a:r>
              <a:rPr lang="en-US" sz="1600" dirty="0" smtClean="0"/>
              <a:t>SID / STAR </a:t>
            </a:r>
            <a:r>
              <a:rPr lang="en-US" sz="1600" dirty="0"/>
              <a:t>later in the flight)</a:t>
            </a:r>
          </a:p>
          <a:p>
            <a:pPr lvl="1"/>
            <a:r>
              <a:rPr lang="en-US" sz="1600" dirty="0"/>
              <a:t>This does not relieve the pilot of those speed restrictions which are applicable to 14 CFR Section 91.117</a:t>
            </a:r>
          </a:p>
          <a:p>
            <a:r>
              <a:rPr lang="en-US" sz="1600" b="1" dirty="0"/>
              <a:t>“Resume Published Speed</a:t>
            </a:r>
            <a:r>
              <a:rPr lang="en-US" sz="1600" b="1" dirty="0" smtClean="0"/>
              <a:t>”</a:t>
            </a:r>
            <a:endParaRPr lang="en-US" sz="1600" b="1" dirty="0"/>
          </a:p>
          <a:p>
            <a:pPr lvl="1"/>
            <a:r>
              <a:rPr lang="en-US" sz="1600" dirty="0"/>
              <a:t>Cancels ATC issued speed restrictions; pilot is expected to comply with speeds published on the SID/STAR</a:t>
            </a:r>
          </a:p>
          <a:p>
            <a:r>
              <a:rPr lang="en-US" sz="1600" b="1" dirty="0"/>
              <a:t>“Delete Speed Restrictions</a:t>
            </a:r>
            <a:r>
              <a:rPr lang="en-US" sz="1600" b="1" dirty="0" smtClean="0"/>
              <a:t>”</a:t>
            </a:r>
            <a:endParaRPr lang="en-US" sz="1600" b="1" dirty="0"/>
          </a:p>
          <a:p>
            <a:pPr lvl="1"/>
            <a:r>
              <a:rPr lang="en-US" sz="1600" dirty="0"/>
              <a:t>Cancels ATC assigned, and</a:t>
            </a:r>
          </a:p>
          <a:p>
            <a:pPr lvl="1"/>
            <a:r>
              <a:rPr lang="en-US" sz="1600" dirty="0"/>
              <a:t>Cancels all published speed restrictions on a charted procedure</a:t>
            </a:r>
          </a:p>
          <a:p>
            <a:endParaRPr lang="en-US" sz="1600" dirty="0"/>
          </a:p>
        </p:txBody>
      </p:sp>
      <p:sp>
        <p:nvSpPr>
          <p:cNvPr id="4" name="Slide Number Placeholder 3"/>
          <p:cNvSpPr>
            <a:spLocks noGrp="1"/>
          </p:cNvSpPr>
          <p:nvPr>
            <p:ph type="sldNum" sz="quarter" idx="12"/>
          </p:nvPr>
        </p:nvSpPr>
        <p:spPr/>
        <p:txBody>
          <a:bodyPr/>
          <a:lstStyle/>
          <a:p>
            <a:fld id="{5EBEC5D1-32C0-40AB-9928-3EC8A405C30C}" type="slidenum">
              <a:rPr lang="en-US" smtClean="0"/>
              <a:t>30</a:t>
            </a:fld>
            <a:endParaRPr lang="en-US"/>
          </a:p>
        </p:txBody>
      </p:sp>
    </p:spTree>
    <p:extLst>
      <p:ext uri="{BB962C8B-B14F-4D97-AF65-F5344CB8AC3E}">
        <p14:creationId xmlns:p14="http://schemas.microsoft.com/office/powerpoint/2010/main" val="1079620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ATC </a:t>
            </a:r>
            <a:r>
              <a:rPr lang="en-US" dirty="0" smtClean="0"/>
              <a:t>Modification on a SID</a:t>
            </a:r>
            <a:endParaRPr lang="en-US" dirty="0"/>
          </a:p>
        </p:txBody>
      </p:sp>
      <p:sp>
        <p:nvSpPr>
          <p:cNvPr id="3" name="Content Placeholder 2"/>
          <p:cNvSpPr>
            <a:spLocks noGrp="1"/>
          </p:cNvSpPr>
          <p:nvPr>
            <p:ph idx="1"/>
          </p:nvPr>
        </p:nvSpPr>
        <p:spPr/>
        <p:txBody>
          <a:bodyPr>
            <a:normAutofit fontScale="77500" lnSpcReduction="20000"/>
          </a:bodyPr>
          <a:lstStyle/>
          <a:p>
            <a:r>
              <a:rPr lang="en-US" dirty="0"/>
              <a:t>ATC will issue an altitude to maintain and all appropriate altitude restrictions when a vector will take </a:t>
            </a:r>
            <a:r>
              <a:rPr lang="en-US" dirty="0" smtClean="0"/>
              <a:t>you off </a:t>
            </a:r>
            <a:r>
              <a:rPr lang="en-US" dirty="0"/>
              <a:t>an assigned procedure that contains altitude instructions or the previously issued clearance included crossing restrictions</a:t>
            </a:r>
          </a:p>
          <a:p>
            <a:r>
              <a:rPr lang="en-US" dirty="0"/>
              <a:t>ATC must advise the pilot what to expect when the vector is completed</a:t>
            </a:r>
          </a:p>
          <a:p>
            <a:pPr lvl="1"/>
            <a:r>
              <a:rPr lang="en-US" dirty="0" smtClean="0"/>
              <a:t>“Skyhawk 1472F, </a:t>
            </a:r>
            <a:r>
              <a:rPr lang="en-US" dirty="0"/>
              <a:t>Fly Heading One </a:t>
            </a:r>
            <a:r>
              <a:rPr lang="en-US" dirty="0" smtClean="0"/>
              <a:t>Eight Zero</a:t>
            </a:r>
            <a:r>
              <a:rPr lang="en-US" dirty="0"/>
              <a:t>, Vectors For Spacing, </a:t>
            </a:r>
            <a:r>
              <a:rPr lang="en-US" dirty="0" smtClean="0"/>
              <a:t>Maintain six thousand</a:t>
            </a:r>
            <a:r>
              <a:rPr lang="en-US" dirty="0"/>
              <a:t>, Expect To Resume </a:t>
            </a:r>
            <a:r>
              <a:rPr lang="en-US" dirty="0" smtClean="0"/>
              <a:t>XXXX </a:t>
            </a:r>
            <a:r>
              <a:rPr lang="en-US" dirty="0"/>
              <a:t>Departure”</a:t>
            </a:r>
          </a:p>
          <a:p>
            <a:r>
              <a:rPr lang="en-US" dirty="0"/>
              <a:t>Pilots may consider the SID canceled, unless the controller adds “expect to resume [SID name] departure”, in which case pilots should be prepared to rejoin the SID at a subsequent fix or procedure leg</a:t>
            </a:r>
          </a:p>
          <a:p>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31</a:t>
            </a:fld>
            <a:endParaRPr lang="en-US"/>
          </a:p>
        </p:txBody>
      </p:sp>
    </p:spTree>
    <p:extLst>
      <p:ext uri="{BB962C8B-B14F-4D97-AF65-F5344CB8AC3E}">
        <p14:creationId xmlns:p14="http://schemas.microsoft.com/office/powerpoint/2010/main" val="807308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SID Departure Clearance Amendments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A SID is canceled if you are vectored or cleared off of a SID-specified course, unless ATC adds "expect to resume SID" or otherwise indicates the deviation is temporary</a:t>
            </a:r>
          </a:p>
          <a:p>
            <a:pPr algn="just"/>
            <a:r>
              <a:rPr lang="en-US" dirty="0" smtClean="0"/>
              <a:t>If ATC reinstates a canceled SID, ATC must state the portion of routing that applies and restate applicable altitude restrictions</a:t>
            </a:r>
          </a:p>
          <a:p>
            <a:pPr algn="just"/>
            <a:r>
              <a:rPr lang="en-US" dirty="0" smtClean="0"/>
              <a:t>If the SID is canceled, departure control must indicate any portions of the SID that remain applicable and must restate altitude restrictions</a:t>
            </a:r>
          </a:p>
          <a:p>
            <a:pPr algn="just"/>
            <a:r>
              <a:rPr lang="en-US" dirty="0" smtClean="0"/>
              <a:t>If an altitude is changed or restated, either prior to or after departure, you can climb immediately to that altitude, unless ATC advises that any current altitude restriction remains in effect</a:t>
            </a:r>
          </a:p>
          <a:p>
            <a:pPr algn="just"/>
            <a:r>
              <a:rPr lang="en-US" dirty="0" smtClean="0"/>
              <a:t>The SID lateral path must be followed despite any altitude changes</a:t>
            </a:r>
          </a:p>
        </p:txBody>
      </p:sp>
      <p:sp>
        <p:nvSpPr>
          <p:cNvPr id="4" name="Slide Number Placeholder 3"/>
          <p:cNvSpPr>
            <a:spLocks noGrp="1"/>
          </p:cNvSpPr>
          <p:nvPr>
            <p:ph type="sldNum" sz="quarter" idx="12"/>
          </p:nvPr>
        </p:nvSpPr>
        <p:spPr/>
        <p:txBody>
          <a:bodyPr/>
          <a:lstStyle/>
          <a:p>
            <a:fld id="{5EBEC5D1-32C0-40AB-9928-3EC8A405C30C}" type="slidenum">
              <a:rPr lang="en-US" smtClean="0"/>
              <a:t>32</a:t>
            </a:fld>
            <a:endParaRPr lang="en-US"/>
          </a:p>
        </p:txBody>
      </p:sp>
    </p:spTree>
    <p:extLst>
      <p:ext uri="{BB962C8B-B14F-4D97-AF65-F5344CB8AC3E}">
        <p14:creationId xmlns:p14="http://schemas.microsoft.com/office/powerpoint/2010/main" val="585290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 / STAR ATC Communications</a:t>
            </a:r>
            <a:endParaRPr lang="en-US" dirty="0"/>
          </a:p>
        </p:txBody>
      </p:sp>
      <p:sp>
        <p:nvSpPr>
          <p:cNvPr id="3" name="Content Placeholder 2"/>
          <p:cNvSpPr>
            <a:spLocks noGrp="1"/>
          </p:cNvSpPr>
          <p:nvPr>
            <p:ph idx="1"/>
          </p:nvPr>
        </p:nvSpPr>
        <p:spPr/>
        <p:txBody>
          <a:bodyPr/>
          <a:lstStyle/>
          <a:p>
            <a:r>
              <a:rPr lang="en-US" dirty="0"/>
              <a:t>When changing frequencies or on initial contact advise ATC of current altitude, “Climbing/Descending Via” procedure name, and runway transitions if assigned; if issued an altitude or speed not contained on the SID/STAR, advise ATC of restrictions issued by the prior controller</a:t>
            </a:r>
          </a:p>
          <a:p>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33</a:t>
            </a:fld>
            <a:endParaRPr lang="en-US"/>
          </a:p>
        </p:txBody>
      </p:sp>
    </p:spTree>
    <p:extLst>
      <p:ext uri="{BB962C8B-B14F-4D97-AF65-F5344CB8AC3E}">
        <p14:creationId xmlns:p14="http://schemas.microsoft.com/office/powerpoint/2010/main" val="3278997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Radar Departures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When taking off in the radar environment and no clearance is given to fly a SID, ATC departure instructions are normally issued in the form of a heading to fly on departure followed by radar vectors. </a:t>
            </a:r>
          </a:p>
          <a:p>
            <a:pPr algn="just"/>
            <a:r>
              <a:rPr lang="en-US" dirty="0" smtClean="0"/>
              <a:t>Vectors may be provided before or after takeoff</a:t>
            </a:r>
          </a:p>
          <a:p>
            <a:pPr algn="just"/>
            <a:r>
              <a:rPr lang="en-US" dirty="0" smtClean="0"/>
              <a:t>Exercise caution with this type of departure instruction if IMC will be encountered.  </a:t>
            </a:r>
          </a:p>
          <a:p>
            <a:pPr lvl="1" algn="just"/>
            <a:r>
              <a:rPr lang="en-US" dirty="0" smtClean="0"/>
              <a:t>Comply with ODP climb gradients for the appropriate runway.  </a:t>
            </a:r>
          </a:p>
          <a:p>
            <a:pPr lvl="1" algn="just"/>
            <a:r>
              <a:rPr lang="en-US" dirty="0" smtClean="0"/>
              <a:t>If IMC and there is a “climb to (altitude) before turning (direction)” for the runway, climb to the appropriate altitude before turning to the ATC issued heading.  </a:t>
            </a:r>
          </a:p>
          <a:p>
            <a:pPr algn="just"/>
            <a:r>
              <a:rPr lang="en-US" dirty="0" smtClean="0"/>
              <a:t>ATC does not assume obstacle clearance responsibility until they state “radar contact”.  </a:t>
            </a:r>
          </a:p>
          <a:p>
            <a:pPr algn="just"/>
            <a:r>
              <a:rPr lang="en-US" dirty="0" smtClean="0"/>
              <a:t>If any doubt exists to whether the instruction will provide obstacle clearance, pilots should fly the ODP instructions for the runway/airfield and advise ATC of their intentions. </a:t>
            </a:r>
          </a:p>
          <a:p>
            <a:pPr lvl="1" algn="just"/>
            <a:r>
              <a:rPr lang="en-US" dirty="0" smtClean="0"/>
              <a:t>Keep your situational awareness to avoid CFIT and can takeover your own navigation, if needed</a:t>
            </a:r>
          </a:p>
        </p:txBody>
      </p:sp>
      <p:sp>
        <p:nvSpPr>
          <p:cNvPr id="4" name="Slide Number Placeholder 3"/>
          <p:cNvSpPr>
            <a:spLocks noGrp="1"/>
          </p:cNvSpPr>
          <p:nvPr>
            <p:ph type="sldNum" sz="quarter" idx="12"/>
          </p:nvPr>
        </p:nvSpPr>
        <p:spPr/>
        <p:txBody>
          <a:bodyPr/>
          <a:lstStyle/>
          <a:p>
            <a:fld id="{5EBEC5D1-32C0-40AB-9928-3EC8A405C30C}" type="slidenum">
              <a:rPr lang="en-US" smtClean="0"/>
              <a:t>34</a:t>
            </a:fld>
            <a:endParaRPr lang="en-US"/>
          </a:p>
        </p:txBody>
      </p:sp>
    </p:spTree>
    <p:extLst>
      <p:ext uri="{BB962C8B-B14F-4D97-AF65-F5344CB8AC3E}">
        <p14:creationId xmlns:p14="http://schemas.microsoft.com/office/powerpoint/2010/main" val="961386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Radar Departures</a:t>
            </a:r>
            <a:endParaRPr lang="en-US" dirty="0"/>
          </a:p>
        </p:txBody>
      </p:sp>
      <p:sp>
        <p:nvSpPr>
          <p:cNvPr id="3" name="Content Placeholder 2"/>
          <p:cNvSpPr>
            <a:spLocks noGrp="1"/>
          </p:cNvSpPr>
          <p:nvPr>
            <p:ph idx="1"/>
          </p:nvPr>
        </p:nvSpPr>
        <p:spPr/>
        <p:txBody>
          <a:bodyPr>
            <a:normAutofit/>
          </a:bodyPr>
          <a:lstStyle/>
          <a:p>
            <a:pPr algn="just"/>
            <a:r>
              <a:rPr lang="en-US" dirty="0" smtClean="0"/>
              <a:t>If radar contact is lost you will be asked to provide position reports</a:t>
            </a:r>
          </a:p>
          <a:p>
            <a:pPr algn="just"/>
            <a:r>
              <a:rPr lang="en-US" dirty="0"/>
              <a:t>Upon initial contact, state your aircraft or flight number</a:t>
            </a:r>
            <a:r>
              <a:rPr lang="en-US" dirty="0" smtClean="0"/>
              <a:t>, the </a:t>
            </a:r>
            <a:r>
              <a:rPr lang="en-US" dirty="0"/>
              <a:t>altitude you are climbing through, and the </a:t>
            </a:r>
            <a:r>
              <a:rPr lang="en-US" dirty="0" smtClean="0"/>
              <a:t>altitude to </a:t>
            </a:r>
            <a:r>
              <a:rPr lang="en-US" dirty="0"/>
              <a:t>which you are climbing. The controller will verify </a:t>
            </a:r>
            <a:r>
              <a:rPr lang="en-US" dirty="0" smtClean="0"/>
              <a:t>that your </a:t>
            </a:r>
            <a:r>
              <a:rPr lang="en-US" dirty="0"/>
              <a:t>reported altitude matches that emitted by </a:t>
            </a:r>
            <a:r>
              <a:rPr lang="en-US" dirty="0" smtClean="0"/>
              <a:t>your transponder</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35</a:t>
            </a:fld>
            <a:endParaRPr lang="en-US"/>
          </a:p>
        </p:txBody>
      </p:sp>
    </p:spTree>
    <p:extLst>
      <p:ext uri="{BB962C8B-B14F-4D97-AF65-F5344CB8AC3E}">
        <p14:creationId xmlns:p14="http://schemas.microsoft.com/office/powerpoint/2010/main" val="1932419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Take-off Minimums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Applicable to commercial operations</a:t>
            </a:r>
          </a:p>
          <a:p>
            <a:pPr algn="just"/>
            <a:r>
              <a:rPr lang="en-US" dirty="0" smtClean="0"/>
              <a:t>Should be followed by part 91 pilots</a:t>
            </a:r>
          </a:p>
          <a:p>
            <a:pPr algn="just"/>
            <a:r>
              <a:rPr lang="en-US" dirty="0" smtClean="0"/>
              <a:t>No pilot in a commercial operation may takeoff from a civil airport under IFR unless the weather conditions at time of takeoff are at or above the weather minimums for IFR takeoff - §91.175(f)</a:t>
            </a:r>
          </a:p>
          <a:p>
            <a:pPr algn="just"/>
            <a:r>
              <a:rPr lang="en-US" dirty="0" smtClean="0"/>
              <a:t>Minimums, if not otherwise stated are:</a:t>
            </a:r>
          </a:p>
          <a:p>
            <a:pPr lvl="1" algn="just"/>
            <a:r>
              <a:rPr lang="en-US" dirty="0" smtClean="0"/>
              <a:t>For aircraft with two engines or less—1 statute mile visibility</a:t>
            </a:r>
          </a:p>
          <a:p>
            <a:pPr lvl="1" algn="just"/>
            <a:r>
              <a:rPr lang="en-US" dirty="0" smtClean="0"/>
              <a:t>(ii) For aircraft with 3 or more engines—1/2 statute mile visibility</a:t>
            </a:r>
          </a:p>
          <a:p>
            <a:pPr lvl="1" algn="just"/>
            <a:r>
              <a:rPr lang="en-US" dirty="0" smtClean="0"/>
              <a:t>Non-standard minimums are found in TERPS Section C.</a:t>
            </a:r>
          </a:p>
        </p:txBody>
      </p:sp>
      <p:sp>
        <p:nvSpPr>
          <p:cNvPr id="4" name="Slide Number Placeholder 3"/>
          <p:cNvSpPr>
            <a:spLocks noGrp="1"/>
          </p:cNvSpPr>
          <p:nvPr>
            <p:ph type="sldNum" sz="quarter" idx="12"/>
          </p:nvPr>
        </p:nvSpPr>
        <p:spPr/>
        <p:txBody>
          <a:bodyPr/>
          <a:lstStyle/>
          <a:p>
            <a:fld id="{5EBEC5D1-32C0-40AB-9928-3EC8A405C30C}" type="slidenum">
              <a:rPr lang="en-US" smtClean="0"/>
              <a:t>36</a:t>
            </a:fld>
            <a:endParaRPr lang="en-US"/>
          </a:p>
        </p:txBody>
      </p:sp>
    </p:spTree>
    <p:extLst>
      <p:ext uri="{BB962C8B-B14F-4D97-AF65-F5344CB8AC3E}">
        <p14:creationId xmlns:p14="http://schemas.microsoft.com/office/powerpoint/2010/main" val="1364412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Departure Clearance Restrictions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Clearance void time – “Clearance void if not off by ____”</a:t>
            </a:r>
          </a:p>
          <a:p>
            <a:pPr lvl="1" algn="just"/>
            <a:r>
              <a:rPr lang="en-US" dirty="0" smtClean="0"/>
              <a:t>Airspace is kept open for you during this time – Other IFR traffic for the airport is suspended</a:t>
            </a:r>
          </a:p>
          <a:p>
            <a:pPr lvl="1" algn="just"/>
            <a:r>
              <a:rPr lang="en-US" dirty="0" smtClean="0"/>
              <a:t>Cannot depart after void time</a:t>
            </a:r>
          </a:p>
          <a:p>
            <a:pPr lvl="1" algn="just"/>
            <a:r>
              <a:rPr lang="en-US" dirty="0" smtClean="0"/>
              <a:t>Call ATC as soon as practicable but not more than 30 minutes if not off by void time</a:t>
            </a:r>
          </a:p>
          <a:p>
            <a:pPr algn="just"/>
            <a:r>
              <a:rPr lang="en-US" dirty="0" smtClean="0"/>
              <a:t>Hold for release – Used to delay your departure for traffic management reasons</a:t>
            </a:r>
          </a:p>
          <a:p>
            <a:pPr algn="just"/>
            <a:r>
              <a:rPr lang="en-US" dirty="0" smtClean="0"/>
              <a:t>Release time – Advises pilot of the earliest time they may depart “N___ released for departure at ____”</a:t>
            </a:r>
          </a:p>
          <a:p>
            <a:pPr algn="just"/>
            <a:r>
              <a:rPr lang="en-US" dirty="0" smtClean="0"/>
              <a:t>Expect Departure Clearance Time (EDCT) – Advises of delay – aircraft expected within 5 minutes of EDCT</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37</a:t>
            </a:fld>
            <a:endParaRPr lang="en-US"/>
          </a:p>
        </p:txBody>
      </p:sp>
    </p:spTree>
    <p:extLst>
      <p:ext uri="{BB962C8B-B14F-4D97-AF65-F5344CB8AC3E}">
        <p14:creationId xmlns:p14="http://schemas.microsoft.com/office/powerpoint/2010/main" val="2019566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clipartillustration.com/msm_rf_content/1367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89532"/>
            <a:ext cx="44958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08828" y="4038600"/>
            <a:ext cx="307674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Questions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cxnSp>
        <p:nvCxnSpPr>
          <p:cNvPr id="7" name="Straight Connector 6"/>
          <p:cNvCxnSpPr/>
          <p:nvPr/>
        </p:nvCxnSpPr>
        <p:spPr>
          <a:xfrm>
            <a:off x="1295400" y="3352800"/>
            <a:ext cx="152400" cy="76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9200" y="3429000"/>
            <a:ext cx="152400" cy="76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71600" y="3276600"/>
            <a:ext cx="152400" cy="76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219200" y="4191000"/>
            <a:ext cx="457200" cy="30926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363462" y="4285708"/>
            <a:ext cx="152400" cy="762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0D6C9F1-8C18-4268-99B1-F1F01E84C678}" type="slidenum">
              <a:rPr lang="en-US" smtClean="0"/>
              <a:t>38</a:t>
            </a:fld>
            <a:endParaRPr lang="en-US"/>
          </a:p>
        </p:txBody>
      </p:sp>
    </p:spTree>
    <p:extLst>
      <p:ext uri="{BB962C8B-B14F-4D97-AF65-F5344CB8AC3E}">
        <p14:creationId xmlns:p14="http://schemas.microsoft.com/office/powerpoint/2010/main" val="2047359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Instrument flight can be dangerous.  </a:t>
            </a:r>
            <a:r>
              <a:rPr lang="en-US" dirty="0" smtClean="0">
                <a:solidFill>
                  <a:srgbClr val="C00000"/>
                </a:solidFill>
              </a:rPr>
              <a:t>Do not rely solely on this presentation – PROFESSIONAL INSTRUCTION IS REQUIRED</a:t>
            </a:r>
          </a:p>
          <a:p>
            <a:r>
              <a:rPr lang="en-US" dirty="0" smtClean="0"/>
              <a:t>The foregoing material should not be relied upon for flight</a:t>
            </a:r>
          </a:p>
          <a:p>
            <a:r>
              <a:rPr lang="en-US" dirty="0" smtClean="0"/>
              <a:t>ALTHOUGH THE ABOVE INFORMATION IS FROM SOURCES BELIEVED TO BE RELIABLE SUCH INFORMATION HAS NOT BEEN VERIFIED, AND NO EXPRESS REPRESENTATION IS MADE NOR IS ANY TO BE IMPLIED AS TO THE ACCURACY THEREOF, AND IT IS SUBMITTED SUBJECT TO ERRORS, OMISSIONS, CHANGE</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39</a:t>
            </a:fld>
            <a:endParaRPr lang="en-US"/>
          </a:p>
        </p:txBody>
      </p:sp>
    </p:spTree>
    <p:extLst>
      <p:ext uri="{BB962C8B-B14F-4D97-AF65-F5344CB8AC3E}">
        <p14:creationId xmlns:p14="http://schemas.microsoft.com/office/powerpoint/2010/main" val="4240251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Diverse or Omnidirectional Departure</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Diverse departures are NOT published or noted generally</a:t>
            </a:r>
          </a:p>
          <a:p>
            <a:pPr lvl="1" algn="just"/>
            <a:r>
              <a:rPr lang="en-US" dirty="0" smtClean="0"/>
              <a:t>This departure capability is indicated by the absence of any other Obstacle Departure Procedure</a:t>
            </a:r>
          </a:p>
          <a:p>
            <a:pPr algn="just"/>
            <a:r>
              <a:rPr lang="en-US" dirty="0" smtClean="0"/>
              <a:t>With a diverse departure you can depart in any direction so long as you can climb 200’/NM</a:t>
            </a:r>
          </a:p>
          <a:p>
            <a:pPr lvl="1" algn="just"/>
            <a:r>
              <a:rPr lang="en-US" dirty="0" smtClean="0"/>
              <a:t>Any obstacle in the 40:1 plane will cause FAA to publish an ODP</a:t>
            </a:r>
          </a:p>
          <a:p>
            <a:pPr lvl="1" algn="just"/>
            <a:r>
              <a:rPr lang="en-US" dirty="0" smtClean="0"/>
              <a:t>As with other departures, you must climb to 400’ above the departure end of the runway elevation straight ahead (drift corrected).  Thereafter can turn in shortest direction to your first fix</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4</a:t>
            </a:fld>
            <a:endParaRPr lang="en-US"/>
          </a:p>
        </p:txBody>
      </p:sp>
    </p:spTree>
    <p:extLst>
      <p:ext uri="{BB962C8B-B14F-4D97-AF65-F5344CB8AC3E}">
        <p14:creationId xmlns:p14="http://schemas.microsoft.com/office/powerpoint/2010/main" val="61038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200’/NM Computation</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5</a:t>
            </a:fld>
            <a:endParaRPr lang="en-US"/>
          </a:p>
        </p:txBody>
      </p:sp>
      <p:sp>
        <p:nvSpPr>
          <p:cNvPr id="6" name="AutoShape 4" descr="http://expertaviator.com/wp-content/uploads/2011/02/ClimbDescent-Table-721x10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89102"/>
            <a:ext cx="3352800" cy="476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4953000" y="1295400"/>
            <a:ext cx="2895600"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66800" y="2057400"/>
            <a:ext cx="19812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09678" y="3429000"/>
            <a:ext cx="2096664" cy="646331"/>
          </a:xfrm>
          <a:prstGeom prst="rect">
            <a:avLst/>
          </a:prstGeom>
          <a:noFill/>
          <a:ln>
            <a:solidFill>
              <a:srgbClr val="FF0000"/>
            </a:solidFill>
          </a:ln>
        </p:spPr>
        <p:txBody>
          <a:bodyPr wrap="none" rtlCol="0">
            <a:spAutoFit/>
          </a:bodyPr>
          <a:lstStyle/>
          <a:p>
            <a:r>
              <a:rPr lang="en-US" dirty="0" smtClean="0"/>
              <a:t>Inside back cover of </a:t>
            </a:r>
          </a:p>
          <a:p>
            <a:r>
              <a:rPr lang="en-US" dirty="0" smtClean="0"/>
              <a:t>TERPS</a:t>
            </a:r>
            <a:endParaRPr lang="en-US" dirty="0"/>
          </a:p>
        </p:txBody>
      </p:sp>
    </p:spTree>
    <p:extLst>
      <p:ext uri="{BB962C8B-B14F-4D97-AF65-F5344CB8AC3E}">
        <p14:creationId xmlns:p14="http://schemas.microsoft.com/office/powerpoint/2010/main" val="92954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368177"/>
            <a:ext cx="3033020" cy="2121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Diverse or Omnidirectional Departure</a:t>
            </a:r>
            <a:endParaRPr lang="en-US" dirty="0"/>
          </a:p>
        </p:txBody>
      </p:sp>
      <p:sp>
        <p:nvSpPr>
          <p:cNvPr id="3" name="Content Placeholder 2"/>
          <p:cNvSpPr>
            <a:spLocks noGrp="1"/>
          </p:cNvSpPr>
          <p:nvPr>
            <p:ph idx="1"/>
          </p:nvPr>
        </p:nvSpPr>
        <p:spPr/>
        <p:txBody>
          <a:bodyPr/>
          <a:lstStyle/>
          <a:p>
            <a:pPr algn="just"/>
            <a:r>
              <a:rPr lang="en-US" dirty="0" smtClean="0"/>
              <a:t>Diverse Vector Areas – if the diverse departure area is not 360°, the FAA will develop diverse vector areas</a:t>
            </a:r>
          </a:p>
          <a:p>
            <a:pPr algn="just"/>
            <a:r>
              <a:rPr lang="en-US" dirty="0" smtClean="0"/>
              <a:t>Diverse departure may have a published minimum climb requirement &gt;200’/NM</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6</a:t>
            </a:fld>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663748"/>
            <a:ext cx="5257800" cy="594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5105400" y="4368177"/>
            <a:ext cx="685800" cy="10608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002910" y="4419600"/>
            <a:ext cx="168389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3256" y="5451947"/>
            <a:ext cx="4528344" cy="1200329"/>
          </a:xfrm>
          <a:prstGeom prst="rect">
            <a:avLst/>
          </a:prstGeom>
          <a:noFill/>
          <a:ln>
            <a:solidFill>
              <a:schemeClr val="tx1"/>
            </a:solidFill>
          </a:ln>
        </p:spPr>
        <p:txBody>
          <a:bodyPr wrap="square" rtlCol="0">
            <a:spAutoFit/>
          </a:bodyPr>
          <a:lstStyle/>
          <a:p>
            <a:r>
              <a:rPr lang="en-US" dirty="0" smtClean="0"/>
              <a:t>DPs are listed by airport in the IFR Takeoff Minimums and (Obstacle) Departure Procedures Section, Section L, of the Terminal Procedures Publications</a:t>
            </a:r>
            <a:endParaRPr lang="en-US" dirty="0"/>
          </a:p>
        </p:txBody>
      </p:sp>
      <p:cxnSp>
        <p:nvCxnSpPr>
          <p:cNvPr id="13" name="Straight Arrow Connector 12"/>
          <p:cNvCxnSpPr>
            <a:stCxn id="11" idx="0"/>
          </p:cNvCxnSpPr>
          <p:nvPr/>
        </p:nvCxnSpPr>
        <p:spPr>
          <a:xfrm flipH="1" flipV="1">
            <a:off x="2819400" y="5181600"/>
            <a:ext cx="98028" cy="270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689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dailymail.co.uk/i/pix/2011/02/11/article-0-0D23B605000005DC-810_634x4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163692"/>
            <a:ext cx="2358774" cy="15514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Obstacle Departure Procedure</a:t>
            </a:r>
            <a:br>
              <a:rPr lang="en-US" dirty="0" smtClean="0"/>
            </a:br>
            <a:r>
              <a:rPr lang="en-US" dirty="0" smtClean="0"/>
              <a:t>ODP</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An ODP is a published departure procedure designed for obstacle avoidance during takeoff and climb, especially in a </a:t>
            </a:r>
            <a:r>
              <a:rPr lang="en-US" dirty="0" err="1" smtClean="0"/>
              <a:t>nonradar</a:t>
            </a:r>
            <a:r>
              <a:rPr lang="en-US" dirty="0" smtClean="0"/>
              <a:t> environment without vectors from air traffic control. </a:t>
            </a:r>
          </a:p>
          <a:p>
            <a:pPr algn="just"/>
            <a:r>
              <a:rPr lang="en-US" dirty="0" smtClean="0"/>
              <a:t>Generally it is a textual description, but can refer to a SID.  An ODP can also be published as a graphic procedure. If the ODP is published as a graphic procedure, its name will be listed</a:t>
            </a:r>
          </a:p>
          <a:p>
            <a:pPr lvl="1" algn="just"/>
            <a:r>
              <a:rPr lang="en-US" dirty="0" smtClean="0"/>
              <a:t>Graphic obstacle DPs will include the term "(OBSTACLE)" included in the procedure title; e.g., TETON TWO (OBSTACLE). </a:t>
            </a:r>
            <a:endParaRPr lang="en-US" dirty="0"/>
          </a:p>
        </p:txBody>
      </p:sp>
      <p:sp>
        <p:nvSpPr>
          <p:cNvPr id="4" name="Slide Number Placeholder 3"/>
          <p:cNvSpPr>
            <a:spLocks noGrp="1"/>
          </p:cNvSpPr>
          <p:nvPr>
            <p:ph type="sldNum" sz="quarter" idx="12"/>
          </p:nvPr>
        </p:nvSpPr>
        <p:spPr/>
        <p:txBody>
          <a:bodyPr/>
          <a:lstStyle/>
          <a:p>
            <a:fld id="{5EBEC5D1-32C0-40AB-9928-3EC8A405C30C}" type="slidenum">
              <a:rPr lang="en-US" smtClean="0"/>
              <a:t>7</a:t>
            </a:fld>
            <a:endParaRPr lang="en-US"/>
          </a:p>
        </p:txBody>
      </p:sp>
    </p:spTree>
    <p:extLst>
      <p:ext uri="{BB962C8B-B14F-4D97-AF65-F5344CB8AC3E}">
        <p14:creationId xmlns:p14="http://schemas.microsoft.com/office/powerpoint/2010/main" val="35669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Obstacle Departure Procedure</a:t>
            </a:r>
            <a:br>
              <a:rPr lang="en-US" dirty="0" smtClean="0"/>
            </a:br>
            <a:r>
              <a:rPr lang="en-US" dirty="0" smtClean="0"/>
              <a:t>ODP</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ODPS are available</a:t>
            </a:r>
          </a:p>
          <a:p>
            <a:pPr lvl="1" algn="just"/>
            <a:r>
              <a:rPr lang="en-US" dirty="0" smtClean="0"/>
              <a:t>In the FAA terminal procedures publication, ODPs are located in a separate section at the front of the book.  They are published with the takeoff minimums. </a:t>
            </a:r>
          </a:p>
          <a:p>
            <a:pPr lvl="2" algn="just"/>
            <a:r>
              <a:rPr lang="en-US" dirty="0" smtClean="0"/>
              <a:t>The existence of a textual ODP is indicated by the “T” symbol in a black triangle on FAA approach plates.</a:t>
            </a:r>
          </a:p>
          <a:p>
            <a:pPr lvl="1" algn="just"/>
            <a:r>
              <a:rPr lang="en-US" dirty="0" err="1" smtClean="0"/>
              <a:t>Jepp</a:t>
            </a:r>
            <a:r>
              <a:rPr lang="en-US" dirty="0" smtClean="0"/>
              <a:t> puts ODPs on the same page as the airport’s instrument approach procedures</a:t>
            </a:r>
          </a:p>
          <a:p>
            <a:pPr lvl="1" algn="just"/>
            <a:r>
              <a:rPr lang="en-US" dirty="0" smtClean="0"/>
              <a:t>Electronic flight bag (EFB) apps include ODPs as part of the subscription data.</a:t>
            </a:r>
          </a:p>
        </p:txBody>
      </p:sp>
      <p:pic>
        <p:nvPicPr>
          <p:cNvPr id="4" name="Picture 5" descr="http://asrs.arc.nasa.gov/publications/callback/237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38200"/>
            <a:ext cx="2763175" cy="128948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EBEC5D1-32C0-40AB-9928-3EC8A405C30C}" type="slidenum">
              <a:rPr lang="en-US" smtClean="0"/>
              <a:t>8</a:t>
            </a:fld>
            <a:endParaRPr lang="en-US"/>
          </a:p>
        </p:txBody>
      </p:sp>
    </p:spTree>
    <p:extLst>
      <p:ext uri="{BB962C8B-B14F-4D97-AF65-F5344CB8AC3E}">
        <p14:creationId xmlns:p14="http://schemas.microsoft.com/office/powerpoint/2010/main" val="225740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Obstacle Departure Procedure</a:t>
            </a:r>
            <a:br>
              <a:rPr lang="en-US" dirty="0" smtClean="0"/>
            </a:br>
            <a:r>
              <a:rPr lang="en-US" dirty="0" smtClean="0"/>
              <a:t>ODP</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Unlike with a standard instrument departure (SID), you do not need a clearance from ATC to fly an ODP.</a:t>
            </a:r>
          </a:p>
          <a:p>
            <a:pPr lvl="1" algn="just"/>
            <a:r>
              <a:rPr lang="en-US" dirty="0" smtClean="0"/>
              <a:t>If you plan to fly the ODP, you can note that in the remarks section of the flight plan</a:t>
            </a:r>
          </a:p>
          <a:p>
            <a:pPr lvl="1" algn="just"/>
            <a:r>
              <a:rPr lang="en-US" dirty="0" smtClean="0"/>
              <a:t>The textual ODP will only be assigned when required for traffic separation purposes by ATC </a:t>
            </a:r>
          </a:p>
          <a:p>
            <a:pPr lvl="1" algn="just"/>
            <a:r>
              <a:rPr lang="en-US" dirty="0" smtClean="0"/>
              <a:t>If not issued, you need not to fly the ODP, even in IMC conditions</a:t>
            </a:r>
          </a:p>
          <a:p>
            <a:pPr lvl="1" algn="just"/>
            <a:r>
              <a:rPr lang="en-US" dirty="0" smtClean="0"/>
              <a:t>Absent good reason, you should use the ODP</a:t>
            </a:r>
          </a:p>
          <a:p>
            <a:pPr algn="just"/>
            <a:r>
              <a:rPr lang="en-US" dirty="0" smtClean="0"/>
              <a:t>If not specifically assigned an ODP, SID, or radar vector as part of an IFR clearance, an ODP may be required to be flown for obstacle clearance, even though not specifically stated in the IFR clearance. </a:t>
            </a:r>
          </a:p>
          <a:p>
            <a:pPr lvl="1" algn="just"/>
            <a:r>
              <a:rPr lang="en-US" dirty="0" smtClean="0"/>
              <a:t>If you fly an unassigned ODP, ATC should be informed when the ODP being used contains a specified route to be flown, restrictions before turning, and/or altitude restrictions.</a:t>
            </a:r>
          </a:p>
        </p:txBody>
      </p:sp>
      <p:sp>
        <p:nvSpPr>
          <p:cNvPr id="4" name="Slide Number Placeholder 3"/>
          <p:cNvSpPr>
            <a:spLocks noGrp="1"/>
          </p:cNvSpPr>
          <p:nvPr>
            <p:ph type="sldNum" sz="quarter" idx="12"/>
          </p:nvPr>
        </p:nvSpPr>
        <p:spPr/>
        <p:txBody>
          <a:bodyPr/>
          <a:lstStyle/>
          <a:p>
            <a:fld id="{5EBEC5D1-32C0-40AB-9928-3EC8A405C30C}" type="slidenum">
              <a:rPr lang="en-US" smtClean="0"/>
              <a:t>9</a:t>
            </a:fld>
            <a:endParaRPr lang="en-US"/>
          </a:p>
        </p:txBody>
      </p:sp>
    </p:spTree>
    <p:extLst>
      <p:ext uri="{BB962C8B-B14F-4D97-AF65-F5344CB8AC3E}">
        <p14:creationId xmlns:p14="http://schemas.microsoft.com/office/powerpoint/2010/main" val="1478042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TotalTime>
  <Words>3069</Words>
  <Application>Microsoft Office PowerPoint</Application>
  <PresentationFormat>On-screen Show (4:3)</PresentationFormat>
  <Paragraphs>272</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Departure Considerations</vt:lpstr>
      <vt:lpstr>Departure Checklist</vt:lpstr>
      <vt:lpstr>Departure Types</vt:lpstr>
      <vt:lpstr>Diverse or Omnidirectional Departure</vt:lpstr>
      <vt:lpstr>200’/NM Computation</vt:lpstr>
      <vt:lpstr>Diverse or Omnidirectional Departure</vt:lpstr>
      <vt:lpstr>Obstacle Departure Procedure ODP</vt:lpstr>
      <vt:lpstr>Obstacle Departure Procedure ODP</vt:lpstr>
      <vt:lpstr>Obstacle Departure Procedure ODP</vt:lpstr>
      <vt:lpstr>Obstacle Departure Procedure ODP</vt:lpstr>
      <vt:lpstr>Obstacle Departure Procedure ODP</vt:lpstr>
      <vt:lpstr>Obstacle Departure Procedure ODP</vt:lpstr>
      <vt:lpstr>Reading the ODP / SID Chart</vt:lpstr>
      <vt:lpstr>Obstacle Departure Procedure ODP</vt:lpstr>
      <vt:lpstr>Low Close-In Obstacles</vt:lpstr>
      <vt:lpstr>Standard Instrument Departure SID</vt:lpstr>
      <vt:lpstr>Standard Instrument Departure SID</vt:lpstr>
      <vt:lpstr>Standard Instrument Departure SID</vt:lpstr>
      <vt:lpstr>Departure Categories</vt:lpstr>
      <vt:lpstr>Standard Instrument Departure Pilot Nav SID</vt:lpstr>
      <vt:lpstr>Standard Instrument Departure Vector SID</vt:lpstr>
      <vt:lpstr>SID / Transition Selection </vt:lpstr>
      <vt:lpstr>SID Altitudes</vt:lpstr>
      <vt:lpstr>SID Clearances</vt:lpstr>
      <vt:lpstr>SID Clearances</vt:lpstr>
      <vt:lpstr>SID Clearances</vt:lpstr>
      <vt:lpstr>SID Clearances</vt:lpstr>
      <vt:lpstr>SID Clearances</vt:lpstr>
      <vt:lpstr>SID Speed Restrictions</vt:lpstr>
      <vt:lpstr>SID Speed Restrictions</vt:lpstr>
      <vt:lpstr>ATC Modification on a SID</vt:lpstr>
      <vt:lpstr>SID Departure Clearance Amendments</vt:lpstr>
      <vt:lpstr>SID / STAR ATC Communications</vt:lpstr>
      <vt:lpstr>Radar Departures</vt:lpstr>
      <vt:lpstr>Radar Departures</vt:lpstr>
      <vt:lpstr>Take-off Minimums</vt:lpstr>
      <vt:lpstr>Departure Clearance Restrictions</vt:lpstr>
      <vt:lpstr>PowerPoint Presentation</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SIDS, ODPS and STARS</dc:title>
  <dc:creator>Bob</dc:creator>
  <cp:lastModifiedBy>Bob</cp:lastModifiedBy>
  <cp:revision>73</cp:revision>
  <dcterms:created xsi:type="dcterms:W3CDTF">2015-01-02T04:39:44Z</dcterms:created>
  <dcterms:modified xsi:type="dcterms:W3CDTF">2015-01-10T02:55:13Z</dcterms:modified>
</cp:coreProperties>
</file>