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9" r:id="rId3"/>
    <p:sldId id="283" r:id="rId4"/>
    <p:sldId id="258" r:id="rId5"/>
    <p:sldId id="260" r:id="rId6"/>
    <p:sldId id="261" r:id="rId7"/>
    <p:sldId id="262" r:id="rId8"/>
    <p:sldId id="263" r:id="rId9"/>
    <p:sldId id="266" r:id="rId10"/>
    <p:sldId id="265" r:id="rId11"/>
    <p:sldId id="267" r:id="rId12"/>
    <p:sldId id="264" r:id="rId13"/>
    <p:sldId id="268" r:id="rId14"/>
    <p:sldId id="269" r:id="rId15"/>
    <p:sldId id="271" r:id="rId16"/>
    <p:sldId id="270" r:id="rId17"/>
    <p:sldId id="282" r:id="rId18"/>
    <p:sldId id="281" r:id="rId19"/>
    <p:sldId id="280" r:id="rId20"/>
    <p:sldId id="284" r:id="rId21"/>
    <p:sldId id="272" r:id="rId22"/>
    <p:sldId id="273" r:id="rId23"/>
    <p:sldId id="274" r:id="rId24"/>
    <p:sldId id="275" r:id="rId25"/>
    <p:sldId id="276" r:id="rId26"/>
    <p:sldId id="277" r:id="rId27"/>
    <p:sldId id="278" r:id="rId28"/>
    <p:sldId id="28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15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E7E218-476E-4A8B-A1C4-5A5785AA236D}"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244803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7E218-476E-4A8B-A1C4-5A5785AA236D}"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2581271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7E218-476E-4A8B-A1C4-5A5785AA236D}"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187177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7E218-476E-4A8B-A1C4-5A5785AA236D}"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111557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E7E218-476E-4A8B-A1C4-5A5785AA236D}"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336259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E7E218-476E-4A8B-A1C4-5A5785AA236D}"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98104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E7E218-476E-4A8B-A1C4-5A5785AA236D}" type="datetimeFigureOut">
              <a:rPr lang="en-US" smtClean="0"/>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487917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E7E218-476E-4A8B-A1C4-5A5785AA236D}" type="datetimeFigureOut">
              <a:rPr lang="en-US" smtClean="0"/>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319171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7E218-476E-4A8B-A1C4-5A5785AA236D}" type="datetimeFigureOut">
              <a:rPr lang="en-US" smtClean="0"/>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307892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E7E218-476E-4A8B-A1C4-5A5785AA236D}"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373678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E7E218-476E-4A8B-A1C4-5A5785AA236D}"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6C0A4-6E75-4186-8B7E-B4AE42CAEE7B}" type="slidenum">
              <a:rPr lang="en-US" smtClean="0"/>
              <a:t>‹#›</a:t>
            </a:fld>
            <a:endParaRPr lang="en-US"/>
          </a:p>
        </p:txBody>
      </p:sp>
    </p:spTree>
    <p:extLst>
      <p:ext uri="{BB962C8B-B14F-4D97-AF65-F5344CB8AC3E}">
        <p14:creationId xmlns:p14="http://schemas.microsoft.com/office/powerpoint/2010/main" val="1847646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7E218-476E-4A8B-A1C4-5A5785AA236D}" type="datetimeFigureOut">
              <a:rPr lang="en-US" smtClean="0"/>
              <a:t>4/16/2017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6C0A4-6E75-4186-8B7E-B4AE42CAEE7B}" type="slidenum">
              <a:rPr lang="en-US" smtClean="0"/>
              <a:t>‹#›</a:t>
            </a:fld>
            <a:endParaRPr lang="en-US"/>
          </a:p>
        </p:txBody>
      </p:sp>
    </p:spTree>
    <p:extLst>
      <p:ext uri="{BB962C8B-B14F-4D97-AF65-F5344CB8AC3E}">
        <p14:creationId xmlns:p14="http://schemas.microsoft.com/office/powerpoint/2010/main" val="911376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apmembers.com/media/cms/N7110_95688ABC3F815.pdf" TargetMode="External"/><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87216" y="349259"/>
            <a:ext cx="4613225" cy="6355082"/>
          </a:xfrm>
          <a:prstGeom prst="rect">
            <a:avLst/>
          </a:prstGeom>
        </p:spPr>
      </p:pic>
    </p:spTree>
    <p:extLst>
      <p:ext uri="{BB962C8B-B14F-4D97-AF65-F5344CB8AC3E}">
        <p14:creationId xmlns:p14="http://schemas.microsoft.com/office/powerpoint/2010/main" val="421126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17916" y="3172712"/>
            <a:ext cx="6625087" cy="2538463"/>
          </a:xfrm>
          <a:prstGeom prst="rect">
            <a:avLst/>
          </a:prstGeom>
        </p:spPr>
      </p:pic>
      <p:sp>
        <p:nvSpPr>
          <p:cNvPr id="3" name="Content Placeholder 2"/>
          <p:cNvSpPr>
            <a:spLocks noGrp="1"/>
          </p:cNvSpPr>
          <p:nvPr>
            <p:ph idx="1"/>
          </p:nvPr>
        </p:nvSpPr>
        <p:spPr>
          <a:xfrm>
            <a:off x="628650" y="1454689"/>
            <a:ext cx="7886700" cy="4351338"/>
          </a:xfrm>
        </p:spPr>
        <p:txBody>
          <a:bodyPr>
            <a:normAutofit/>
          </a:bodyPr>
          <a:lstStyle/>
          <a:p>
            <a:r>
              <a:rPr lang="en-US" dirty="0"/>
              <a:t>Transponder </a:t>
            </a:r>
            <a:r>
              <a:rPr lang="en-US" sz="1200" dirty="0"/>
              <a:t>(Remember </a:t>
            </a:r>
            <a:r>
              <a:rPr lang="en-US" sz="1200" dirty="0"/>
              <a:t>to add the “/” between COM/NAV equipment codes and transponder code</a:t>
            </a:r>
            <a:r>
              <a:rPr lang="en-US" sz="1200" dirty="0"/>
              <a:t>)</a:t>
            </a:r>
          </a:p>
          <a:p>
            <a:pPr lvl="1"/>
            <a:r>
              <a:rPr lang="en-US" dirty="0"/>
              <a:t>A- No mode C</a:t>
            </a:r>
          </a:p>
          <a:p>
            <a:pPr lvl="1"/>
            <a:r>
              <a:rPr lang="en-US" dirty="0"/>
              <a:t>C – Mode C</a:t>
            </a:r>
          </a:p>
          <a:p>
            <a:pPr lvl="1"/>
            <a:r>
              <a:rPr lang="en-US" dirty="0"/>
              <a:t>Mode S</a:t>
            </a:r>
          </a:p>
        </p:txBody>
      </p:sp>
      <p:pic>
        <p:nvPicPr>
          <p:cNvPr id="4" name="Picture 3"/>
          <p:cNvPicPr>
            <a:picLocks noChangeAspect="1"/>
          </p:cNvPicPr>
          <p:nvPr/>
        </p:nvPicPr>
        <p:blipFill>
          <a:blip r:embed="rId3"/>
          <a:stretch>
            <a:fillRect/>
          </a:stretch>
        </p:blipFill>
        <p:spPr>
          <a:xfrm>
            <a:off x="1090460" y="783977"/>
            <a:ext cx="6480001" cy="442000"/>
          </a:xfrm>
          <a:prstGeom prst="rect">
            <a:avLst/>
          </a:prstGeom>
        </p:spPr>
      </p:pic>
      <p:sp>
        <p:nvSpPr>
          <p:cNvPr id="6" name="TextBox 5"/>
          <p:cNvSpPr txBox="1"/>
          <p:nvPr/>
        </p:nvSpPr>
        <p:spPr>
          <a:xfrm>
            <a:off x="5170403" y="2484243"/>
            <a:ext cx="2543132" cy="369332"/>
          </a:xfrm>
          <a:prstGeom prst="rect">
            <a:avLst/>
          </a:prstGeom>
          <a:noFill/>
        </p:spPr>
        <p:txBody>
          <a:bodyPr wrap="none" rtlCol="0">
            <a:spAutoFit/>
          </a:bodyPr>
          <a:lstStyle/>
          <a:p>
            <a:r>
              <a:rPr lang="en-US" dirty="0"/>
              <a:t>ADS-B=Extended squitter</a:t>
            </a:r>
          </a:p>
        </p:txBody>
      </p:sp>
      <p:cxnSp>
        <p:nvCxnSpPr>
          <p:cNvPr id="8" name="Straight Arrow Connector 7"/>
          <p:cNvCxnSpPr/>
          <p:nvPr/>
        </p:nvCxnSpPr>
        <p:spPr>
          <a:xfrm flipH="1">
            <a:off x="4235570" y="2668909"/>
            <a:ext cx="1052423" cy="21446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28650" y="5812548"/>
            <a:ext cx="8032271" cy="646331"/>
          </a:xfrm>
          <a:prstGeom prst="rect">
            <a:avLst/>
          </a:prstGeom>
          <a:noFill/>
          <a:ln>
            <a:solidFill>
              <a:srgbClr val="FF0000"/>
            </a:solidFill>
          </a:ln>
        </p:spPr>
        <p:txBody>
          <a:bodyPr wrap="square" rtlCol="0">
            <a:spAutoFit/>
          </a:bodyPr>
          <a:lstStyle/>
          <a:p>
            <a:r>
              <a:rPr lang="en-US" dirty="0"/>
              <a:t>For example - Aircraft with VHF, VOR, ADF, ILS, DME, HF, Mode A and Mode C transponder – insert SDH/C</a:t>
            </a:r>
            <a:endParaRPr lang="en-US" dirty="0"/>
          </a:p>
        </p:txBody>
      </p:sp>
    </p:spTree>
    <p:extLst>
      <p:ext uri="{BB962C8B-B14F-4D97-AF65-F5344CB8AC3E}">
        <p14:creationId xmlns:p14="http://schemas.microsoft.com/office/powerpoint/2010/main" val="1242987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ADS B (After the slash)</a:t>
            </a:r>
          </a:p>
          <a:p>
            <a:pPr lvl="1"/>
            <a:r>
              <a:rPr lang="en-US" dirty="0"/>
              <a:t>ADS B IN – No coding</a:t>
            </a:r>
          </a:p>
        </p:txBody>
      </p:sp>
      <p:pic>
        <p:nvPicPr>
          <p:cNvPr id="4" name="Picture 3"/>
          <p:cNvPicPr>
            <a:picLocks noChangeAspect="1"/>
          </p:cNvPicPr>
          <p:nvPr/>
        </p:nvPicPr>
        <p:blipFill>
          <a:blip r:embed="rId2"/>
          <a:stretch>
            <a:fillRect/>
          </a:stretch>
        </p:blipFill>
        <p:spPr>
          <a:xfrm>
            <a:off x="1090460" y="783977"/>
            <a:ext cx="6480001" cy="442000"/>
          </a:xfrm>
          <a:prstGeom prst="rect">
            <a:avLst/>
          </a:prstGeom>
        </p:spPr>
      </p:pic>
      <p:pic>
        <p:nvPicPr>
          <p:cNvPr id="2" name="Picture 1"/>
          <p:cNvPicPr>
            <a:picLocks noChangeAspect="1"/>
          </p:cNvPicPr>
          <p:nvPr/>
        </p:nvPicPr>
        <p:blipFill>
          <a:blip r:embed="rId3"/>
          <a:stretch>
            <a:fillRect/>
          </a:stretch>
        </p:blipFill>
        <p:spPr>
          <a:xfrm>
            <a:off x="763437" y="2992866"/>
            <a:ext cx="7134045" cy="2295335"/>
          </a:xfrm>
          <a:prstGeom prst="rect">
            <a:avLst/>
          </a:prstGeom>
        </p:spPr>
      </p:pic>
      <p:sp>
        <p:nvSpPr>
          <p:cNvPr id="7" name="TextBox 6"/>
          <p:cNvSpPr txBox="1"/>
          <p:nvPr/>
        </p:nvSpPr>
        <p:spPr>
          <a:xfrm>
            <a:off x="508958" y="5926347"/>
            <a:ext cx="3485954" cy="369332"/>
          </a:xfrm>
          <a:prstGeom prst="rect">
            <a:avLst/>
          </a:prstGeom>
          <a:noFill/>
        </p:spPr>
        <p:txBody>
          <a:bodyPr wrap="none" rtlCol="0">
            <a:spAutoFit/>
          </a:bodyPr>
          <a:lstStyle/>
          <a:p>
            <a:r>
              <a:rPr lang="en-US" dirty="0"/>
              <a:t>UAT = Universal Access Transceiver </a:t>
            </a:r>
          </a:p>
        </p:txBody>
      </p:sp>
    </p:spTree>
    <p:extLst>
      <p:ext uri="{BB962C8B-B14F-4D97-AF65-F5344CB8AC3E}">
        <p14:creationId xmlns:p14="http://schemas.microsoft.com/office/powerpoint/2010/main" val="2078867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6237976" cy="4351338"/>
          </a:xfrm>
        </p:spPr>
        <p:txBody>
          <a:bodyPr/>
          <a:lstStyle/>
          <a:p>
            <a:r>
              <a:rPr lang="en-US" dirty="0"/>
              <a:t>Departure </a:t>
            </a:r>
            <a:r>
              <a:rPr lang="en-US" dirty="0" err="1"/>
              <a:t>Aerodome</a:t>
            </a:r>
            <a:r>
              <a:rPr lang="en-US" dirty="0"/>
              <a:t> </a:t>
            </a:r>
          </a:p>
          <a:p>
            <a:pPr lvl="1"/>
            <a:r>
              <a:rPr lang="en-US" dirty="0"/>
              <a:t>Put in departure airport code – e.g. KSGR</a:t>
            </a:r>
          </a:p>
          <a:p>
            <a:pPr lvl="1"/>
            <a:r>
              <a:rPr lang="en-US" dirty="0"/>
              <a:t>If the airport identifier is not a four character ICAO identifier, then put “ZZZZ” in the departure airport field. The non ICAO identifier must be specified in Field 18</a:t>
            </a:r>
          </a:p>
          <a:p>
            <a:r>
              <a:rPr lang="en-US" dirty="0"/>
              <a:t>Time </a:t>
            </a:r>
          </a:p>
          <a:p>
            <a:pPr lvl="1"/>
            <a:r>
              <a:rPr lang="en-US" dirty="0"/>
              <a:t>Planned time of departure (UTC) in 24-hour “HHMM” format</a:t>
            </a:r>
          </a:p>
        </p:txBody>
      </p:sp>
      <p:pic>
        <p:nvPicPr>
          <p:cNvPr id="4" name="Picture 3"/>
          <p:cNvPicPr>
            <a:picLocks noChangeAspect="1"/>
          </p:cNvPicPr>
          <p:nvPr/>
        </p:nvPicPr>
        <p:blipFill>
          <a:blip r:embed="rId2"/>
          <a:stretch>
            <a:fillRect/>
          </a:stretch>
        </p:blipFill>
        <p:spPr>
          <a:xfrm>
            <a:off x="77634" y="408713"/>
            <a:ext cx="8865001" cy="1020000"/>
          </a:xfrm>
          <a:prstGeom prst="rect">
            <a:avLst/>
          </a:prstGeom>
        </p:spPr>
      </p:pic>
      <p:pic>
        <p:nvPicPr>
          <p:cNvPr id="5" name="Picture 4"/>
          <p:cNvPicPr>
            <a:picLocks noChangeAspect="1"/>
          </p:cNvPicPr>
          <p:nvPr/>
        </p:nvPicPr>
        <p:blipFill>
          <a:blip r:embed="rId3"/>
          <a:stretch>
            <a:fillRect/>
          </a:stretch>
        </p:blipFill>
        <p:spPr>
          <a:xfrm>
            <a:off x="6722627" y="3743865"/>
            <a:ext cx="2009492" cy="2741343"/>
          </a:xfrm>
          <a:prstGeom prst="rect">
            <a:avLst/>
          </a:prstGeom>
        </p:spPr>
      </p:pic>
      <p:cxnSp>
        <p:nvCxnSpPr>
          <p:cNvPr id="6" name="Straight Arrow Connector 5"/>
          <p:cNvCxnSpPr/>
          <p:nvPr/>
        </p:nvCxnSpPr>
        <p:spPr>
          <a:xfrm flipV="1">
            <a:off x="5745192" y="4606506"/>
            <a:ext cx="1121434" cy="345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143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6608912" cy="4351338"/>
          </a:xfrm>
        </p:spPr>
        <p:txBody>
          <a:bodyPr>
            <a:normAutofit fontScale="62500" lnSpcReduction="20000"/>
          </a:bodyPr>
          <a:lstStyle/>
          <a:p>
            <a:r>
              <a:rPr lang="en-US" dirty="0"/>
              <a:t>Cruising speed in Knots</a:t>
            </a:r>
          </a:p>
          <a:p>
            <a:pPr lvl="1"/>
            <a:r>
              <a:rPr lang="en-US" dirty="0"/>
              <a:t>“N” for Knots, followed by a four-digit figure – N0110</a:t>
            </a:r>
          </a:p>
          <a:p>
            <a:pPr lvl="1"/>
            <a:r>
              <a:rPr lang="en-US" dirty="0"/>
              <a:t>Speed used is for the first or the whole cruising portion of the flight</a:t>
            </a:r>
            <a:endParaRPr lang="en-US" dirty="0"/>
          </a:p>
          <a:p>
            <a:r>
              <a:rPr lang="en-US" dirty="0"/>
              <a:t>Level – Flight Level (f</a:t>
            </a:r>
            <a:r>
              <a:rPr lang="en-US" dirty="0"/>
              <a:t>or the first leg or the whole route</a:t>
            </a:r>
            <a:r>
              <a:rPr lang="en-US" dirty="0"/>
              <a:t>)</a:t>
            </a:r>
          </a:p>
          <a:p>
            <a:pPr lvl="1"/>
            <a:r>
              <a:rPr lang="en-US" dirty="0"/>
              <a:t>F - for Flight Level in 100s of feet (three digit)</a:t>
            </a:r>
          </a:p>
          <a:p>
            <a:pPr lvl="1"/>
            <a:r>
              <a:rPr lang="en-US" dirty="0"/>
              <a:t>A - for plain altitude in 100s of feet (three-digit)</a:t>
            </a:r>
          </a:p>
          <a:p>
            <a:pPr lvl="2"/>
            <a:r>
              <a:rPr lang="en-US" dirty="0"/>
              <a:t>A065 = 6,500 feet </a:t>
            </a:r>
            <a:r>
              <a:rPr lang="en-US" dirty="0" err="1"/>
              <a:t>msl</a:t>
            </a:r>
            <a:endParaRPr lang="en-US" dirty="0"/>
          </a:p>
          <a:p>
            <a:pPr lvl="1"/>
            <a:r>
              <a:rPr lang="en-US" dirty="0"/>
              <a:t>V - uncontrolled VFR (number field left blank)</a:t>
            </a:r>
          </a:p>
          <a:p>
            <a:r>
              <a:rPr lang="en-US" dirty="0"/>
              <a:t>Route</a:t>
            </a:r>
          </a:p>
          <a:p>
            <a:pPr lvl="1"/>
            <a:r>
              <a:rPr lang="en-US" dirty="0"/>
              <a:t>No change from current</a:t>
            </a:r>
          </a:p>
          <a:p>
            <a:pPr lvl="1"/>
            <a:r>
              <a:rPr lang="en-US" dirty="0"/>
              <a:t>If the departure airport is not on, or is not connected to the ATS route, insert the letters DCT, followed by the joining point of the first ATS route and followed by the designator of the ATS route – e.g. DCT ELA V198 …</a:t>
            </a:r>
          </a:p>
          <a:p>
            <a:pPr lvl="1"/>
            <a:r>
              <a:rPr lang="en-US" dirty="0"/>
              <a:t>Then insert each point at which either a change of speed or level, a change of ATS route, and/or a change of flight rules is planned</a:t>
            </a:r>
          </a:p>
          <a:p>
            <a:pPr marL="457200" lvl="1" indent="0">
              <a:buNone/>
            </a:pPr>
            <a:r>
              <a:rPr lang="en-US" dirty="0"/>
              <a:t>Example: ELA/N0120A080 IFR (which means that at ELA VOR you are to change speed to 200 knots, altitude to 8000 feet and request to change flight rules to IFR).</a:t>
            </a:r>
            <a:endParaRPr lang="en-US" dirty="0"/>
          </a:p>
          <a:p>
            <a:pPr lvl="1"/>
            <a:endParaRPr lang="en-US" dirty="0"/>
          </a:p>
        </p:txBody>
      </p:sp>
      <p:pic>
        <p:nvPicPr>
          <p:cNvPr id="4" name="Picture 3"/>
          <p:cNvPicPr>
            <a:picLocks noChangeAspect="1"/>
          </p:cNvPicPr>
          <p:nvPr/>
        </p:nvPicPr>
        <p:blipFill>
          <a:blip r:embed="rId2"/>
          <a:stretch>
            <a:fillRect/>
          </a:stretch>
        </p:blipFill>
        <p:spPr>
          <a:xfrm>
            <a:off x="949984" y="591241"/>
            <a:ext cx="7565366" cy="435205"/>
          </a:xfrm>
          <a:prstGeom prst="rect">
            <a:avLst/>
          </a:prstGeom>
        </p:spPr>
      </p:pic>
      <p:pic>
        <p:nvPicPr>
          <p:cNvPr id="5" name="Picture 4"/>
          <p:cNvPicPr>
            <a:picLocks noChangeAspect="1"/>
          </p:cNvPicPr>
          <p:nvPr/>
        </p:nvPicPr>
        <p:blipFill>
          <a:blip r:embed="rId3"/>
          <a:stretch>
            <a:fillRect/>
          </a:stretch>
        </p:blipFill>
        <p:spPr>
          <a:xfrm>
            <a:off x="7339590" y="4192437"/>
            <a:ext cx="1737585" cy="2370408"/>
          </a:xfrm>
          <a:prstGeom prst="rect">
            <a:avLst/>
          </a:prstGeom>
        </p:spPr>
      </p:pic>
      <p:cxnSp>
        <p:nvCxnSpPr>
          <p:cNvPr id="6" name="Straight Arrow Connector 5"/>
          <p:cNvCxnSpPr/>
          <p:nvPr/>
        </p:nvCxnSpPr>
        <p:spPr>
          <a:xfrm flipV="1">
            <a:off x="6649477" y="5003321"/>
            <a:ext cx="690113" cy="517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317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6099954" cy="4351338"/>
          </a:xfrm>
        </p:spPr>
        <p:txBody>
          <a:bodyPr>
            <a:normAutofit fontScale="92500" lnSpcReduction="20000"/>
          </a:bodyPr>
          <a:lstStyle/>
          <a:p>
            <a:r>
              <a:rPr lang="en-US" dirty="0"/>
              <a:t>Destination </a:t>
            </a:r>
            <a:r>
              <a:rPr lang="en-US" dirty="0" err="1"/>
              <a:t>Aerodome</a:t>
            </a:r>
            <a:r>
              <a:rPr lang="en-US" dirty="0"/>
              <a:t> </a:t>
            </a:r>
          </a:p>
          <a:p>
            <a:pPr lvl="1"/>
            <a:r>
              <a:rPr lang="en-US" dirty="0"/>
              <a:t>Put in destination airport code – e.g. KSGR</a:t>
            </a:r>
          </a:p>
          <a:p>
            <a:pPr lvl="1"/>
            <a:r>
              <a:rPr lang="en-US" dirty="0"/>
              <a:t>If the airport identifier is not a four character ICAO identifier, then put “ZZZZ” in the destination airport field. The non ICAO identifier must be specified in Field 18</a:t>
            </a:r>
          </a:p>
          <a:p>
            <a:r>
              <a:rPr lang="en-US" dirty="0"/>
              <a:t>Total EET</a:t>
            </a:r>
          </a:p>
          <a:p>
            <a:pPr lvl="1"/>
            <a:r>
              <a:rPr lang="en-US" dirty="0"/>
              <a:t>Estimated time enroute HHMM - NOT the planned time of landing</a:t>
            </a:r>
          </a:p>
          <a:p>
            <a:r>
              <a:rPr lang="en-US" dirty="0"/>
              <a:t>Alternate Aerodrome</a:t>
            </a:r>
          </a:p>
          <a:p>
            <a:pPr lvl="1"/>
            <a:r>
              <a:rPr lang="en-US" dirty="0"/>
              <a:t>Put in alternate airport code – e.g. KSGR</a:t>
            </a:r>
          </a:p>
          <a:p>
            <a:r>
              <a:rPr lang="en-US" dirty="0"/>
              <a:t>Alternate Aerodrome</a:t>
            </a:r>
          </a:p>
          <a:p>
            <a:pPr lvl="1"/>
            <a:r>
              <a:rPr lang="en-US" dirty="0"/>
              <a:t>Put in second alternate airport code </a:t>
            </a:r>
          </a:p>
          <a:p>
            <a:endParaRPr lang="en-US" dirty="0"/>
          </a:p>
        </p:txBody>
      </p:sp>
      <p:pic>
        <p:nvPicPr>
          <p:cNvPr id="4" name="Picture 3"/>
          <p:cNvPicPr>
            <a:picLocks noChangeAspect="1"/>
          </p:cNvPicPr>
          <p:nvPr/>
        </p:nvPicPr>
        <p:blipFill>
          <a:blip r:embed="rId2"/>
          <a:stretch>
            <a:fillRect/>
          </a:stretch>
        </p:blipFill>
        <p:spPr>
          <a:xfrm>
            <a:off x="345056" y="563815"/>
            <a:ext cx="8453887" cy="791675"/>
          </a:xfrm>
          <a:prstGeom prst="rect">
            <a:avLst/>
          </a:prstGeom>
        </p:spPr>
      </p:pic>
      <p:pic>
        <p:nvPicPr>
          <p:cNvPr id="5" name="Picture 4"/>
          <p:cNvPicPr>
            <a:picLocks noChangeAspect="1"/>
          </p:cNvPicPr>
          <p:nvPr/>
        </p:nvPicPr>
        <p:blipFill>
          <a:blip r:embed="rId3"/>
          <a:stretch>
            <a:fillRect/>
          </a:stretch>
        </p:blipFill>
        <p:spPr>
          <a:xfrm>
            <a:off x="6789451" y="3769744"/>
            <a:ext cx="2009492" cy="2741343"/>
          </a:xfrm>
          <a:prstGeom prst="rect">
            <a:avLst/>
          </a:prstGeom>
        </p:spPr>
      </p:pic>
      <p:cxnSp>
        <p:nvCxnSpPr>
          <p:cNvPr id="6" name="Straight Arrow Connector 5"/>
          <p:cNvCxnSpPr/>
          <p:nvPr/>
        </p:nvCxnSpPr>
        <p:spPr>
          <a:xfrm flipV="1">
            <a:off x="5650302" y="5140415"/>
            <a:ext cx="1268083" cy="7945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798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2771" y="1135511"/>
            <a:ext cx="7886700" cy="4351338"/>
          </a:xfrm>
        </p:spPr>
        <p:txBody>
          <a:bodyPr>
            <a:normAutofit fontScale="92500"/>
          </a:bodyPr>
          <a:lstStyle/>
          <a:p>
            <a:r>
              <a:rPr lang="en-US" dirty="0"/>
              <a:t>The sequence that indicators should appear in is compulsory</a:t>
            </a:r>
          </a:p>
          <a:p>
            <a:r>
              <a:rPr lang="en-US" dirty="0"/>
              <a:t>Any given indicator can only appear ONCE in Field 18</a:t>
            </a:r>
          </a:p>
          <a:p>
            <a:r>
              <a:rPr lang="en-US" dirty="0"/>
              <a:t>Hyphen (-) and slash (/) characters forbidden in data</a:t>
            </a:r>
          </a:p>
          <a:p>
            <a:r>
              <a:rPr lang="en-US" dirty="0"/>
              <a:t>STS/ indicator is not a free-text field</a:t>
            </a:r>
          </a:p>
          <a:p>
            <a:pPr lvl="1"/>
            <a:r>
              <a:rPr lang="en-US" dirty="0"/>
              <a:t>Search and Rescue = STS/SAR</a:t>
            </a:r>
          </a:p>
          <a:p>
            <a:r>
              <a:rPr lang="en-US" dirty="0"/>
              <a:t>PBN/ is now mandatory to detail Performance based navigation equipment capabilities</a:t>
            </a:r>
          </a:p>
          <a:p>
            <a:r>
              <a:rPr lang="en-US" dirty="0"/>
              <a:t>NAV/ entry is required when GPS equipment is specified</a:t>
            </a:r>
            <a:endParaRPr lang="en-US" dirty="0"/>
          </a:p>
        </p:txBody>
      </p:sp>
      <p:pic>
        <p:nvPicPr>
          <p:cNvPr id="4" name="Picture 3"/>
          <p:cNvPicPr>
            <a:picLocks noChangeAspect="1"/>
          </p:cNvPicPr>
          <p:nvPr/>
        </p:nvPicPr>
        <p:blipFill>
          <a:blip r:embed="rId2"/>
          <a:stretch>
            <a:fillRect/>
          </a:stretch>
        </p:blipFill>
        <p:spPr>
          <a:xfrm>
            <a:off x="828832" y="343777"/>
            <a:ext cx="3915000" cy="408000"/>
          </a:xfrm>
          <a:prstGeom prst="rect">
            <a:avLst/>
          </a:prstGeom>
        </p:spPr>
      </p:pic>
      <p:pic>
        <p:nvPicPr>
          <p:cNvPr id="5" name="Picture 4"/>
          <p:cNvPicPr>
            <a:picLocks noChangeAspect="1"/>
          </p:cNvPicPr>
          <p:nvPr/>
        </p:nvPicPr>
        <p:blipFill>
          <a:blip r:embed="rId3"/>
          <a:stretch>
            <a:fillRect/>
          </a:stretch>
        </p:blipFill>
        <p:spPr>
          <a:xfrm>
            <a:off x="7246188" y="4785164"/>
            <a:ext cx="1416919" cy="1932957"/>
          </a:xfrm>
          <a:prstGeom prst="rect">
            <a:avLst/>
          </a:prstGeom>
        </p:spPr>
      </p:pic>
      <p:cxnSp>
        <p:nvCxnSpPr>
          <p:cNvPr id="7" name="Straight Arrow Connector 6"/>
          <p:cNvCxnSpPr/>
          <p:nvPr/>
        </p:nvCxnSpPr>
        <p:spPr>
          <a:xfrm>
            <a:off x="6245525" y="5870583"/>
            <a:ext cx="1104181"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446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023" y="1092380"/>
            <a:ext cx="7886700" cy="4351338"/>
          </a:xfrm>
        </p:spPr>
        <p:txBody>
          <a:bodyPr>
            <a:normAutofit/>
          </a:bodyPr>
          <a:lstStyle/>
          <a:p>
            <a:r>
              <a:rPr lang="en-US" dirty="0"/>
              <a:t>Indicator Codes</a:t>
            </a:r>
          </a:p>
          <a:p>
            <a:pPr lvl="1"/>
            <a:r>
              <a:rPr lang="en-US" dirty="0"/>
              <a:t>STS/ - Indicators for Special Handling by ATS</a:t>
            </a:r>
          </a:p>
          <a:p>
            <a:pPr lvl="1"/>
            <a:r>
              <a:rPr lang="en-US" dirty="0"/>
              <a:t>PBN/ - RNAV and/or RNP Capability Indicators</a:t>
            </a:r>
          </a:p>
          <a:p>
            <a:pPr lvl="1"/>
            <a:r>
              <a:rPr lang="en-US" dirty="0"/>
              <a:t>NAV/ - Nav. equipment data and GNSS Augmentation</a:t>
            </a:r>
          </a:p>
          <a:p>
            <a:pPr lvl="1"/>
            <a:r>
              <a:rPr lang="en-US" dirty="0"/>
              <a:t>COM/ - Comm. Equipment Not Specified in Field 10</a:t>
            </a:r>
          </a:p>
          <a:p>
            <a:pPr lvl="1"/>
            <a:r>
              <a:rPr lang="en-US" dirty="0"/>
              <a:t>REG/ - Aircraft Registration if Different Than Field 7</a:t>
            </a:r>
          </a:p>
          <a:p>
            <a:pPr lvl="2"/>
            <a:r>
              <a:rPr lang="en-US" dirty="0"/>
              <a:t>e.g. REG/N1472F whereas field 10 is CAP4212</a:t>
            </a:r>
          </a:p>
          <a:p>
            <a:pPr lvl="1"/>
            <a:r>
              <a:rPr lang="en-US" dirty="0"/>
              <a:t>EET/ - Estimated Enroute Time(s) in “HHMM” format to Significant Fixes or FIR Boundaries</a:t>
            </a:r>
          </a:p>
          <a:p>
            <a:pPr lvl="1"/>
            <a:r>
              <a:rPr lang="en-US" dirty="0"/>
              <a:t>RMK/ - Plain Language Remarks Where Necessary</a:t>
            </a:r>
          </a:p>
        </p:txBody>
      </p:sp>
      <p:pic>
        <p:nvPicPr>
          <p:cNvPr id="4" name="Picture 3"/>
          <p:cNvPicPr>
            <a:picLocks noChangeAspect="1"/>
          </p:cNvPicPr>
          <p:nvPr/>
        </p:nvPicPr>
        <p:blipFill>
          <a:blip r:embed="rId2"/>
          <a:stretch>
            <a:fillRect/>
          </a:stretch>
        </p:blipFill>
        <p:spPr>
          <a:xfrm>
            <a:off x="828832" y="343777"/>
            <a:ext cx="3915000" cy="408000"/>
          </a:xfrm>
          <a:prstGeom prst="rect">
            <a:avLst/>
          </a:prstGeom>
        </p:spPr>
      </p:pic>
      <p:pic>
        <p:nvPicPr>
          <p:cNvPr id="5" name="Picture 4"/>
          <p:cNvPicPr>
            <a:picLocks noChangeAspect="1"/>
          </p:cNvPicPr>
          <p:nvPr/>
        </p:nvPicPr>
        <p:blipFill>
          <a:blip r:embed="rId3"/>
          <a:stretch>
            <a:fillRect/>
          </a:stretch>
        </p:blipFill>
        <p:spPr>
          <a:xfrm>
            <a:off x="7553377" y="4873926"/>
            <a:ext cx="1377149" cy="1878702"/>
          </a:xfrm>
          <a:prstGeom prst="rect">
            <a:avLst/>
          </a:prstGeom>
        </p:spPr>
      </p:pic>
      <p:cxnSp>
        <p:nvCxnSpPr>
          <p:cNvPr id="7" name="Straight Arrow Connector 6"/>
          <p:cNvCxnSpPr/>
          <p:nvPr/>
        </p:nvCxnSpPr>
        <p:spPr>
          <a:xfrm flipV="1">
            <a:off x="6357668" y="5943600"/>
            <a:ext cx="1293962" cy="7763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362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Indicator Codes Con’t </a:t>
            </a:r>
          </a:p>
          <a:p>
            <a:pPr lvl="1"/>
            <a:r>
              <a:rPr lang="en-US" dirty="0"/>
              <a:t>ALTRV/ – for flight with specified altitude reservation</a:t>
            </a:r>
          </a:p>
          <a:p>
            <a:pPr lvl="1"/>
            <a:r>
              <a:rPr lang="en-US" dirty="0"/>
              <a:t>PER/ followed by performance of the aircraft according to ICAO document 8168 (categories “A”,”B”,”C”,”D”,”E”</a:t>
            </a:r>
          </a:p>
          <a:p>
            <a:pPr lvl="1"/>
            <a:r>
              <a:rPr lang="en-US" dirty="0"/>
              <a:t>ORGN/ followed by contact details to flight plan originator.</a:t>
            </a:r>
          </a:p>
          <a:p>
            <a:endParaRPr lang="en-US" dirty="0"/>
          </a:p>
        </p:txBody>
      </p:sp>
      <p:pic>
        <p:nvPicPr>
          <p:cNvPr id="4" name="Picture 3"/>
          <p:cNvPicPr>
            <a:picLocks noChangeAspect="1"/>
          </p:cNvPicPr>
          <p:nvPr/>
        </p:nvPicPr>
        <p:blipFill>
          <a:blip r:embed="rId2"/>
          <a:stretch>
            <a:fillRect/>
          </a:stretch>
        </p:blipFill>
        <p:spPr>
          <a:xfrm>
            <a:off x="828832" y="343777"/>
            <a:ext cx="3915000" cy="408000"/>
          </a:xfrm>
          <a:prstGeom prst="rect">
            <a:avLst/>
          </a:prstGeom>
        </p:spPr>
      </p:pic>
    </p:spTree>
    <p:extLst>
      <p:ext uri="{BB962C8B-B14F-4D97-AF65-F5344CB8AC3E}">
        <p14:creationId xmlns:p14="http://schemas.microsoft.com/office/powerpoint/2010/main" val="3937332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DEP/” followed by the name of the departure airport or bearing and distance to </a:t>
            </a:r>
            <a:r>
              <a:rPr lang="en-US" dirty="0" err="1"/>
              <a:t>navaid</a:t>
            </a:r>
            <a:r>
              <a:rPr lang="en-US" dirty="0"/>
              <a:t>/navigation point closest to departure point (if no designator is assigned and “ZZZZ” is inserted in item 13).</a:t>
            </a:r>
          </a:p>
          <a:p>
            <a:r>
              <a:rPr lang="en-US" dirty="0"/>
              <a:t>“DEST/” followed by the name of the destination airport or bearing and distance to </a:t>
            </a:r>
            <a:r>
              <a:rPr lang="en-US" dirty="0" err="1"/>
              <a:t>navaid</a:t>
            </a:r>
            <a:r>
              <a:rPr lang="en-US" dirty="0"/>
              <a:t>/navigation point closest to destination point (if no designator is assigned and “ZZZZ” is inserted in item 16). </a:t>
            </a:r>
          </a:p>
          <a:p>
            <a:r>
              <a:rPr lang="en-US" dirty="0"/>
              <a:t>“DLE/” followed by details related to delay enroute (for example for the need of flight training). A place in space should be described as in, for example, DEP/ item, either by </a:t>
            </a:r>
            <a:r>
              <a:rPr lang="en-US" dirty="0" err="1"/>
              <a:t>navaid</a:t>
            </a:r>
            <a:r>
              <a:rPr lang="en-US" dirty="0"/>
              <a:t> or bearing and distance from a significant point enroute, along with duration of the delay.</a:t>
            </a:r>
          </a:p>
          <a:p>
            <a:pPr lvl="1"/>
            <a:r>
              <a:rPr lang="en-US" dirty="0"/>
              <a:t>DLE/ELA0030 – delay over ELA VOR for 30 minutes</a:t>
            </a:r>
          </a:p>
          <a:p>
            <a:pPr lvl="1"/>
            <a:r>
              <a:rPr lang="en-US" dirty="0"/>
              <a:t>DLE/HULLO2300200040 – delay at point 230 degrees and 20 NM from HULLO intersection, duration 40 minutes</a:t>
            </a:r>
          </a:p>
          <a:p>
            <a:endParaRPr lang="en-US" dirty="0"/>
          </a:p>
        </p:txBody>
      </p:sp>
      <p:pic>
        <p:nvPicPr>
          <p:cNvPr id="4" name="Picture 3"/>
          <p:cNvPicPr>
            <a:picLocks noChangeAspect="1"/>
          </p:cNvPicPr>
          <p:nvPr/>
        </p:nvPicPr>
        <p:blipFill>
          <a:blip r:embed="rId2"/>
          <a:stretch>
            <a:fillRect/>
          </a:stretch>
        </p:blipFill>
        <p:spPr>
          <a:xfrm>
            <a:off x="828832" y="343777"/>
            <a:ext cx="3915000" cy="408000"/>
          </a:xfrm>
          <a:prstGeom prst="rect">
            <a:avLst/>
          </a:prstGeom>
        </p:spPr>
      </p:pic>
    </p:spTree>
    <p:extLst>
      <p:ext uri="{BB962C8B-B14F-4D97-AF65-F5344CB8AC3E}">
        <p14:creationId xmlns:p14="http://schemas.microsoft.com/office/powerpoint/2010/main" val="1489379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If your flight plan is for a future date, make sure that the date is provided clearly in item 18 (preceded by “DOF/”)</a:t>
            </a:r>
          </a:p>
          <a:p>
            <a:r>
              <a:rPr lang="en-US" dirty="0"/>
              <a:t>You may file a flight plan up to 120 hours before your estimated departure time</a:t>
            </a:r>
          </a:p>
          <a:p>
            <a:r>
              <a:rPr lang="en-US" dirty="0"/>
              <a:t>The date of the flight in a six-figure format-  YYMMDD</a:t>
            </a:r>
          </a:p>
          <a:p>
            <a:pPr lvl="1"/>
            <a:r>
              <a:rPr lang="en-US" dirty="0"/>
              <a:t>DOF/170613 (which indicated that the flight will take place on 13th of June 2017)</a:t>
            </a:r>
            <a:endParaRPr lang="en-US" dirty="0"/>
          </a:p>
        </p:txBody>
      </p:sp>
      <p:pic>
        <p:nvPicPr>
          <p:cNvPr id="4" name="Picture 3"/>
          <p:cNvPicPr>
            <a:picLocks noChangeAspect="1"/>
          </p:cNvPicPr>
          <p:nvPr/>
        </p:nvPicPr>
        <p:blipFill>
          <a:blip r:embed="rId2"/>
          <a:stretch>
            <a:fillRect/>
          </a:stretch>
        </p:blipFill>
        <p:spPr>
          <a:xfrm>
            <a:off x="828832" y="343777"/>
            <a:ext cx="3915000" cy="408000"/>
          </a:xfrm>
          <a:prstGeom prst="rect">
            <a:avLst/>
          </a:prstGeom>
        </p:spPr>
      </p:pic>
    </p:spTree>
    <p:extLst>
      <p:ext uri="{BB962C8B-B14F-4D97-AF65-F5344CB8AC3E}">
        <p14:creationId xmlns:p14="http://schemas.microsoft.com/office/powerpoint/2010/main" val="3001277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normAutofit fontScale="77500" lnSpcReduction="20000"/>
          </a:bodyPr>
          <a:lstStyle/>
          <a:p>
            <a:r>
              <a:rPr lang="en-US" dirty="0"/>
              <a:t>When completing a flight plan the following rules apply:</a:t>
            </a:r>
          </a:p>
          <a:p>
            <a:pPr lvl="1"/>
            <a:r>
              <a:rPr lang="en-US" dirty="0"/>
              <a:t>Use capital letters, one letter in each space of the field (unless field are not divided into spaces)</a:t>
            </a:r>
          </a:p>
          <a:p>
            <a:pPr lvl="1"/>
            <a:r>
              <a:rPr lang="en-US" dirty="0"/>
              <a:t>Adhere to the prescribed formats and manner of specifying data</a:t>
            </a:r>
          </a:p>
          <a:p>
            <a:pPr lvl="1"/>
            <a:r>
              <a:rPr lang="en-US" dirty="0"/>
              <a:t>Data should only be inserted only in the fields and spaces provided</a:t>
            </a:r>
          </a:p>
          <a:p>
            <a:pPr lvl="1"/>
            <a:r>
              <a:rPr lang="en-US" dirty="0"/>
              <a:t>Where excess space is available, leave unused spaces blank</a:t>
            </a:r>
          </a:p>
          <a:p>
            <a:pPr lvl="1"/>
            <a:r>
              <a:rPr lang="en-US" dirty="0"/>
              <a:t>All times should be clock times in 4 figures UTC (e.g., 1800, 0930, etc.)</a:t>
            </a:r>
          </a:p>
          <a:p>
            <a:pPr lvl="1"/>
            <a:r>
              <a:rPr lang="en-US" dirty="0"/>
              <a:t>Special characters may not be used in ICAO remarks: the forward slash “/”, the dash “-“, and the left and right parentheses “(” and “)”</a:t>
            </a:r>
          </a:p>
          <a:p>
            <a:r>
              <a:rPr lang="en-US" dirty="0"/>
              <a:t>The item numbers on the form are not consecutive (they correspond to item order in standard ATS messages)</a:t>
            </a:r>
          </a:p>
          <a:p>
            <a:r>
              <a:rPr lang="en-US" dirty="0"/>
              <a:t>Items preceding item 7 are to be completed by ATC and COM services</a:t>
            </a:r>
          </a:p>
          <a:p>
            <a:r>
              <a:rPr lang="en-US" dirty="0"/>
              <a:t>Items 7 to 18 should be completed by you</a:t>
            </a:r>
          </a:p>
          <a:p>
            <a:r>
              <a:rPr lang="en-US" dirty="0"/>
              <a:t>Item 19 completion is to facilitate alerting of Search and Rescue</a:t>
            </a:r>
            <a:endParaRPr lang="en-US" dirty="0"/>
          </a:p>
        </p:txBody>
      </p:sp>
    </p:spTree>
    <p:extLst>
      <p:ext uri="{BB962C8B-B14F-4D97-AF65-F5344CB8AC3E}">
        <p14:creationId xmlns:p14="http://schemas.microsoft.com/office/powerpoint/2010/main" val="2550073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28832" y="343777"/>
            <a:ext cx="3915000" cy="408000"/>
          </a:xfrm>
          <a:prstGeom prst="rect">
            <a:avLst/>
          </a:prstGeom>
        </p:spPr>
      </p:pic>
      <p:pic>
        <p:nvPicPr>
          <p:cNvPr id="5" name="Picture 4"/>
          <p:cNvPicPr>
            <a:picLocks noChangeAspect="1"/>
          </p:cNvPicPr>
          <p:nvPr/>
        </p:nvPicPr>
        <p:blipFill>
          <a:blip r:embed="rId3"/>
          <a:stretch>
            <a:fillRect/>
          </a:stretch>
        </p:blipFill>
        <p:spPr>
          <a:xfrm>
            <a:off x="448574" y="1481179"/>
            <a:ext cx="8057072" cy="4064380"/>
          </a:xfrm>
          <a:prstGeom prst="rect">
            <a:avLst/>
          </a:prstGeom>
        </p:spPr>
      </p:pic>
    </p:spTree>
    <p:extLst>
      <p:ext uri="{BB962C8B-B14F-4D97-AF65-F5344CB8AC3E}">
        <p14:creationId xmlns:p14="http://schemas.microsoft.com/office/powerpoint/2010/main" val="201343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6281108" cy="4351338"/>
          </a:xfrm>
        </p:spPr>
        <p:txBody>
          <a:bodyPr>
            <a:normAutofit fontScale="92500" lnSpcReduction="20000"/>
          </a:bodyPr>
          <a:lstStyle/>
          <a:p>
            <a:r>
              <a:rPr lang="en-US" dirty="0"/>
              <a:t>Endurance</a:t>
            </a:r>
          </a:p>
          <a:p>
            <a:pPr lvl="1"/>
            <a:r>
              <a:rPr lang="en-US" dirty="0"/>
              <a:t>Total fuel endurance in “HHMM” format</a:t>
            </a:r>
          </a:p>
          <a:p>
            <a:r>
              <a:rPr lang="en-US" dirty="0"/>
              <a:t>Persons on Board</a:t>
            </a:r>
          </a:p>
          <a:p>
            <a:pPr lvl="1"/>
            <a:r>
              <a:rPr lang="en-US" dirty="0"/>
              <a:t>Total number of persons (passengers and crew)</a:t>
            </a:r>
          </a:p>
          <a:p>
            <a:pPr lvl="1"/>
            <a:r>
              <a:rPr lang="en-US" dirty="0"/>
              <a:t>“TBN” (To Be </a:t>
            </a:r>
            <a:r>
              <a:rPr lang="en-US" dirty="0" err="1"/>
              <a:t>Notied</a:t>
            </a:r>
            <a:r>
              <a:rPr lang="en-US" dirty="0"/>
              <a:t>) if number is unknown at filing time</a:t>
            </a:r>
          </a:p>
          <a:p>
            <a:r>
              <a:rPr lang="en-US" dirty="0"/>
              <a:t>Emergency Radio</a:t>
            </a:r>
          </a:p>
          <a:p>
            <a:pPr lvl="1"/>
            <a:r>
              <a:rPr lang="en-US" dirty="0"/>
              <a:t>Select “UHF” or “U” here if you are able to receive and </a:t>
            </a:r>
            <a:r>
              <a:rPr lang="en-US" dirty="0" err="1"/>
              <a:t>xmit</a:t>
            </a:r>
            <a:r>
              <a:rPr lang="en-US" dirty="0"/>
              <a:t> at 243.0MHz, </a:t>
            </a:r>
          </a:p>
          <a:p>
            <a:pPr lvl="1"/>
            <a:r>
              <a:rPr lang="en-US" dirty="0"/>
              <a:t>“VHF” or “V” if you are able to receive and </a:t>
            </a:r>
            <a:r>
              <a:rPr lang="en-US" dirty="0" err="1"/>
              <a:t>xmit</a:t>
            </a:r>
            <a:r>
              <a:rPr lang="en-US" dirty="0"/>
              <a:t> at 121.5 MHz</a:t>
            </a:r>
          </a:p>
          <a:p>
            <a:pPr lvl="1"/>
            <a:r>
              <a:rPr lang="en-US" dirty="0"/>
              <a:t>“ELT” if an emergency locator beacon is onboard</a:t>
            </a:r>
            <a:endParaRPr lang="en-US" dirty="0"/>
          </a:p>
        </p:txBody>
      </p:sp>
      <p:pic>
        <p:nvPicPr>
          <p:cNvPr id="4" name="Picture 3"/>
          <p:cNvPicPr>
            <a:picLocks noChangeAspect="1"/>
          </p:cNvPicPr>
          <p:nvPr/>
        </p:nvPicPr>
        <p:blipFill>
          <a:blip r:embed="rId2"/>
          <a:stretch>
            <a:fillRect/>
          </a:stretch>
        </p:blipFill>
        <p:spPr>
          <a:xfrm>
            <a:off x="263105" y="330772"/>
            <a:ext cx="8617789" cy="1160477"/>
          </a:xfrm>
          <a:prstGeom prst="rect">
            <a:avLst/>
          </a:prstGeom>
        </p:spPr>
      </p:pic>
      <p:pic>
        <p:nvPicPr>
          <p:cNvPr id="5" name="Picture 4"/>
          <p:cNvPicPr>
            <a:picLocks noChangeAspect="1"/>
          </p:cNvPicPr>
          <p:nvPr/>
        </p:nvPicPr>
        <p:blipFill>
          <a:blip r:embed="rId3"/>
          <a:stretch>
            <a:fillRect/>
          </a:stretch>
        </p:blipFill>
        <p:spPr>
          <a:xfrm>
            <a:off x="6981419" y="3769996"/>
            <a:ext cx="2009492" cy="2741343"/>
          </a:xfrm>
          <a:prstGeom prst="rect">
            <a:avLst/>
          </a:prstGeom>
        </p:spPr>
      </p:pic>
      <p:cxnSp>
        <p:nvCxnSpPr>
          <p:cNvPr id="7" name="Straight Arrow Connector 6"/>
          <p:cNvCxnSpPr/>
          <p:nvPr/>
        </p:nvCxnSpPr>
        <p:spPr>
          <a:xfrm flipV="1">
            <a:off x="6012611" y="5572664"/>
            <a:ext cx="1095555" cy="12077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468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6246603" cy="4351338"/>
          </a:xfrm>
        </p:spPr>
        <p:txBody>
          <a:bodyPr/>
          <a:lstStyle/>
          <a:p>
            <a:r>
              <a:rPr lang="en-US" dirty="0"/>
              <a:t>Survival Equipment</a:t>
            </a:r>
          </a:p>
          <a:p>
            <a:pPr lvl="1"/>
            <a:r>
              <a:rPr lang="en-US" dirty="0"/>
              <a:t>Check if equipment is present</a:t>
            </a:r>
          </a:p>
          <a:p>
            <a:r>
              <a:rPr lang="en-US" dirty="0"/>
              <a:t>Jackets</a:t>
            </a:r>
          </a:p>
          <a:p>
            <a:pPr lvl="1"/>
            <a:r>
              <a:rPr lang="en-US" dirty="0"/>
              <a:t>Click if life jackets are on-board</a:t>
            </a:r>
          </a:p>
          <a:p>
            <a:pPr lvl="2"/>
            <a:r>
              <a:rPr lang="en-US" dirty="0"/>
              <a:t>Select “LIGHT” if life jacket(s) have lights</a:t>
            </a:r>
          </a:p>
          <a:p>
            <a:pPr lvl="2"/>
            <a:r>
              <a:rPr lang="en-US" dirty="0"/>
              <a:t>Select “FLUORES” if jackets have fluorescein strips</a:t>
            </a:r>
          </a:p>
          <a:p>
            <a:pPr lvl="2"/>
            <a:r>
              <a:rPr lang="en-US" dirty="0"/>
              <a:t>Select “UHF” or “VHF” if jackets are radio equipped</a:t>
            </a:r>
          </a:p>
          <a:p>
            <a:endParaRPr lang="en-US" dirty="0"/>
          </a:p>
        </p:txBody>
      </p:sp>
      <p:pic>
        <p:nvPicPr>
          <p:cNvPr id="4" name="Picture 3"/>
          <p:cNvPicPr>
            <a:picLocks noChangeAspect="1"/>
          </p:cNvPicPr>
          <p:nvPr/>
        </p:nvPicPr>
        <p:blipFill>
          <a:blip r:embed="rId2"/>
          <a:stretch>
            <a:fillRect/>
          </a:stretch>
        </p:blipFill>
        <p:spPr>
          <a:xfrm>
            <a:off x="465827" y="459645"/>
            <a:ext cx="7867291" cy="807665"/>
          </a:xfrm>
          <a:prstGeom prst="rect">
            <a:avLst/>
          </a:prstGeom>
        </p:spPr>
      </p:pic>
      <p:pic>
        <p:nvPicPr>
          <p:cNvPr id="5" name="Picture 4"/>
          <p:cNvPicPr>
            <a:picLocks noChangeAspect="1"/>
          </p:cNvPicPr>
          <p:nvPr/>
        </p:nvPicPr>
        <p:blipFill>
          <a:blip r:embed="rId3"/>
          <a:stretch>
            <a:fillRect/>
          </a:stretch>
        </p:blipFill>
        <p:spPr>
          <a:xfrm>
            <a:off x="6938288" y="3993935"/>
            <a:ext cx="2009492" cy="2741343"/>
          </a:xfrm>
          <a:prstGeom prst="rect">
            <a:avLst/>
          </a:prstGeom>
        </p:spPr>
      </p:pic>
      <p:cxnSp>
        <p:nvCxnSpPr>
          <p:cNvPr id="7" name="Straight Arrow Connector 6"/>
          <p:cNvCxnSpPr/>
          <p:nvPr/>
        </p:nvCxnSpPr>
        <p:spPr>
          <a:xfrm>
            <a:off x="6098875" y="5986732"/>
            <a:ext cx="97478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513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6056822" cy="4351338"/>
          </a:xfrm>
        </p:spPr>
        <p:txBody>
          <a:bodyPr>
            <a:normAutofit lnSpcReduction="10000"/>
          </a:bodyPr>
          <a:lstStyle/>
          <a:p>
            <a:r>
              <a:rPr lang="en-US" dirty="0"/>
              <a:t>Dinghies (</a:t>
            </a:r>
            <a:r>
              <a:rPr lang="en-US" dirty="0" err="1"/>
              <a:t>liferafts</a:t>
            </a:r>
            <a:r>
              <a:rPr lang="en-US" dirty="0"/>
              <a:t>)</a:t>
            </a:r>
          </a:p>
          <a:p>
            <a:pPr lvl="1"/>
            <a:r>
              <a:rPr lang="en-US" dirty="0"/>
              <a:t>Number</a:t>
            </a:r>
          </a:p>
          <a:p>
            <a:pPr lvl="2"/>
            <a:r>
              <a:rPr lang="en-US" dirty="0"/>
              <a:t>Blank if none otherwise enter number of rafts</a:t>
            </a:r>
          </a:p>
          <a:p>
            <a:pPr lvl="1"/>
            <a:r>
              <a:rPr lang="en-US" dirty="0"/>
              <a:t>Capacity</a:t>
            </a:r>
          </a:p>
          <a:p>
            <a:pPr lvl="2"/>
            <a:r>
              <a:rPr lang="en-US" dirty="0"/>
              <a:t>Total aggregate capacity, in persons, of all life rafts carried</a:t>
            </a:r>
          </a:p>
          <a:p>
            <a:pPr lvl="2"/>
            <a:r>
              <a:rPr lang="en-US" dirty="0"/>
              <a:t>Blank if none</a:t>
            </a:r>
          </a:p>
          <a:p>
            <a:pPr lvl="1"/>
            <a:r>
              <a:rPr lang="en-US" dirty="0"/>
              <a:t>Cover</a:t>
            </a:r>
          </a:p>
          <a:p>
            <a:pPr lvl="2"/>
            <a:r>
              <a:rPr lang="en-US" dirty="0"/>
              <a:t>Check this box if the life rafts have protective canopies</a:t>
            </a:r>
          </a:p>
          <a:p>
            <a:pPr lvl="1"/>
            <a:r>
              <a:rPr lang="en-US" dirty="0"/>
              <a:t>Color</a:t>
            </a:r>
          </a:p>
          <a:p>
            <a:pPr lvl="2"/>
            <a:r>
              <a:rPr lang="en-US" dirty="0"/>
              <a:t>Plain text description of the life raft’s primary color.</a:t>
            </a:r>
            <a:endParaRPr lang="en-US" dirty="0"/>
          </a:p>
        </p:txBody>
      </p:sp>
      <p:pic>
        <p:nvPicPr>
          <p:cNvPr id="4" name="Picture 3"/>
          <p:cNvPicPr>
            <a:picLocks noChangeAspect="1"/>
          </p:cNvPicPr>
          <p:nvPr/>
        </p:nvPicPr>
        <p:blipFill>
          <a:blip r:embed="rId2"/>
          <a:stretch>
            <a:fillRect/>
          </a:stretch>
        </p:blipFill>
        <p:spPr>
          <a:xfrm>
            <a:off x="508958" y="313263"/>
            <a:ext cx="7746521" cy="1056424"/>
          </a:xfrm>
          <a:prstGeom prst="rect">
            <a:avLst/>
          </a:prstGeom>
        </p:spPr>
      </p:pic>
      <p:pic>
        <p:nvPicPr>
          <p:cNvPr id="5" name="Picture 4"/>
          <p:cNvPicPr>
            <a:picLocks noChangeAspect="1"/>
          </p:cNvPicPr>
          <p:nvPr/>
        </p:nvPicPr>
        <p:blipFill>
          <a:blip r:embed="rId3"/>
          <a:stretch>
            <a:fillRect/>
          </a:stretch>
        </p:blipFill>
        <p:spPr>
          <a:xfrm>
            <a:off x="6722627" y="3743865"/>
            <a:ext cx="2009492" cy="2741343"/>
          </a:xfrm>
          <a:prstGeom prst="rect">
            <a:avLst/>
          </a:prstGeom>
        </p:spPr>
      </p:pic>
      <p:cxnSp>
        <p:nvCxnSpPr>
          <p:cNvPr id="7" name="Straight Arrow Connector 6"/>
          <p:cNvCxnSpPr/>
          <p:nvPr/>
        </p:nvCxnSpPr>
        <p:spPr>
          <a:xfrm flipV="1">
            <a:off x="5702060" y="5891842"/>
            <a:ext cx="1181819" cy="172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084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Plain text description of aircraft color and any significant livery markings or characteristics</a:t>
            </a:r>
          </a:p>
          <a:p>
            <a:pPr lvl="1"/>
            <a:r>
              <a:rPr lang="en-US" dirty="0"/>
              <a:t>“Red white blue CAP logos”</a:t>
            </a:r>
            <a:endParaRPr lang="en-US" dirty="0"/>
          </a:p>
        </p:txBody>
      </p:sp>
      <p:pic>
        <p:nvPicPr>
          <p:cNvPr id="4" name="Picture 3"/>
          <p:cNvPicPr>
            <a:picLocks noChangeAspect="1"/>
          </p:cNvPicPr>
          <p:nvPr/>
        </p:nvPicPr>
        <p:blipFill>
          <a:blip r:embed="rId2"/>
          <a:stretch>
            <a:fillRect/>
          </a:stretch>
        </p:blipFill>
        <p:spPr>
          <a:xfrm>
            <a:off x="881557" y="483390"/>
            <a:ext cx="6570001" cy="1008667"/>
          </a:xfrm>
          <a:prstGeom prst="rect">
            <a:avLst/>
          </a:prstGeom>
        </p:spPr>
      </p:pic>
      <p:pic>
        <p:nvPicPr>
          <p:cNvPr id="5" name="Picture 4"/>
          <p:cNvPicPr>
            <a:picLocks noChangeAspect="1"/>
          </p:cNvPicPr>
          <p:nvPr/>
        </p:nvPicPr>
        <p:blipFill>
          <a:blip r:embed="rId3"/>
          <a:stretch>
            <a:fillRect/>
          </a:stretch>
        </p:blipFill>
        <p:spPr>
          <a:xfrm>
            <a:off x="6722627" y="3743865"/>
            <a:ext cx="2009492" cy="2741343"/>
          </a:xfrm>
          <a:prstGeom prst="rect">
            <a:avLst/>
          </a:prstGeom>
        </p:spPr>
      </p:pic>
      <p:cxnSp>
        <p:nvCxnSpPr>
          <p:cNvPr id="7" name="Straight Arrow Connector 6"/>
          <p:cNvCxnSpPr/>
          <p:nvPr/>
        </p:nvCxnSpPr>
        <p:spPr>
          <a:xfrm flipV="1">
            <a:off x="5727940" y="5978106"/>
            <a:ext cx="1069675" cy="862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764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Indicate any other survival equipment carried and/or other remarks specifically regarding survival equipment and search-and-rescue (SAR) information</a:t>
            </a:r>
            <a:endParaRPr lang="en-US" dirty="0"/>
          </a:p>
        </p:txBody>
      </p:sp>
      <p:pic>
        <p:nvPicPr>
          <p:cNvPr id="4" name="Picture 3"/>
          <p:cNvPicPr>
            <a:picLocks noChangeAspect="1"/>
          </p:cNvPicPr>
          <p:nvPr/>
        </p:nvPicPr>
        <p:blipFill>
          <a:blip r:embed="rId2"/>
          <a:stretch>
            <a:fillRect/>
          </a:stretch>
        </p:blipFill>
        <p:spPr>
          <a:xfrm>
            <a:off x="280349" y="459966"/>
            <a:ext cx="8235001" cy="952000"/>
          </a:xfrm>
          <a:prstGeom prst="rect">
            <a:avLst/>
          </a:prstGeom>
        </p:spPr>
      </p:pic>
      <p:pic>
        <p:nvPicPr>
          <p:cNvPr id="5" name="Picture 4"/>
          <p:cNvPicPr>
            <a:picLocks noChangeAspect="1"/>
          </p:cNvPicPr>
          <p:nvPr/>
        </p:nvPicPr>
        <p:blipFill>
          <a:blip r:embed="rId3"/>
          <a:stretch>
            <a:fillRect/>
          </a:stretch>
        </p:blipFill>
        <p:spPr>
          <a:xfrm>
            <a:off x="6722627" y="3743865"/>
            <a:ext cx="2009492" cy="2741343"/>
          </a:xfrm>
          <a:prstGeom prst="rect">
            <a:avLst/>
          </a:prstGeom>
        </p:spPr>
      </p:pic>
      <p:cxnSp>
        <p:nvCxnSpPr>
          <p:cNvPr id="7" name="Straight Arrow Connector 6"/>
          <p:cNvCxnSpPr/>
          <p:nvPr/>
        </p:nvCxnSpPr>
        <p:spPr>
          <a:xfrm flipV="1">
            <a:off x="5615796" y="6098875"/>
            <a:ext cx="1130061" cy="780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298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Name and preferably phone contact information of the pilot in command</a:t>
            </a:r>
          </a:p>
          <a:p>
            <a:pPr lvl="1"/>
            <a:r>
              <a:rPr lang="en-US" dirty="0"/>
              <a:t>Doe 713-555-1212</a:t>
            </a:r>
          </a:p>
        </p:txBody>
      </p:sp>
      <p:pic>
        <p:nvPicPr>
          <p:cNvPr id="4" name="Picture 3"/>
          <p:cNvPicPr>
            <a:picLocks noChangeAspect="1"/>
          </p:cNvPicPr>
          <p:nvPr/>
        </p:nvPicPr>
        <p:blipFill>
          <a:blip r:embed="rId2"/>
          <a:stretch>
            <a:fillRect/>
          </a:stretch>
        </p:blipFill>
        <p:spPr>
          <a:xfrm>
            <a:off x="337508" y="599897"/>
            <a:ext cx="8177842" cy="625237"/>
          </a:xfrm>
          <a:prstGeom prst="rect">
            <a:avLst/>
          </a:prstGeom>
        </p:spPr>
      </p:pic>
      <p:pic>
        <p:nvPicPr>
          <p:cNvPr id="5" name="Picture 4"/>
          <p:cNvPicPr>
            <a:picLocks noChangeAspect="1"/>
          </p:cNvPicPr>
          <p:nvPr/>
        </p:nvPicPr>
        <p:blipFill>
          <a:blip r:embed="rId3"/>
          <a:stretch>
            <a:fillRect/>
          </a:stretch>
        </p:blipFill>
        <p:spPr>
          <a:xfrm>
            <a:off x="6722627" y="3743865"/>
            <a:ext cx="2009492" cy="2741343"/>
          </a:xfrm>
          <a:prstGeom prst="rect">
            <a:avLst/>
          </a:prstGeom>
        </p:spPr>
      </p:pic>
      <p:cxnSp>
        <p:nvCxnSpPr>
          <p:cNvPr id="7" name="Straight Arrow Connector 6"/>
          <p:cNvCxnSpPr/>
          <p:nvPr/>
        </p:nvCxnSpPr>
        <p:spPr>
          <a:xfrm flipV="1">
            <a:off x="5495026" y="6176963"/>
            <a:ext cx="1302589" cy="771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796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To be completed by ATC</a:t>
            </a:r>
          </a:p>
        </p:txBody>
      </p:sp>
      <p:pic>
        <p:nvPicPr>
          <p:cNvPr id="4" name="Picture 3"/>
          <p:cNvPicPr>
            <a:picLocks noChangeAspect="1"/>
          </p:cNvPicPr>
          <p:nvPr/>
        </p:nvPicPr>
        <p:blipFill>
          <a:blip r:embed="rId2"/>
          <a:stretch>
            <a:fillRect/>
          </a:stretch>
        </p:blipFill>
        <p:spPr>
          <a:xfrm>
            <a:off x="530524" y="854273"/>
            <a:ext cx="8082951" cy="386671"/>
          </a:xfrm>
          <a:prstGeom prst="rect">
            <a:avLst/>
          </a:prstGeom>
        </p:spPr>
      </p:pic>
      <p:pic>
        <p:nvPicPr>
          <p:cNvPr id="5" name="Picture 4"/>
          <p:cNvPicPr>
            <a:picLocks noChangeAspect="1"/>
          </p:cNvPicPr>
          <p:nvPr/>
        </p:nvPicPr>
        <p:blipFill>
          <a:blip r:embed="rId3"/>
          <a:stretch>
            <a:fillRect/>
          </a:stretch>
        </p:blipFill>
        <p:spPr>
          <a:xfrm>
            <a:off x="6722627" y="3743865"/>
            <a:ext cx="2009492" cy="2741343"/>
          </a:xfrm>
          <a:prstGeom prst="rect">
            <a:avLst/>
          </a:prstGeom>
        </p:spPr>
      </p:pic>
      <p:cxnSp>
        <p:nvCxnSpPr>
          <p:cNvPr id="7" name="Straight Arrow Connector 6"/>
          <p:cNvCxnSpPr/>
          <p:nvPr/>
        </p:nvCxnSpPr>
        <p:spPr>
          <a:xfrm flipV="1">
            <a:off x="5840083" y="6349042"/>
            <a:ext cx="1017917" cy="345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209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0371" y="3145407"/>
            <a:ext cx="4193516" cy="36300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For more information see - </a:t>
            </a:r>
            <a:r>
              <a:rPr lang="en-US" dirty="0">
                <a:hlinkClick r:id="rId3"/>
              </a:rPr>
              <a:t>https://www.capmembers.com/media/cms/N7110_95688ABC3F815.pdf</a:t>
            </a:r>
            <a:r>
              <a:rPr lang="en-US" dirty="0"/>
              <a:t> - Air Traffic Organization Policy  - N JO 7110.601</a:t>
            </a:r>
            <a:endParaRPr lang="en-US" dirty="0"/>
          </a:p>
        </p:txBody>
      </p:sp>
    </p:spTree>
    <p:extLst>
      <p:ext uri="{BB962C8B-B14F-4D97-AF65-F5344CB8AC3E}">
        <p14:creationId xmlns:p14="http://schemas.microsoft.com/office/powerpoint/2010/main" val="54067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FAA Quick Guide</a:t>
            </a:r>
          </a:p>
        </p:txBody>
      </p:sp>
      <p:sp>
        <p:nvSpPr>
          <p:cNvPr id="3" name="Content Placeholder 2"/>
          <p:cNvSpPr>
            <a:spLocks noGrp="1"/>
          </p:cNvSpPr>
          <p:nvPr>
            <p:ph idx="1"/>
          </p:nvPr>
        </p:nvSpPr>
        <p:spPr/>
        <p:txBody>
          <a:bodyPr/>
          <a:lstStyle/>
          <a:p>
            <a:r>
              <a:rPr lang="en-US" dirty="0"/>
              <a:t>Recommend keeping a copy of the FAA flight plan guide available at https://www.faa.gov/about/office_org/headquarters_offices/ato/service_units/air_traffic_services/flight_plan_filing/media/FPL_Brochure_(change3).pdf</a:t>
            </a:r>
            <a:endParaRPr lang="en-US" dirty="0"/>
          </a:p>
        </p:txBody>
      </p:sp>
      <p:pic>
        <p:nvPicPr>
          <p:cNvPr id="4" name="Picture 3"/>
          <p:cNvPicPr>
            <a:picLocks noChangeAspect="1"/>
          </p:cNvPicPr>
          <p:nvPr/>
        </p:nvPicPr>
        <p:blipFill>
          <a:blip r:embed="rId2"/>
          <a:stretch>
            <a:fillRect/>
          </a:stretch>
        </p:blipFill>
        <p:spPr>
          <a:xfrm>
            <a:off x="352137" y="4001419"/>
            <a:ext cx="3210573" cy="2506202"/>
          </a:xfrm>
          <a:prstGeom prst="rect">
            <a:avLst/>
          </a:prstGeom>
        </p:spPr>
      </p:pic>
      <p:pic>
        <p:nvPicPr>
          <p:cNvPr id="5" name="Picture 4"/>
          <p:cNvPicPr>
            <a:picLocks noChangeAspect="1"/>
          </p:cNvPicPr>
          <p:nvPr/>
        </p:nvPicPr>
        <p:blipFill>
          <a:blip r:embed="rId3"/>
          <a:stretch>
            <a:fillRect/>
          </a:stretch>
        </p:blipFill>
        <p:spPr>
          <a:xfrm>
            <a:off x="4485735" y="4001419"/>
            <a:ext cx="3104032" cy="2277807"/>
          </a:xfrm>
          <a:prstGeom prst="rect">
            <a:avLst/>
          </a:prstGeom>
        </p:spPr>
      </p:pic>
    </p:spTree>
    <p:extLst>
      <p:ext uri="{BB962C8B-B14F-4D97-AF65-F5344CB8AC3E}">
        <p14:creationId xmlns:p14="http://schemas.microsoft.com/office/powerpoint/2010/main" val="3018939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639683"/>
            <a:ext cx="7886700" cy="3537279"/>
          </a:xfrm>
        </p:spPr>
        <p:txBody>
          <a:bodyPr/>
          <a:lstStyle/>
          <a:p>
            <a:r>
              <a:rPr lang="en-US" dirty="0"/>
              <a:t>These items (Items preceding item 7) will be completed by ATC</a:t>
            </a:r>
            <a:endParaRPr lang="en-US" dirty="0"/>
          </a:p>
        </p:txBody>
      </p:sp>
      <p:pic>
        <p:nvPicPr>
          <p:cNvPr id="2" name="Picture 1"/>
          <p:cNvPicPr>
            <a:picLocks noChangeAspect="1"/>
          </p:cNvPicPr>
          <p:nvPr/>
        </p:nvPicPr>
        <p:blipFill>
          <a:blip r:embed="rId2"/>
          <a:stretch>
            <a:fillRect/>
          </a:stretch>
        </p:blipFill>
        <p:spPr>
          <a:xfrm>
            <a:off x="905773" y="377204"/>
            <a:ext cx="7134045" cy="2036285"/>
          </a:xfrm>
          <a:prstGeom prst="rect">
            <a:avLst/>
          </a:prstGeom>
        </p:spPr>
      </p:pic>
      <p:pic>
        <p:nvPicPr>
          <p:cNvPr id="5" name="Picture 4"/>
          <p:cNvPicPr>
            <a:picLocks noChangeAspect="1"/>
          </p:cNvPicPr>
          <p:nvPr/>
        </p:nvPicPr>
        <p:blipFill>
          <a:blip r:embed="rId3"/>
          <a:stretch>
            <a:fillRect/>
          </a:stretch>
        </p:blipFill>
        <p:spPr>
          <a:xfrm>
            <a:off x="6722627" y="3743865"/>
            <a:ext cx="2009492" cy="2741343"/>
          </a:xfrm>
          <a:prstGeom prst="rect">
            <a:avLst/>
          </a:prstGeom>
        </p:spPr>
      </p:pic>
      <p:cxnSp>
        <p:nvCxnSpPr>
          <p:cNvPr id="7" name="Straight Arrow Connector 6"/>
          <p:cNvCxnSpPr/>
          <p:nvPr/>
        </p:nvCxnSpPr>
        <p:spPr>
          <a:xfrm flipV="1">
            <a:off x="5960853" y="4063042"/>
            <a:ext cx="828136" cy="431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144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Aircraft Identification – </a:t>
            </a:r>
          </a:p>
          <a:p>
            <a:pPr lvl="1"/>
            <a:r>
              <a:rPr lang="en-US" dirty="0"/>
              <a:t>Insert N Number</a:t>
            </a:r>
          </a:p>
          <a:p>
            <a:pPr lvl="1"/>
            <a:r>
              <a:rPr lang="en-US" dirty="0"/>
              <a:t>Insert CAP A/C ID – e.g. CAP4272</a:t>
            </a:r>
          </a:p>
          <a:p>
            <a:pPr lvl="1"/>
            <a:r>
              <a:rPr lang="en-US" dirty="0"/>
              <a:t>No hyphens or spaces</a:t>
            </a:r>
          </a:p>
          <a:p>
            <a:r>
              <a:rPr lang="en-US" dirty="0"/>
              <a:t>Flight Rules</a:t>
            </a:r>
          </a:p>
          <a:p>
            <a:pPr lvl="1"/>
            <a:r>
              <a:rPr lang="en-US" dirty="0"/>
              <a:t>I for IFR  </a:t>
            </a:r>
          </a:p>
          <a:p>
            <a:pPr lvl="1"/>
            <a:r>
              <a:rPr lang="en-US" dirty="0"/>
              <a:t>V for VFR</a:t>
            </a:r>
          </a:p>
          <a:p>
            <a:pPr lvl="1"/>
            <a:r>
              <a:rPr lang="en-US" dirty="0"/>
              <a:t>Y for IFR first, then VFR </a:t>
            </a:r>
          </a:p>
          <a:p>
            <a:pPr lvl="1"/>
            <a:r>
              <a:rPr lang="en-US" dirty="0"/>
              <a:t>Z for VFR first, then IFR </a:t>
            </a:r>
            <a:endParaRPr lang="en-US" dirty="0"/>
          </a:p>
          <a:p>
            <a:r>
              <a:rPr lang="en-US" dirty="0"/>
              <a:t>Type of Flight</a:t>
            </a:r>
          </a:p>
          <a:p>
            <a:pPr lvl="1"/>
            <a:r>
              <a:rPr lang="en-US" dirty="0"/>
              <a:t>G - General Aviation</a:t>
            </a:r>
          </a:p>
          <a:p>
            <a:pPr lvl="1"/>
            <a:r>
              <a:rPr lang="en-US" dirty="0"/>
              <a:t>M - Military</a:t>
            </a:r>
          </a:p>
          <a:p>
            <a:pPr lvl="1"/>
            <a:r>
              <a:rPr lang="en-US" dirty="0"/>
              <a:t>D – DVFR</a:t>
            </a:r>
          </a:p>
          <a:p>
            <a:pPr lvl="1"/>
            <a:r>
              <a:rPr lang="en-US" dirty="0"/>
              <a:t>X - Other than any of the defined categories above</a:t>
            </a:r>
          </a:p>
          <a:p>
            <a:pPr lvl="1"/>
            <a:endParaRPr lang="en-US" dirty="0"/>
          </a:p>
        </p:txBody>
      </p:sp>
      <p:pic>
        <p:nvPicPr>
          <p:cNvPr id="4" name="Picture 3"/>
          <p:cNvPicPr>
            <a:picLocks noChangeAspect="1"/>
          </p:cNvPicPr>
          <p:nvPr/>
        </p:nvPicPr>
        <p:blipFill>
          <a:blip r:embed="rId2"/>
          <a:stretch>
            <a:fillRect/>
          </a:stretch>
        </p:blipFill>
        <p:spPr>
          <a:xfrm>
            <a:off x="1202602" y="525691"/>
            <a:ext cx="6480001" cy="510000"/>
          </a:xfrm>
          <a:prstGeom prst="rect">
            <a:avLst/>
          </a:prstGeom>
        </p:spPr>
      </p:pic>
      <p:pic>
        <p:nvPicPr>
          <p:cNvPr id="5" name="Picture 4"/>
          <p:cNvPicPr>
            <a:picLocks noChangeAspect="1"/>
          </p:cNvPicPr>
          <p:nvPr/>
        </p:nvPicPr>
        <p:blipFill>
          <a:blip r:embed="rId3"/>
          <a:stretch>
            <a:fillRect/>
          </a:stretch>
        </p:blipFill>
        <p:spPr>
          <a:xfrm>
            <a:off x="6765759" y="2104846"/>
            <a:ext cx="2009492" cy="2741343"/>
          </a:xfrm>
          <a:prstGeom prst="rect">
            <a:avLst/>
          </a:prstGeom>
        </p:spPr>
      </p:pic>
      <p:cxnSp>
        <p:nvCxnSpPr>
          <p:cNvPr id="6" name="Straight Arrow Connector 5"/>
          <p:cNvCxnSpPr/>
          <p:nvPr/>
        </p:nvCxnSpPr>
        <p:spPr>
          <a:xfrm flipV="1">
            <a:off x="5771072" y="2743200"/>
            <a:ext cx="994687" cy="2587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42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Number</a:t>
            </a:r>
          </a:p>
          <a:p>
            <a:pPr lvl="1"/>
            <a:r>
              <a:rPr lang="en-US" dirty="0"/>
              <a:t>Number of aircraft in flight, if more than one. </a:t>
            </a:r>
          </a:p>
          <a:p>
            <a:pPr lvl="1"/>
            <a:r>
              <a:rPr lang="en-US" dirty="0"/>
              <a:t>Omitted if only a solo aircraft movement.</a:t>
            </a:r>
          </a:p>
          <a:p>
            <a:r>
              <a:rPr lang="en-US" dirty="0"/>
              <a:t>Type of Aircraft</a:t>
            </a:r>
          </a:p>
          <a:p>
            <a:pPr lvl="1"/>
            <a:r>
              <a:rPr lang="en-US" dirty="0"/>
              <a:t>C172, C182, GA8</a:t>
            </a:r>
          </a:p>
          <a:p>
            <a:pPr lvl="1"/>
            <a:r>
              <a:rPr lang="en-US" dirty="0"/>
              <a:t>Designators available at </a:t>
            </a:r>
            <a:r>
              <a:rPr lang="en-US" sz="1200" dirty="0"/>
              <a:t>http://www.icao.int/publications/DOC8643/Pages/Search.aspx</a:t>
            </a:r>
          </a:p>
          <a:p>
            <a:r>
              <a:rPr lang="en-US" dirty="0"/>
              <a:t>Wake Turbulence Cat</a:t>
            </a:r>
          </a:p>
          <a:p>
            <a:pPr lvl="1"/>
            <a:r>
              <a:rPr lang="en-US" dirty="0"/>
              <a:t>“L” for Light (&lt; 15,500 </a:t>
            </a:r>
            <a:r>
              <a:rPr lang="en-US" dirty="0" err="1"/>
              <a:t>lbs</a:t>
            </a:r>
            <a:r>
              <a:rPr lang="en-US" dirty="0"/>
              <a:t>)</a:t>
            </a:r>
          </a:p>
        </p:txBody>
      </p:sp>
      <p:pic>
        <p:nvPicPr>
          <p:cNvPr id="4" name="Picture 3"/>
          <p:cNvPicPr>
            <a:picLocks noChangeAspect="1"/>
          </p:cNvPicPr>
          <p:nvPr/>
        </p:nvPicPr>
        <p:blipFill>
          <a:blip r:embed="rId2"/>
          <a:stretch>
            <a:fillRect/>
          </a:stretch>
        </p:blipFill>
        <p:spPr>
          <a:xfrm>
            <a:off x="1090460" y="783977"/>
            <a:ext cx="6480001" cy="442000"/>
          </a:xfrm>
          <a:prstGeom prst="rect">
            <a:avLst/>
          </a:prstGeom>
        </p:spPr>
      </p:pic>
      <p:pic>
        <p:nvPicPr>
          <p:cNvPr id="5" name="Picture 4"/>
          <p:cNvPicPr>
            <a:picLocks noChangeAspect="1"/>
          </p:cNvPicPr>
          <p:nvPr/>
        </p:nvPicPr>
        <p:blipFill>
          <a:blip r:embed="rId3"/>
          <a:stretch>
            <a:fillRect/>
          </a:stretch>
        </p:blipFill>
        <p:spPr>
          <a:xfrm>
            <a:off x="7116791" y="4336431"/>
            <a:ext cx="1701591" cy="2321305"/>
          </a:xfrm>
          <a:prstGeom prst="rect">
            <a:avLst/>
          </a:prstGeom>
        </p:spPr>
      </p:pic>
      <p:cxnSp>
        <p:nvCxnSpPr>
          <p:cNvPr id="6" name="Straight Arrow Connector 5"/>
          <p:cNvCxnSpPr/>
          <p:nvPr/>
        </p:nvCxnSpPr>
        <p:spPr>
          <a:xfrm flipV="1">
            <a:off x="6625087" y="4977442"/>
            <a:ext cx="560717" cy="948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091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Equipment</a:t>
            </a:r>
          </a:p>
          <a:p>
            <a:pPr lvl="1"/>
            <a:r>
              <a:rPr lang="en-US" dirty="0"/>
              <a:t>Must show Equipment and capabilities for:</a:t>
            </a:r>
          </a:p>
          <a:p>
            <a:pPr lvl="2"/>
            <a:r>
              <a:rPr lang="en-US" dirty="0"/>
              <a:t>Navigation</a:t>
            </a:r>
          </a:p>
          <a:p>
            <a:pPr lvl="2"/>
            <a:r>
              <a:rPr lang="en-US" dirty="0"/>
              <a:t>Transponder</a:t>
            </a:r>
          </a:p>
          <a:p>
            <a:pPr lvl="2"/>
            <a:r>
              <a:rPr lang="en-US" dirty="0"/>
              <a:t>ADS-B</a:t>
            </a:r>
          </a:p>
        </p:txBody>
      </p:sp>
      <p:pic>
        <p:nvPicPr>
          <p:cNvPr id="4" name="Picture 3"/>
          <p:cNvPicPr>
            <a:picLocks noChangeAspect="1"/>
          </p:cNvPicPr>
          <p:nvPr/>
        </p:nvPicPr>
        <p:blipFill>
          <a:blip r:embed="rId2"/>
          <a:stretch>
            <a:fillRect/>
          </a:stretch>
        </p:blipFill>
        <p:spPr>
          <a:xfrm>
            <a:off x="1090460" y="783977"/>
            <a:ext cx="6480001" cy="442000"/>
          </a:xfrm>
          <a:prstGeom prst="rect">
            <a:avLst/>
          </a:prstGeom>
        </p:spPr>
      </p:pic>
      <p:pic>
        <p:nvPicPr>
          <p:cNvPr id="5" name="Picture 4"/>
          <p:cNvPicPr>
            <a:picLocks noChangeAspect="1"/>
          </p:cNvPicPr>
          <p:nvPr/>
        </p:nvPicPr>
        <p:blipFill>
          <a:blip r:embed="rId3"/>
          <a:stretch>
            <a:fillRect/>
          </a:stretch>
        </p:blipFill>
        <p:spPr>
          <a:xfrm>
            <a:off x="6722627" y="3743865"/>
            <a:ext cx="2009492" cy="2741343"/>
          </a:xfrm>
          <a:prstGeom prst="rect">
            <a:avLst/>
          </a:prstGeom>
        </p:spPr>
      </p:pic>
      <p:cxnSp>
        <p:nvCxnSpPr>
          <p:cNvPr id="6" name="Straight Arrow Connector 5"/>
          <p:cNvCxnSpPr/>
          <p:nvPr/>
        </p:nvCxnSpPr>
        <p:spPr>
          <a:xfrm flipV="1">
            <a:off x="6176513" y="4511615"/>
            <a:ext cx="546114" cy="431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11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6332867" cy="4351338"/>
          </a:xfrm>
        </p:spPr>
        <p:txBody>
          <a:bodyPr>
            <a:normAutofit fontScale="62500" lnSpcReduction="20000"/>
          </a:bodyPr>
          <a:lstStyle/>
          <a:p>
            <a:r>
              <a:rPr lang="en-US" dirty="0"/>
              <a:t>Navigation (before the slash)</a:t>
            </a:r>
          </a:p>
          <a:p>
            <a:pPr lvl="1"/>
            <a:r>
              <a:rPr lang="en-US" dirty="0"/>
              <a:t>To simplify filing, the code “S” can be included to indicate Standard Capabilities - VHF RTF/VOR/ILS. Removes the need to list these three capabilities separately.</a:t>
            </a:r>
          </a:p>
          <a:p>
            <a:pPr lvl="1"/>
            <a:r>
              <a:rPr lang="en-US" dirty="0"/>
              <a:t>Other Codes</a:t>
            </a:r>
          </a:p>
          <a:p>
            <a:pPr lvl="2"/>
            <a:r>
              <a:rPr lang="en-US" dirty="0"/>
              <a:t>B - LPV (APV/SBAS) - Localizer Performance with Vertical Guidance (Satellite based augmentation)</a:t>
            </a:r>
          </a:p>
          <a:p>
            <a:pPr lvl="2"/>
            <a:r>
              <a:rPr lang="en-US" dirty="0"/>
              <a:t>D - DME - Distance Measurement Equipment</a:t>
            </a:r>
          </a:p>
          <a:p>
            <a:pPr lvl="2"/>
            <a:r>
              <a:rPr lang="en-US" dirty="0"/>
              <a:t>F - ADF - Automatic Direction Finder</a:t>
            </a:r>
          </a:p>
          <a:p>
            <a:pPr lvl="2"/>
            <a:r>
              <a:rPr lang="en-US" dirty="0"/>
              <a:t>G - GNSS – GPS (</a:t>
            </a:r>
            <a:r>
              <a:rPr lang="en-US" dirty="0"/>
              <a:t>When using the letter “G” on an IFR flight plan, </a:t>
            </a:r>
          </a:p>
          <a:p>
            <a:pPr marL="914400" lvl="2" indent="0">
              <a:buNone/>
            </a:pPr>
            <a:r>
              <a:rPr lang="en-US" dirty="0"/>
              <a:t>	the GPS receiver must be IFR approved)</a:t>
            </a:r>
            <a:endParaRPr lang="en-US" dirty="0"/>
          </a:p>
          <a:p>
            <a:pPr lvl="2"/>
            <a:r>
              <a:rPr lang="en-US" dirty="0"/>
              <a:t>ATC RTF SATCOM (Multiple) – Satellite phone</a:t>
            </a:r>
          </a:p>
          <a:p>
            <a:pPr lvl="2"/>
            <a:r>
              <a:rPr lang="en-US" dirty="0"/>
              <a:t>L - ILS - Instrument Landing System</a:t>
            </a:r>
          </a:p>
          <a:p>
            <a:pPr lvl="2"/>
            <a:r>
              <a:rPr lang="en-US" dirty="0"/>
              <a:t>O - VOR - VHF Omnidirectional Radio Range</a:t>
            </a:r>
          </a:p>
          <a:p>
            <a:pPr lvl="2"/>
            <a:r>
              <a:rPr lang="en-US" dirty="0"/>
              <a:t>R - PBN - Performance-Based Navigation</a:t>
            </a:r>
          </a:p>
          <a:p>
            <a:pPr lvl="2"/>
            <a:r>
              <a:rPr lang="en-US" dirty="0"/>
              <a:t>V - VHF RTF - VHF Radiotelephone</a:t>
            </a:r>
          </a:p>
          <a:p>
            <a:pPr lvl="2"/>
            <a:r>
              <a:rPr lang="en-US" dirty="0"/>
              <a:t>Y - VHF 8.33 - 8.33 kHz Radio Channel Spacing (Where you can </a:t>
            </a:r>
            <a:r>
              <a:rPr lang="en-US" dirty="0"/>
              <a:t>select the 3rd decimal place when tuning in a frequency (e.g. 122.975 vs. 122.97)</a:t>
            </a:r>
            <a:r>
              <a:rPr lang="en-US" dirty="0"/>
              <a:t>)</a:t>
            </a:r>
          </a:p>
          <a:p>
            <a:pPr lvl="2"/>
            <a:r>
              <a:rPr lang="en-US" dirty="0"/>
              <a:t>Z - OTHER - Other Item(s) Not Listed Above – specify in item 18</a:t>
            </a:r>
          </a:p>
          <a:p>
            <a:pPr lvl="2"/>
            <a:r>
              <a:rPr lang="en-US" dirty="0"/>
              <a:t>N - No navigation, communications, or approach capability</a:t>
            </a:r>
          </a:p>
        </p:txBody>
      </p:sp>
      <p:pic>
        <p:nvPicPr>
          <p:cNvPr id="4" name="Picture 3"/>
          <p:cNvPicPr>
            <a:picLocks noChangeAspect="1"/>
          </p:cNvPicPr>
          <p:nvPr/>
        </p:nvPicPr>
        <p:blipFill>
          <a:blip r:embed="rId2"/>
          <a:stretch>
            <a:fillRect/>
          </a:stretch>
        </p:blipFill>
        <p:spPr>
          <a:xfrm>
            <a:off x="1090460" y="783977"/>
            <a:ext cx="6480001" cy="442000"/>
          </a:xfrm>
          <a:prstGeom prst="rect">
            <a:avLst/>
          </a:prstGeom>
        </p:spPr>
      </p:pic>
      <p:pic>
        <p:nvPicPr>
          <p:cNvPr id="5" name="Picture 4"/>
          <p:cNvPicPr>
            <a:picLocks noChangeAspect="1"/>
          </p:cNvPicPr>
          <p:nvPr/>
        </p:nvPicPr>
        <p:blipFill>
          <a:blip r:embed="rId3"/>
          <a:stretch>
            <a:fillRect/>
          </a:stretch>
        </p:blipFill>
        <p:spPr>
          <a:xfrm>
            <a:off x="6895155" y="3554083"/>
            <a:ext cx="2009492" cy="2741343"/>
          </a:xfrm>
          <a:prstGeom prst="rect">
            <a:avLst/>
          </a:prstGeom>
        </p:spPr>
      </p:pic>
      <p:cxnSp>
        <p:nvCxnSpPr>
          <p:cNvPr id="6" name="Straight Arrow Connector 5"/>
          <p:cNvCxnSpPr/>
          <p:nvPr/>
        </p:nvCxnSpPr>
        <p:spPr>
          <a:xfrm>
            <a:off x="6305909" y="4287328"/>
            <a:ext cx="655608" cy="1725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7235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Based Navigation</a:t>
            </a:r>
          </a:p>
        </p:txBody>
      </p:sp>
      <p:pic>
        <p:nvPicPr>
          <p:cNvPr id="5" name="Picture 4"/>
          <p:cNvPicPr>
            <a:picLocks noChangeAspect="1"/>
          </p:cNvPicPr>
          <p:nvPr/>
        </p:nvPicPr>
        <p:blipFill>
          <a:blip r:embed="rId2"/>
          <a:stretch>
            <a:fillRect/>
          </a:stretch>
        </p:blipFill>
        <p:spPr>
          <a:xfrm>
            <a:off x="474453" y="1574202"/>
            <a:ext cx="8153156" cy="4222785"/>
          </a:xfrm>
          <a:prstGeom prst="rect">
            <a:avLst/>
          </a:prstGeom>
        </p:spPr>
      </p:pic>
      <p:cxnSp>
        <p:nvCxnSpPr>
          <p:cNvPr id="7" name="Straight Arrow Connector 6"/>
          <p:cNvCxnSpPr/>
          <p:nvPr/>
        </p:nvCxnSpPr>
        <p:spPr>
          <a:xfrm>
            <a:off x="628650" y="2441275"/>
            <a:ext cx="303003" cy="1035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28650" y="2907102"/>
            <a:ext cx="190859" cy="862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60717" y="3416060"/>
            <a:ext cx="370936" cy="86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60717" y="4356340"/>
            <a:ext cx="370936" cy="862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24079" y="5836131"/>
            <a:ext cx="8100203" cy="646331"/>
          </a:xfrm>
          <a:prstGeom prst="rect">
            <a:avLst/>
          </a:prstGeom>
          <a:noFill/>
          <a:ln>
            <a:solidFill>
              <a:srgbClr val="FF0000"/>
            </a:solidFill>
          </a:ln>
        </p:spPr>
        <p:txBody>
          <a:bodyPr wrap="square" rtlCol="0">
            <a:spAutoFit/>
          </a:bodyPr>
          <a:lstStyle/>
          <a:p>
            <a:r>
              <a:rPr lang="en-US" dirty="0"/>
              <a:t>For Garmin GPS’, Garmin has published a capability listing - </a:t>
            </a:r>
            <a:r>
              <a:rPr lang="en-US" dirty="0"/>
              <a:t>https://fly.garmin.com/fly-garmin/support/icao-flight-plans#modal-eula</a:t>
            </a:r>
            <a:endParaRPr lang="en-US" dirty="0"/>
          </a:p>
        </p:txBody>
      </p:sp>
    </p:spTree>
    <p:extLst>
      <p:ext uri="{BB962C8B-B14F-4D97-AF65-F5344CB8AC3E}">
        <p14:creationId xmlns:p14="http://schemas.microsoft.com/office/powerpoint/2010/main" val="1061868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TotalTime>
  <Words>1509</Words>
  <Application>Microsoft Office PowerPoint</Application>
  <PresentationFormat>On-screen Show (4:3)</PresentationFormat>
  <Paragraphs>159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General Rules</vt:lpstr>
      <vt:lpstr>FAA Quick Guide</vt:lpstr>
      <vt:lpstr>PowerPoint Presentation</vt:lpstr>
      <vt:lpstr>PowerPoint Presentation</vt:lpstr>
      <vt:lpstr>PowerPoint Presentation</vt:lpstr>
      <vt:lpstr>PowerPoint Presentation</vt:lpstr>
      <vt:lpstr>PowerPoint Presentation</vt:lpstr>
      <vt:lpstr>Performance Based Navigation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62</cp:revision>
  <dcterms:created xsi:type="dcterms:W3CDTF">2017-04-15T21:03:39Z</dcterms:created>
  <dcterms:modified xsi:type="dcterms:W3CDTF">2017-04-16T22:29:47Z</dcterms:modified>
</cp:coreProperties>
</file>