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62" r:id="rId3"/>
    <p:sldId id="365" r:id="rId4"/>
    <p:sldId id="262" r:id="rId5"/>
    <p:sldId id="367" r:id="rId6"/>
    <p:sldId id="366" r:id="rId7"/>
    <p:sldId id="264" r:id="rId8"/>
    <p:sldId id="370" r:id="rId9"/>
    <p:sldId id="354" r:id="rId10"/>
    <p:sldId id="355" r:id="rId11"/>
    <p:sldId id="371" r:id="rId12"/>
    <p:sldId id="369" r:id="rId13"/>
    <p:sldId id="399" r:id="rId14"/>
    <p:sldId id="332" r:id="rId15"/>
    <p:sldId id="400" r:id="rId16"/>
    <p:sldId id="333" r:id="rId17"/>
    <p:sldId id="335" r:id="rId18"/>
    <p:sldId id="341" r:id="rId19"/>
    <p:sldId id="342" r:id="rId20"/>
    <p:sldId id="343" r:id="rId21"/>
    <p:sldId id="344" r:id="rId22"/>
    <p:sldId id="338" r:id="rId23"/>
    <p:sldId id="401" r:id="rId24"/>
    <p:sldId id="402" r:id="rId25"/>
    <p:sldId id="403" r:id="rId26"/>
    <p:sldId id="404" r:id="rId27"/>
    <p:sldId id="405" r:id="rId28"/>
    <p:sldId id="406" r:id="rId29"/>
    <p:sldId id="407" r:id="rId30"/>
    <p:sldId id="265" r:id="rId31"/>
    <p:sldId id="282" r:id="rId32"/>
    <p:sldId id="283" r:id="rId33"/>
    <p:sldId id="284" r:id="rId34"/>
    <p:sldId id="267" r:id="rId35"/>
    <p:sldId id="280" r:id="rId36"/>
    <p:sldId id="281" r:id="rId37"/>
    <p:sldId id="287" r:id="rId38"/>
    <p:sldId id="288" r:id="rId39"/>
    <p:sldId id="286" r:id="rId40"/>
    <p:sldId id="353" r:id="rId41"/>
    <p:sldId id="373" r:id="rId42"/>
    <p:sldId id="374" r:id="rId43"/>
    <p:sldId id="290" r:id="rId44"/>
    <p:sldId id="334" r:id="rId45"/>
    <p:sldId id="350" r:id="rId46"/>
    <p:sldId id="268" r:id="rId47"/>
    <p:sldId id="269" r:id="rId48"/>
    <p:sldId id="294" r:id="rId49"/>
    <p:sldId id="372" r:id="rId50"/>
    <p:sldId id="408" r:id="rId51"/>
    <p:sldId id="409" r:id="rId52"/>
    <p:sldId id="410" r:id="rId53"/>
    <p:sldId id="411" r:id="rId54"/>
    <p:sldId id="413" r:id="rId55"/>
    <p:sldId id="415" r:id="rId56"/>
    <p:sldId id="414" r:id="rId57"/>
    <p:sldId id="278" r:id="rId58"/>
    <p:sldId id="279" r:id="rId5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60"/>
  </p:normalViewPr>
  <p:slideViewPr>
    <p:cSldViewPr>
      <p:cViewPr varScale="1">
        <p:scale>
          <a:sx n="107" d="100"/>
          <a:sy n="107" d="100"/>
        </p:scale>
        <p:origin x="-183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7AADE30-8926-436B-9331-47D4C39A0B65}" type="datetimeFigureOut">
              <a:rPr lang="en-US" smtClean="0"/>
              <a:t>11/3/2013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3C9519C-53FE-449E-80A2-4F43A54DCA2B}" type="slidenum">
              <a:rPr lang="en-US" smtClean="0"/>
              <a:t>‹#›</a:t>
            </a:fld>
            <a:endParaRPr lang="en-US"/>
          </a:p>
        </p:txBody>
      </p:sp>
    </p:spTree>
    <p:extLst>
      <p:ext uri="{BB962C8B-B14F-4D97-AF65-F5344CB8AC3E}">
        <p14:creationId xmlns:p14="http://schemas.microsoft.com/office/powerpoint/2010/main" val="297007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9519C-53FE-449E-80A2-4F43A54DCA2B}" type="slidenum">
              <a:rPr lang="en-US" smtClean="0"/>
              <a:t>2</a:t>
            </a:fld>
            <a:endParaRPr lang="en-US"/>
          </a:p>
        </p:txBody>
      </p:sp>
    </p:spTree>
    <p:extLst>
      <p:ext uri="{BB962C8B-B14F-4D97-AF65-F5344CB8AC3E}">
        <p14:creationId xmlns:p14="http://schemas.microsoft.com/office/powerpoint/2010/main" val="1141314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9519C-53FE-449E-80A2-4F43A54DCA2B}" type="slidenum">
              <a:rPr lang="en-US" smtClean="0"/>
              <a:t>4</a:t>
            </a:fld>
            <a:endParaRPr lang="en-US"/>
          </a:p>
        </p:txBody>
      </p:sp>
    </p:spTree>
    <p:extLst>
      <p:ext uri="{BB962C8B-B14F-4D97-AF65-F5344CB8AC3E}">
        <p14:creationId xmlns:p14="http://schemas.microsoft.com/office/powerpoint/2010/main" val="333888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1319E-6FB9-4674-981B-0371023331C8}" type="slidenum">
              <a:rPr lang="en-US" smtClean="0"/>
              <a:t>58</a:t>
            </a:fld>
            <a:endParaRPr lang="en-US"/>
          </a:p>
        </p:txBody>
      </p:sp>
    </p:spTree>
    <p:extLst>
      <p:ext uri="{BB962C8B-B14F-4D97-AF65-F5344CB8AC3E}">
        <p14:creationId xmlns:p14="http://schemas.microsoft.com/office/powerpoint/2010/main" val="200600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A9453F-E1E0-4217-8671-91EDD0085A54}" type="datetime1">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179660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33291-8D74-4582-90ED-BCCD8A30A99C}" type="datetime1">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3944790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2FBC1-3A57-4C49-80C5-AFF6A5445DF8}" type="datetime1">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152939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FF4506-8A37-493E-9D89-AE39D9286DB6}" type="datetime1">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207757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664BC-446D-4C05-AAE2-0B7E39AACD67}" type="datetime1">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2931202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13DF27-6C07-4382-913E-6FE7DB49C6AC}" type="datetime1">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3063756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603C22-021F-4478-AAF5-92F12B2E715D}" type="datetime1">
              <a:rPr lang="en-US" smtClean="0"/>
              <a:t>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25837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B835E5-A208-4023-BC68-508AE425C604}" type="datetime1">
              <a:rPr lang="en-US" smtClean="0"/>
              <a:t>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376836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30557-426A-45D5-8C57-F038F5FC02C6}" type="datetime1">
              <a:rPr lang="en-US" smtClean="0"/>
              <a:t>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303831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230E6-F666-4B36-8D1D-4AD2484A31DB}" type="datetime1">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3741239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05C63-D995-4719-A6E4-3E734BD05C25}" type="datetime1">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2982835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53F0A-3FB3-4406-95FF-E7239A98CFF5}" type="datetime1">
              <a:rPr lang="en-US" smtClean="0"/>
              <a:t>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4FD6E-8962-48C8-9D26-70ECC5E64D62}" type="slidenum">
              <a:rPr lang="en-US" smtClean="0"/>
              <a:t>‹#›</a:t>
            </a:fld>
            <a:endParaRPr lang="en-US"/>
          </a:p>
        </p:txBody>
      </p:sp>
    </p:spTree>
    <p:extLst>
      <p:ext uri="{BB962C8B-B14F-4D97-AF65-F5344CB8AC3E}">
        <p14:creationId xmlns:p14="http://schemas.microsoft.com/office/powerpoint/2010/main" val="519984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bob-cfi.weebly.com/uploads/7/6/9/3/7693240/missed_approach.ppt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bob-cfi.weebly.com/uploads/7/6/9/3/7693240/gps_approaches.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gleim.com/products/productdetails.php/AVW-_-Aviation-Weather-Weather-Services" TargetMode="External"/><Relationship Id="rId7" Type="http://schemas.openxmlformats.org/officeDocument/2006/relationships/hyperlink" Target="http://www.faa.gov/pilots/safety/media/ga_weather_decision_making.pdf" TargetMode="External"/><Relationship Id="rId2" Type="http://schemas.openxmlformats.org/officeDocument/2006/relationships/hyperlink" Target="http://bob-cfi.weebly.com/uploads/7/6/9/3/7693240/weather_charts.ppsx" TargetMode="External"/><Relationship Id="rId1" Type="http://schemas.openxmlformats.org/officeDocument/2006/relationships/slideLayout" Target="../slideLayouts/slideLayout2.xml"/><Relationship Id="rId6" Type="http://schemas.openxmlformats.org/officeDocument/2006/relationships/hyperlink" Target="http://www.faa.gov/regulations_policies/handbooks_manuals/aviation/pilot_handbook/" TargetMode="External"/><Relationship Id="rId5" Type="http://schemas.openxmlformats.org/officeDocument/2006/relationships/hyperlink" Target="http://www.faa.gov/regulations_policies/advisory_circulars/index.cfm/go/document.information/documentID/215166" TargetMode="External"/><Relationship Id="rId4" Type="http://schemas.openxmlformats.org/officeDocument/2006/relationships/hyperlink" Target="http://www.faa.gov/regulations_policies/advisory_circulars/index.cfm/go/document.information/documentid/22268"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bob-cfi.weebly.com/uploads/7/6/9/3/7693240/icing.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bob-cfi.weebly.com/uploads/7/6/9/3/7693240/single-pilot_resource_management.ppt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hyperlink" Target="http://bob-cfi.weebly.com/instrument-flight-lesson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dirty="0" smtClean="0"/>
              <a:t>Cross Country Flight Planning</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400800" cy="493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412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Destination </a:t>
            </a:r>
            <a:r>
              <a:rPr lang="en-US" dirty="0" smtClean="0"/>
              <a:t>Airport</a:t>
            </a:r>
            <a:br>
              <a:rPr lang="en-US" dirty="0" smtClean="0"/>
            </a:br>
            <a:r>
              <a:rPr lang="en-US" dirty="0" smtClean="0"/>
              <a:t>Runway Planning</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10</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81150"/>
            <a:ext cx="6836014"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217014" y="838200"/>
            <a:ext cx="1524000" cy="646331"/>
          </a:xfrm>
          <a:prstGeom prst="rect">
            <a:avLst/>
          </a:prstGeom>
          <a:noFill/>
          <a:ln>
            <a:solidFill>
              <a:schemeClr val="accent1"/>
            </a:solidFill>
          </a:ln>
        </p:spPr>
        <p:txBody>
          <a:bodyPr wrap="square" rtlCol="0">
            <a:spAutoFit/>
          </a:bodyPr>
          <a:lstStyle/>
          <a:p>
            <a:r>
              <a:rPr lang="en-US" dirty="0" smtClean="0"/>
              <a:t>Notes are important</a:t>
            </a:r>
            <a:endParaRPr lang="en-US" dirty="0"/>
          </a:p>
        </p:txBody>
      </p:sp>
      <p:cxnSp>
        <p:nvCxnSpPr>
          <p:cNvPr id="9" name="Straight Arrow Connector 8"/>
          <p:cNvCxnSpPr>
            <a:stCxn id="7" idx="1"/>
          </p:cNvCxnSpPr>
          <p:nvPr/>
        </p:nvCxnSpPr>
        <p:spPr>
          <a:xfrm flipH="1">
            <a:off x="2743200" y="1161366"/>
            <a:ext cx="4473814" cy="81983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flipH="1">
            <a:off x="2209800" y="1161366"/>
            <a:ext cx="5007214" cy="43250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1"/>
          </p:cNvCxnSpPr>
          <p:nvPr/>
        </p:nvCxnSpPr>
        <p:spPr>
          <a:xfrm flipH="1">
            <a:off x="5486400" y="1161366"/>
            <a:ext cx="1730614" cy="42488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86000" y="6324600"/>
            <a:ext cx="2298386" cy="369332"/>
          </a:xfrm>
          <a:prstGeom prst="rect">
            <a:avLst/>
          </a:prstGeom>
          <a:noFill/>
          <a:ln>
            <a:solidFill>
              <a:schemeClr val="accent1"/>
            </a:solidFill>
          </a:ln>
        </p:spPr>
        <p:txBody>
          <a:bodyPr wrap="none" rtlCol="0">
            <a:spAutoFit/>
          </a:bodyPr>
          <a:lstStyle/>
          <a:p>
            <a:r>
              <a:rPr lang="en-US" dirty="0" smtClean="0"/>
              <a:t>Know your destination</a:t>
            </a:r>
            <a:endParaRPr lang="en-US" dirty="0"/>
          </a:p>
        </p:txBody>
      </p:sp>
      <p:cxnSp>
        <p:nvCxnSpPr>
          <p:cNvPr id="16" name="Straight Arrow Connector 15"/>
          <p:cNvCxnSpPr>
            <a:stCxn id="14" idx="0"/>
          </p:cNvCxnSpPr>
          <p:nvPr/>
        </p:nvCxnSpPr>
        <p:spPr>
          <a:xfrm flipV="1">
            <a:off x="3435193" y="5181600"/>
            <a:ext cx="832007"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0"/>
          </p:cNvCxnSpPr>
          <p:nvPr/>
        </p:nvCxnSpPr>
        <p:spPr>
          <a:xfrm flipV="1">
            <a:off x="3435193" y="5105400"/>
            <a:ext cx="1278214"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0"/>
          </p:cNvCxnSpPr>
          <p:nvPr/>
        </p:nvCxnSpPr>
        <p:spPr>
          <a:xfrm flipV="1">
            <a:off x="3435193" y="5181600"/>
            <a:ext cx="1746407"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4799" y="838200"/>
            <a:ext cx="1571969" cy="369332"/>
          </a:xfrm>
          <a:prstGeom prst="rect">
            <a:avLst/>
          </a:prstGeom>
          <a:noFill/>
          <a:ln>
            <a:solidFill>
              <a:schemeClr val="accent1"/>
            </a:solidFill>
          </a:ln>
        </p:spPr>
        <p:txBody>
          <a:bodyPr wrap="none" rtlCol="0">
            <a:spAutoFit/>
          </a:bodyPr>
          <a:lstStyle/>
          <a:p>
            <a:r>
              <a:rPr lang="en-US" dirty="0" smtClean="0"/>
              <a:t>Note hot spots</a:t>
            </a:r>
            <a:endParaRPr lang="en-US" dirty="0"/>
          </a:p>
        </p:txBody>
      </p:sp>
      <p:cxnSp>
        <p:nvCxnSpPr>
          <p:cNvPr id="23" name="Straight Arrow Connector 22"/>
          <p:cNvCxnSpPr>
            <a:stCxn id="21" idx="2"/>
          </p:cNvCxnSpPr>
          <p:nvPr/>
        </p:nvCxnSpPr>
        <p:spPr>
          <a:xfrm>
            <a:off x="1090784" y="1207532"/>
            <a:ext cx="890416" cy="1383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520719" y="2129135"/>
            <a:ext cx="1220295" cy="1569660"/>
          </a:xfrm>
          <a:prstGeom prst="rect">
            <a:avLst/>
          </a:prstGeom>
          <a:noFill/>
          <a:ln>
            <a:solidFill>
              <a:schemeClr val="accent1"/>
            </a:solidFill>
          </a:ln>
        </p:spPr>
        <p:txBody>
          <a:bodyPr wrap="square" rtlCol="0">
            <a:spAutoFit/>
          </a:bodyPr>
          <a:lstStyle/>
          <a:p>
            <a:r>
              <a:rPr lang="en-US" sz="1600" dirty="0" smtClean="0"/>
              <a:t>Note unusual frequency usage , e.g., North / South</a:t>
            </a:r>
            <a:endParaRPr lang="en-US" sz="1600" dirty="0"/>
          </a:p>
        </p:txBody>
      </p:sp>
      <p:cxnSp>
        <p:nvCxnSpPr>
          <p:cNvPr id="26" name="Straight Arrow Connector 25"/>
          <p:cNvCxnSpPr>
            <a:stCxn id="24" idx="1"/>
          </p:cNvCxnSpPr>
          <p:nvPr/>
        </p:nvCxnSpPr>
        <p:spPr>
          <a:xfrm flipH="1" flipV="1">
            <a:off x="6781801" y="2129135"/>
            <a:ext cx="738918" cy="78483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05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AFD Information</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11</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143000"/>
            <a:ext cx="3582062" cy="537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1" y="1752600"/>
            <a:ext cx="2286000" cy="646331"/>
          </a:xfrm>
          <a:prstGeom prst="rect">
            <a:avLst/>
          </a:prstGeom>
          <a:noFill/>
        </p:spPr>
        <p:txBody>
          <a:bodyPr wrap="square" rtlCol="0">
            <a:spAutoFit/>
          </a:bodyPr>
          <a:lstStyle/>
          <a:p>
            <a:r>
              <a:rPr lang="en-US" dirty="0" smtClean="0"/>
              <a:t>No LAHSO operations to consider</a:t>
            </a:r>
            <a:endParaRPr lang="en-US" dirty="0"/>
          </a:p>
        </p:txBody>
      </p:sp>
    </p:spTree>
    <p:extLst>
      <p:ext uri="{BB962C8B-B14F-4D97-AF65-F5344CB8AC3E}">
        <p14:creationId xmlns:p14="http://schemas.microsoft.com/office/powerpoint/2010/main" val="2864921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LAX Approach</a:t>
            </a:r>
            <a:endParaRPr lang="en-US" dirty="0"/>
          </a:p>
        </p:txBody>
      </p:sp>
      <p:sp>
        <p:nvSpPr>
          <p:cNvPr id="3" name="Content Placeholder 2"/>
          <p:cNvSpPr>
            <a:spLocks noGrp="1"/>
          </p:cNvSpPr>
          <p:nvPr>
            <p:ph idx="1"/>
          </p:nvPr>
        </p:nvSpPr>
        <p:spPr>
          <a:xfrm>
            <a:off x="457200" y="1600200"/>
            <a:ext cx="3200400" cy="4525963"/>
          </a:xfrm>
        </p:spPr>
        <p:txBody>
          <a:bodyPr>
            <a:normAutofit lnSpcReduction="10000"/>
          </a:bodyPr>
          <a:lstStyle/>
          <a:p>
            <a:r>
              <a:rPr lang="en-US" dirty="0" smtClean="0"/>
              <a:t>Winds suggest a westward landing</a:t>
            </a:r>
          </a:p>
          <a:p>
            <a:r>
              <a:rPr lang="en-US" dirty="0" smtClean="0"/>
              <a:t>Any of the 24 / 25 Runways will work – so try to get the closest one to your FBO</a:t>
            </a:r>
          </a:p>
        </p:txBody>
      </p:sp>
      <p:sp>
        <p:nvSpPr>
          <p:cNvPr id="4" name="Slide Number Placeholder 3"/>
          <p:cNvSpPr>
            <a:spLocks noGrp="1"/>
          </p:cNvSpPr>
          <p:nvPr>
            <p:ph type="sldNum" sz="quarter" idx="12"/>
          </p:nvPr>
        </p:nvSpPr>
        <p:spPr/>
        <p:txBody>
          <a:bodyPr/>
          <a:lstStyle/>
          <a:p>
            <a:fld id="{4BB4FD6E-8962-48C8-9D26-70ECC5E64D62}" type="slidenum">
              <a:rPr lang="en-US" smtClean="0"/>
              <a:t>12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219200"/>
            <a:ext cx="3509045" cy="5348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5024" y="5181600"/>
            <a:ext cx="2508976" cy="150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3505200" y="1981200"/>
            <a:ext cx="381000" cy="32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47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a:t>aircraft must be in a position from which a safe approach to the runway or landing area can be </a:t>
            </a:r>
            <a:r>
              <a:rPr lang="en-US" dirty="0" smtClean="0"/>
              <a:t>made</a:t>
            </a:r>
          </a:p>
          <a:p>
            <a:r>
              <a:rPr lang="en-US" dirty="0"/>
              <a:t>Missed </a:t>
            </a:r>
            <a:r>
              <a:rPr lang="en-US" dirty="0" smtClean="0"/>
              <a:t>approach</a:t>
            </a:r>
          </a:p>
          <a:p>
            <a:pPr lvl="1"/>
            <a:r>
              <a:rPr lang="en-US" dirty="0"/>
              <a:t>When a landing cannot be accomplished upon reaching the missed approach point defined on the approach procedure chart, the pilot must comply with the missed approach instructions for the procedure being used or with an alternate missed approach procedure specified by </a:t>
            </a:r>
            <a:r>
              <a:rPr lang="en-US" dirty="0" smtClean="0"/>
              <a:t>ATC</a:t>
            </a:r>
          </a:p>
          <a:p>
            <a:pPr lvl="1"/>
            <a:r>
              <a:rPr lang="en-US" dirty="0"/>
              <a:t>See </a:t>
            </a:r>
            <a:r>
              <a:rPr lang="en-US" dirty="0">
                <a:hlinkClick r:id="rId2"/>
              </a:rPr>
              <a:t>http://</a:t>
            </a:r>
            <a:r>
              <a:rPr lang="en-US" dirty="0" smtClean="0">
                <a:hlinkClick r:id="rId2"/>
              </a:rPr>
              <a:t>bob-cfi.weebly.com/uploads/7/6/9/3/7693240/missed_approach.pptx</a:t>
            </a:r>
            <a:r>
              <a:rPr lang="en-US" dirty="0" smtClean="0"/>
              <a:t> for more information on flying the missed approach</a:t>
            </a: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13</a:t>
            </a:fld>
            <a:endParaRPr lang="en-US"/>
          </a:p>
        </p:txBody>
      </p:sp>
    </p:spTree>
    <p:extLst>
      <p:ext uri="{BB962C8B-B14F-4D97-AF65-F5344CB8AC3E}">
        <p14:creationId xmlns:p14="http://schemas.microsoft.com/office/powerpoint/2010/main" val="3336335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1.cpcache.com/product/193198545/i_love_the_smell_of_avgas_in_mug.jpg?height=460&amp;width=460&amp;qv=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755612"/>
            <a:ext cx="1988089" cy="19880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Fuel Planning</a:t>
            </a:r>
            <a:endParaRPr lang="en-US" dirty="0"/>
          </a:p>
        </p:txBody>
      </p:sp>
      <p:sp>
        <p:nvSpPr>
          <p:cNvPr id="3" name="Content Placeholder 2"/>
          <p:cNvSpPr>
            <a:spLocks noGrp="1"/>
          </p:cNvSpPr>
          <p:nvPr>
            <p:ph idx="1"/>
          </p:nvPr>
        </p:nvSpPr>
        <p:spPr/>
        <p:txBody>
          <a:bodyPr>
            <a:normAutofit/>
          </a:bodyPr>
          <a:lstStyle/>
          <a:p>
            <a:r>
              <a:rPr lang="en-US" dirty="0" smtClean="0"/>
              <a:t>Must have enough fuel (§91.167)</a:t>
            </a:r>
          </a:p>
          <a:p>
            <a:pPr lvl="1"/>
            <a:r>
              <a:rPr lang="en-US" dirty="0" smtClean="0"/>
              <a:t>To complete </a:t>
            </a:r>
            <a:r>
              <a:rPr lang="en-US" dirty="0"/>
              <a:t>the flight to the </a:t>
            </a:r>
            <a:r>
              <a:rPr lang="en-US" dirty="0" smtClean="0"/>
              <a:t>intended destination</a:t>
            </a:r>
            <a:endParaRPr lang="en-US" dirty="0"/>
          </a:p>
          <a:p>
            <a:pPr lvl="1"/>
            <a:r>
              <a:rPr lang="en-US" dirty="0" smtClean="0"/>
              <a:t>To fly </a:t>
            </a:r>
            <a:r>
              <a:rPr lang="en-US" dirty="0"/>
              <a:t>from that airport to the alternate </a:t>
            </a:r>
            <a:r>
              <a:rPr lang="en-US" dirty="0" smtClean="0"/>
              <a:t>airport, if required; </a:t>
            </a:r>
            <a:r>
              <a:rPr lang="en-US" dirty="0"/>
              <a:t>and</a:t>
            </a:r>
          </a:p>
          <a:p>
            <a:pPr lvl="1"/>
            <a:r>
              <a:rPr lang="en-US" dirty="0" smtClean="0"/>
              <a:t>Fly </a:t>
            </a:r>
            <a:r>
              <a:rPr lang="en-US" dirty="0"/>
              <a:t>after that for 45 minutes at normal cruising </a:t>
            </a:r>
            <a:r>
              <a:rPr lang="en-US" dirty="0" smtClean="0"/>
              <a:t>speed</a:t>
            </a:r>
          </a:p>
          <a:p>
            <a:r>
              <a:rPr lang="en-US" dirty="0" smtClean="0"/>
              <a:t>May want to consider greater reserves depending upon circumstances</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14</a:t>
            </a:fld>
            <a:endParaRPr lang="en-US"/>
          </a:p>
        </p:txBody>
      </p:sp>
      <p:pic>
        <p:nvPicPr>
          <p:cNvPr id="5122" name="Picture 2" descr="http://www.highergraphics.com/images/FSP-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77032"/>
            <a:ext cx="2332022" cy="165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422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Usage </a:t>
            </a:r>
            <a:r>
              <a:rPr lang="en-US" dirty="0"/>
              <a:t>/</a:t>
            </a:r>
            <a:r>
              <a:rPr lang="en-US" dirty="0" smtClean="0"/>
              <a:t> Flight Log</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15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726497567"/>
              </p:ext>
            </p:extLst>
          </p:nvPr>
        </p:nvGraphicFramePr>
        <p:xfrm>
          <a:off x="990598" y="1447806"/>
          <a:ext cx="7696205" cy="4571989"/>
        </p:xfrm>
        <a:graphic>
          <a:graphicData uri="http://schemas.openxmlformats.org/drawingml/2006/table">
            <a:tbl>
              <a:tblPr>
                <a:tableStyleId>{5C22544A-7EE6-4342-B048-85BDC9FD1C3A}</a:tableStyleId>
              </a:tblPr>
              <a:tblGrid>
                <a:gridCol w="699655"/>
                <a:gridCol w="699655"/>
                <a:gridCol w="699655"/>
                <a:gridCol w="699655"/>
                <a:gridCol w="699655"/>
                <a:gridCol w="699655"/>
                <a:gridCol w="699655"/>
                <a:gridCol w="699655"/>
                <a:gridCol w="699655"/>
                <a:gridCol w="699655"/>
                <a:gridCol w="699655"/>
              </a:tblGrid>
              <a:tr h="240631">
                <a:tc>
                  <a:txBody>
                    <a:bodyPr/>
                    <a:lstStyle/>
                    <a:p>
                      <a:pPr algn="l" fontAlgn="b"/>
                      <a:r>
                        <a:rPr lang="en-US" sz="1100" u="none" strike="noStrike">
                          <a:effectLst/>
                        </a:rPr>
                        <a:t>Orig</a:t>
                      </a:r>
                      <a:endParaRPr lang="en-US" sz="1100" b="1"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Dest</a:t>
                      </a:r>
                      <a:endParaRPr lang="en-US" sz="1100" b="1"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Heading</a:t>
                      </a:r>
                      <a:endParaRPr lang="en-US" sz="1100" b="1"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True Hdg</a:t>
                      </a:r>
                      <a:endParaRPr lang="en-US" sz="1100" b="1"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Leg Dist</a:t>
                      </a:r>
                      <a:endParaRPr lang="en-US" sz="1100" b="1"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Altitude</a:t>
                      </a:r>
                      <a:endParaRPr lang="en-US" sz="1100" b="1"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Wind</a:t>
                      </a:r>
                      <a:endParaRPr lang="en-US" sz="1100" b="1"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Grnd Spd</a:t>
                      </a:r>
                      <a:endParaRPr lang="en-US" sz="1100" b="1"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leg time</a:t>
                      </a:r>
                      <a:endParaRPr lang="en-US" sz="1100" b="1" i="0" u="none" strike="noStrike">
                        <a:solidFill>
                          <a:srgbClr val="000000"/>
                        </a:solidFill>
                        <a:effectLst/>
                        <a:latin typeface="Calibri"/>
                      </a:endParaRPr>
                    </a:p>
                  </a:txBody>
                  <a:tcPr marL="9525" marR="9525" marT="9525" marB="0" anchor="b"/>
                </a:tc>
                <a:tc>
                  <a:txBody>
                    <a:bodyPr/>
                    <a:lstStyle/>
                    <a:p>
                      <a:pPr algn="l" fontAlgn="b"/>
                      <a:endParaRPr lang="en-US" sz="1100" b="1"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Fuel Used</a:t>
                      </a:r>
                      <a:endParaRPr lang="en-US" sz="1100" b="1" i="0" u="none" strike="noStrike">
                        <a:solidFill>
                          <a:srgbClr val="000000"/>
                        </a:solidFill>
                        <a:effectLst/>
                        <a:latin typeface="Calibri"/>
                      </a:endParaRPr>
                    </a:p>
                  </a:txBody>
                  <a:tcPr marL="9525" marR="9525" marT="9525" marB="0" anchor="b"/>
                </a:tc>
              </a:tr>
              <a:tr h="240631">
                <a:tc>
                  <a:txBody>
                    <a:bodyPr/>
                    <a:lstStyle/>
                    <a:p>
                      <a:pPr algn="l" fontAlgn="b"/>
                      <a:r>
                        <a:rPr lang="en-US" sz="1100" u="none" strike="noStrike">
                          <a:effectLst/>
                        </a:rPr>
                        <a:t>KVGT</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RUZCO</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280°M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292.5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5nm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5546.25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320/6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79.7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3.764115</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r>
              <a:tr h="240631">
                <a:tc>
                  <a:txBody>
                    <a:bodyPr/>
                    <a:lstStyle/>
                    <a:p>
                      <a:pPr algn="l" fontAlgn="b"/>
                      <a:r>
                        <a:rPr lang="en-US" sz="1100" u="none" strike="noStrike">
                          <a:effectLst/>
                        </a:rPr>
                        <a:t>RUZCO</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LAS</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140°M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152.5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12nm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10785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77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9.350649</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r>
              <a:tr h="240631">
                <a:tc>
                  <a:txBody>
                    <a:bodyPr/>
                    <a:lstStyle/>
                    <a:p>
                      <a:pPr algn="l" fontAlgn="b"/>
                      <a:r>
                        <a:rPr lang="en-US" sz="1100" u="none" strike="noStrike">
                          <a:effectLst/>
                        </a:rPr>
                        <a:t>LAS</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TOC</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219°M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231.5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13nm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12000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300/15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88.5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6.8</a:t>
                      </a:r>
                      <a:endParaRPr lang="en-US" sz="1100" b="0" i="0" u="none" strike="noStrike">
                        <a:solidFill>
                          <a:srgbClr val="000000"/>
                        </a:solidFill>
                        <a:effectLst/>
                        <a:latin typeface="Calibri"/>
                      </a:endParaRPr>
                    </a:p>
                  </a:txBody>
                  <a:tcPr marL="9525" marR="9525" marT="9525" marB="0" anchor="b"/>
                </a:tc>
              </a:tr>
              <a:tr h="240631">
                <a:tc>
                  <a:txBody>
                    <a:bodyPr/>
                    <a:lstStyle/>
                    <a:p>
                      <a:pPr algn="l" fontAlgn="b"/>
                      <a:r>
                        <a:rPr lang="en-US" sz="1100" u="none" strike="noStrike">
                          <a:effectLst/>
                        </a:rPr>
                        <a:t>TOC</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IDALE</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219°M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230.5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13nm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12000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300/15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136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10.73382</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1.80686</a:t>
                      </a:r>
                      <a:endParaRPr lang="en-US" sz="1100" b="0" i="0" u="none" strike="noStrike">
                        <a:solidFill>
                          <a:srgbClr val="000000"/>
                        </a:solidFill>
                        <a:effectLst/>
                        <a:latin typeface="Calibri"/>
                      </a:endParaRPr>
                    </a:p>
                  </a:txBody>
                  <a:tcPr marL="9525" marR="9525" marT="9525" marB="0" anchor="b"/>
                </a:tc>
              </a:tr>
              <a:tr h="240631">
                <a:tc>
                  <a:txBody>
                    <a:bodyPr/>
                    <a:lstStyle/>
                    <a:p>
                      <a:pPr algn="l" fontAlgn="b"/>
                      <a:r>
                        <a:rPr lang="en-US" sz="1100" u="none" strike="noStrike">
                          <a:effectLst/>
                        </a:rPr>
                        <a:t>IDALE</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OASYS</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219°M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231.5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2nm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12000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300/21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136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0.882353</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0.148529</a:t>
                      </a:r>
                      <a:endParaRPr lang="en-US" sz="1100" b="0" i="0" u="none" strike="noStrike">
                        <a:solidFill>
                          <a:srgbClr val="000000"/>
                        </a:solidFill>
                        <a:effectLst/>
                        <a:latin typeface="Calibri"/>
                      </a:endParaRPr>
                    </a:p>
                  </a:txBody>
                  <a:tcPr marL="9525" marR="9525" marT="9525" marB="0" anchor="b"/>
                </a:tc>
              </a:tr>
              <a:tr h="240631">
                <a:tc>
                  <a:txBody>
                    <a:bodyPr/>
                    <a:lstStyle/>
                    <a:p>
                      <a:pPr algn="l" fontAlgn="b"/>
                      <a:r>
                        <a:rPr lang="en-US" sz="1100" u="none" strike="noStrike">
                          <a:effectLst/>
                        </a:rPr>
                        <a:t>OASYS</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CLARR</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220°M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232.5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20nm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12000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300/21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136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8.823529</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1.485294</a:t>
                      </a:r>
                      <a:endParaRPr lang="en-US" sz="1100" b="0" i="0" u="none" strike="noStrike">
                        <a:solidFill>
                          <a:srgbClr val="000000"/>
                        </a:solidFill>
                        <a:effectLst/>
                        <a:latin typeface="Calibri"/>
                      </a:endParaRPr>
                    </a:p>
                  </a:txBody>
                  <a:tcPr marL="9525" marR="9525" marT="9525" marB="0" anchor="b"/>
                </a:tc>
              </a:tr>
              <a:tr h="240631">
                <a:tc>
                  <a:txBody>
                    <a:bodyPr/>
                    <a:lstStyle/>
                    <a:p>
                      <a:pPr algn="l" fontAlgn="b"/>
                      <a:r>
                        <a:rPr lang="en-US" sz="1100" u="none" strike="noStrike">
                          <a:effectLst/>
                        </a:rPr>
                        <a:t>CLARR</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CHRLT</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220°M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232.5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45nm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12000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300/21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136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19.85294</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3.341912</a:t>
                      </a:r>
                      <a:endParaRPr lang="en-US" sz="1100" b="0" i="0" u="none" strike="noStrike">
                        <a:solidFill>
                          <a:srgbClr val="000000"/>
                        </a:solidFill>
                        <a:effectLst/>
                        <a:latin typeface="Calibri"/>
                      </a:endParaRPr>
                    </a:p>
                  </a:txBody>
                  <a:tcPr marL="9525" marR="9525" marT="9525" marB="0" anchor="b"/>
                </a:tc>
              </a:tr>
              <a:tr h="240631">
                <a:tc>
                  <a:txBody>
                    <a:bodyPr/>
                    <a:lstStyle/>
                    <a:p>
                      <a:pPr algn="l" fontAlgn="b"/>
                      <a:r>
                        <a:rPr lang="en-US" sz="1100" u="none" strike="noStrike">
                          <a:effectLst/>
                        </a:rPr>
                        <a:t>CHRLT</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DISBE</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220°M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232.5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2nm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12000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300/21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136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0.882353</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0.148529</a:t>
                      </a:r>
                      <a:endParaRPr lang="en-US" sz="1100" b="0" i="0" u="none" strike="noStrike">
                        <a:solidFill>
                          <a:srgbClr val="000000"/>
                        </a:solidFill>
                        <a:effectLst/>
                        <a:latin typeface="Calibri"/>
                      </a:endParaRPr>
                    </a:p>
                  </a:txBody>
                  <a:tcPr marL="9525" marR="9525" marT="9525" marB="0" anchor="b"/>
                </a:tc>
              </a:tr>
              <a:tr h="240631">
                <a:tc>
                  <a:txBody>
                    <a:bodyPr/>
                    <a:lstStyle/>
                    <a:p>
                      <a:pPr algn="l" fontAlgn="b"/>
                      <a:r>
                        <a:rPr lang="en-US" sz="1100" u="none" strike="noStrike">
                          <a:effectLst/>
                        </a:rPr>
                        <a:t>DISBE</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HEC</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186°M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198.5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20nm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12000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300/13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144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8.333333</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1.402778</a:t>
                      </a:r>
                      <a:endParaRPr lang="en-US" sz="1100" b="0" i="0" u="none" strike="noStrike">
                        <a:solidFill>
                          <a:srgbClr val="000000"/>
                        </a:solidFill>
                        <a:effectLst/>
                        <a:latin typeface="Calibri"/>
                      </a:endParaRPr>
                    </a:p>
                  </a:txBody>
                  <a:tcPr marL="9525" marR="9525" marT="9525" marB="0" anchor="b"/>
                </a:tc>
              </a:tr>
              <a:tr h="240631">
                <a:tc>
                  <a:txBody>
                    <a:bodyPr/>
                    <a:lstStyle/>
                    <a:p>
                      <a:pPr algn="l" fontAlgn="b"/>
                      <a:r>
                        <a:rPr lang="en-US" sz="1100" u="none" strike="noStrike">
                          <a:effectLst/>
                        </a:rPr>
                        <a:t>HEC</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RESOR</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220°M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232.5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35nm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12000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300/13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136.5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15.38462</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2.589744</a:t>
                      </a:r>
                      <a:endParaRPr lang="en-US" sz="1100" b="0" i="0" u="none" strike="noStrike">
                        <a:solidFill>
                          <a:srgbClr val="000000"/>
                        </a:solidFill>
                        <a:effectLst/>
                        <a:latin typeface="Calibri"/>
                      </a:endParaRPr>
                    </a:p>
                  </a:txBody>
                  <a:tcPr marL="9525" marR="9525" marT="9525" marB="0" anchor="b"/>
                </a:tc>
              </a:tr>
              <a:tr h="240631">
                <a:tc>
                  <a:txBody>
                    <a:bodyPr/>
                    <a:lstStyle/>
                    <a:p>
                      <a:pPr algn="l" fontAlgn="b"/>
                      <a:r>
                        <a:rPr lang="en-US" sz="1100" u="none" strike="noStrike">
                          <a:effectLst/>
                        </a:rPr>
                        <a:t>RESOR</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CIVET</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222°M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234.5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30nm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10000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305/11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138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13.04348</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2.195652</a:t>
                      </a:r>
                      <a:endParaRPr lang="en-US" sz="1100" b="0" i="0" u="none" strike="noStrike">
                        <a:solidFill>
                          <a:srgbClr val="000000"/>
                        </a:solidFill>
                        <a:effectLst/>
                        <a:latin typeface="Calibri"/>
                      </a:endParaRPr>
                    </a:p>
                  </a:txBody>
                  <a:tcPr marL="9525" marR="9525" marT="9525" marB="0" anchor="b"/>
                </a:tc>
              </a:tr>
              <a:tr h="240631">
                <a:tc>
                  <a:txBody>
                    <a:bodyPr/>
                    <a:lstStyle/>
                    <a:p>
                      <a:pPr algn="l" fontAlgn="b"/>
                      <a:r>
                        <a:rPr lang="en-US" sz="1100" u="none" strike="noStrike">
                          <a:effectLst/>
                        </a:rPr>
                        <a:t>CIVET</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BINDY</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258°M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270.5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12nm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7000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310/2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141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5.106383</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0.859574</a:t>
                      </a:r>
                      <a:endParaRPr lang="en-US" sz="1100" b="0" i="0" u="none" strike="noStrike">
                        <a:solidFill>
                          <a:srgbClr val="000000"/>
                        </a:solidFill>
                        <a:effectLst/>
                        <a:latin typeface="Calibri"/>
                      </a:endParaRPr>
                    </a:p>
                  </a:txBody>
                  <a:tcPr marL="9525" marR="9525" marT="9525" marB="0" anchor="b"/>
                </a:tc>
              </a:tr>
              <a:tr h="240631">
                <a:tc>
                  <a:txBody>
                    <a:bodyPr/>
                    <a:lstStyle/>
                    <a:p>
                      <a:pPr algn="l" fontAlgn="b"/>
                      <a:r>
                        <a:rPr lang="en-US" sz="1100" u="none" strike="noStrike">
                          <a:effectLst/>
                        </a:rPr>
                        <a:t>BINDY</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BASET</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258°M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270.5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17nm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7000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310/2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141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7.234043</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1.21773</a:t>
                      </a:r>
                      <a:endParaRPr lang="en-US" sz="1100" b="0" i="0" u="none" strike="noStrike">
                        <a:solidFill>
                          <a:srgbClr val="000000"/>
                        </a:solidFill>
                        <a:effectLst/>
                        <a:latin typeface="Calibri"/>
                      </a:endParaRPr>
                    </a:p>
                  </a:txBody>
                  <a:tcPr marL="9525" marR="9525" marT="9525" marB="0" anchor="b"/>
                </a:tc>
              </a:tr>
              <a:tr h="240631">
                <a:tc>
                  <a:txBody>
                    <a:bodyPr/>
                    <a:lstStyle/>
                    <a:p>
                      <a:pPr algn="l" fontAlgn="b"/>
                      <a:r>
                        <a:rPr lang="en-US" sz="1100" u="none" strike="noStrike">
                          <a:effectLst/>
                        </a:rPr>
                        <a:t>BASET</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DOWNE</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258°M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270.5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7nm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5000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142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2.957746</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0.497887</a:t>
                      </a:r>
                      <a:endParaRPr lang="en-US" sz="1100" b="0" i="0" u="none" strike="noStrike">
                        <a:solidFill>
                          <a:srgbClr val="000000"/>
                        </a:solidFill>
                        <a:effectLst/>
                        <a:latin typeface="Calibri"/>
                      </a:endParaRPr>
                    </a:p>
                  </a:txBody>
                  <a:tcPr marL="9525" marR="9525" marT="9525" marB="0" anchor="b"/>
                </a:tc>
              </a:tr>
              <a:tr h="240631">
                <a:tc>
                  <a:txBody>
                    <a:bodyPr/>
                    <a:lstStyle/>
                    <a:p>
                      <a:pPr algn="l" fontAlgn="b"/>
                      <a:r>
                        <a:rPr lang="en-US" sz="1100" u="none" strike="noStrike">
                          <a:effectLst/>
                        </a:rPr>
                        <a:t>DOWNE</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REEDR</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258°M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270.5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8nm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3000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220/5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139</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3.453237</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0.581295</a:t>
                      </a:r>
                      <a:endParaRPr lang="en-US" sz="1100" b="0" i="0" u="none" strike="noStrike">
                        <a:solidFill>
                          <a:srgbClr val="000000"/>
                        </a:solidFill>
                        <a:effectLst/>
                        <a:latin typeface="Calibri"/>
                      </a:endParaRPr>
                    </a:p>
                  </a:txBody>
                  <a:tcPr marL="9525" marR="9525" marT="9525" marB="0" anchor="b"/>
                </a:tc>
              </a:tr>
              <a:tr h="240631">
                <a:tc>
                  <a:txBody>
                    <a:bodyPr/>
                    <a:lstStyle/>
                    <a:p>
                      <a:pPr algn="l" fontAlgn="b"/>
                      <a:r>
                        <a:rPr lang="en-US" sz="1100" u="none" strike="noStrike">
                          <a:effectLst/>
                        </a:rPr>
                        <a:t>REEDR</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KLAX</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262°M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274.5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7nm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125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240/6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137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3.065693</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0.516058</a:t>
                      </a:r>
                      <a:endParaRPr lang="en-US" sz="1100" b="0" i="0" u="none" strike="noStrike">
                        <a:solidFill>
                          <a:srgbClr val="000000"/>
                        </a:solidFill>
                        <a:effectLst/>
                        <a:latin typeface="Calibri"/>
                      </a:endParaRPr>
                    </a:p>
                  </a:txBody>
                  <a:tcPr marL="9525" marR="9525" marT="9525" marB="0" anchor="b"/>
                </a:tc>
              </a:tr>
              <a:tr h="240631">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40631">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1:58</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23.59184</a:t>
                      </a:r>
                      <a:endParaRPr lang="en-US"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477438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for Proposed Flight</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16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74917633"/>
              </p:ext>
            </p:extLst>
          </p:nvPr>
        </p:nvGraphicFramePr>
        <p:xfrm>
          <a:off x="609600" y="1371600"/>
          <a:ext cx="8001000" cy="5016398"/>
        </p:xfrm>
        <a:graphic>
          <a:graphicData uri="http://schemas.openxmlformats.org/drawingml/2006/table">
            <a:tbl>
              <a:tblPr firstRow="1" bandRow="1">
                <a:tableStyleId>{5C22544A-7EE6-4342-B048-85BDC9FD1C3A}</a:tableStyleId>
              </a:tblPr>
              <a:tblGrid>
                <a:gridCol w="2000250"/>
                <a:gridCol w="1123950"/>
                <a:gridCol w="2876550"/>
                <a:gridCol w="2000250"/>
              </a:tblGrid>
              <a:tr h="839162">
                <a:tc>
                  <a:txBody>
                    <a:bodyPr/>
                    <a:lstStyle/>
                    <a:p>
                      <a:r>
                        <a:rPr lang="en-US" dirty="0" smtClean="0"/>
                        <a:t>Phase of Flight</a:t>
                      </a:r>
                      <a:endParaRPr lang="en-US" dirty="0"/>
                    </a:p>
                  </a:txBody>
                  <a:tcPr/>
                </a:tc>
                <a:tc>
                  <a:txBody>
                    <a:bodyPr/>
                    <a:lstStyle/>
                    <a:p>
                      <a:r>
                        <a:rPr lang="en-US" dirty="0" smtClean="0"/>
                        <a:t>Gallons</a:t>
                      </a:r>
                      <a:endParaRPr lang="en-US" dirty="0"/>
                    </a:p>
                  </a:txBody>
                  <a:tcPr/>
                </a:tc>
                <a:tc>
                  <a:txBody>
                    <a:bodyPr/>
                    <a:lstStyle/>
                    <a:p>
                      <a:r>
                        <a:rPr lang="en-US" dirty="0" smtClean="0"/>
                        <a:t>Source/Basis</a:t>
                      </a:r>
                      <a:endParaRPr lang="en-US" dirty="0"/>
                    </a:p>
                  </a:txBody>
                  <a:tcPr/>
                </a:tc>
                <a:tc>
                  <a:txBody>
                    <a:bodyPr/>
                    <a:lstStyle/>
                    <a:p>
                      <a:r>
                        <a:rPr lang="en-US" dirty="0" smtClean="0"/>
                        <a:t>Gallons</a:t>
                      </a:r>
                      <a:r>
                        <a:rPr lang="en-US" baseline="0" dirty="0" smtClean="0"/>
                        <a:t> remaining</a:t>
                      </a:r>
                      <a:endParaRPr lang="en-US" dirty="0"/>
                    </a:p>
                  </a:txBody>
                  <a:tcPr/>
                </a:tc>
              </a:tr>
              <a:tr h="322639">
                <a:tc>
                  <a:txBody>
                    <a:bodyPr/>
                    <a:lstStyle/>
                    <a:p>
                      <a:r>
                        <a:rPr lang="en-US" sz="1600" dirty="0" smtClean="0"/>
                        <a:t>Starting</a:t>
                      </a:r>
                      <a:r>
                        <a:rPr lang="en-US" sz="1600" baseline="0" dirty="0" smtClean="0"/>
                        <a:t> Fuel</a:t>
                      </a:r>
                      <a:endParaRPr lang="en-US" sz="1600" dirty="0"/>
                    </a:p>
                  </a:txBody>
                  <a:tcPr/>
                </a:tc>
                <a:tc>
                  <a:txBody>
                    <a:bodyPr/>
                    <a:lstStyle/>
                    <a:p>
                      <a:endParaRPr lang="en-US" sz="1600" dirty="0"/>
                    </a:p>
                  </a:txBody>
                  <a:tcPr/>
                </a:tc>
                <a:tc>
                  <a:txBody>
                    <a:bodyPr/>
                    <a:lstStyle/>
                    <a:p>
                      <a:r>
                        <a:rPr lang="en-US" sz="1400" dirty="0" smtClean="0"/>
                        <a:t>POH</a:t>
                      </a:r>
                      <a:endParaRPr lang="en-US" sz="1400" dirty="0"/>
                    </a:p>
                  </a:txBody>
                  <a:tcPr/>
                </a:tc>
                <a:tc>
                  <a:txBody>
                    <a:bodyPr/>
                    <a:lstStyle/>
                    <a:p>
                      <a:r>
                        <a:rPr lang="en-US" dirty="0" smtClean="0"/>
                        <a:t>75</a:t>
                      </a:r>
                      <a:endParaRPr lang="en-US" dirty="0"/>
                    </a:p>
                  </a:txBody>
                  <a:tcPr/>
                </a:tc>
              </a:tr>
              <a:tr h="395278">
                <a:tc>
                  <a:txBody>
                    <a:bodyPr/>
                    <a:lstStyle/>
                    <a:p>
                      <a:r>
                        <a:rPr lang="en-US" sz="1600" dirty="0" smtClean="0"/>
                        <a:t>Start</a:t>
                      </a:r>
                      <a:r>
                        <a:rPr lang="en-US" sz="1600" baseline="0" dirty="0" smtClean="0"/>
                        <a:t> and Taxi</a:t>
                      </a:r>
                      <a:endParaRPr lang="en-US" sz="1600" dirty="0"/>
                    </a:p>
                  </a:txBody>
                  <a:tcPr/>
                </a:tc>
                <a:tc>
                  <a:txBody>
                    <a:bodyPr/>
                    <a:lstStyle/>
                    <a:p>
                      <a:r>
                        <a:rPr lang="en-US" sz="1600" dirty="0" smtClean="0"/>
                        <a:t>2</a:t>
                      </a:r>
                      <a:endParaRPr lang="en-US" sz="1600" dirty="0"/>
                    </a:p>
                  </a:txBody>
                  <a:tcPr/>
                </a:tc>
                <a:tc>
                  <a:txBody>
                    <a:bodyPr/>
                    <a:lstStyle/>
                    <a:p>
                      <a:r>
                        <a:rPr lang="en-US" sz="1400" dirty="0" smtClean="0"/>
                        <a:t>POH Time, fuel, distance to climb table</a:t>
                      </a:r>
                      <a:endParaRPr lang="en-US" sz="1400" dirty="0"/>
                    </a:p>
                  </a:txBody>
                  <a:tcPr/>
                </a:tc>
                <a:tc>
                  <a:txBody>
                    <a:bodyPr/>
                    <a:lstStyle/>
                    <a:p>
                      <a:r>
                        <a:rPr lang="en-US" dirty="0" smtClean="0"/>
                        <a:t>73</a:t>
                      </a:r>
                      <a:endParaRPr lang="en-US" dirty="0"/>
                    </a:p>
                  </a:txBody>
                  <a:tcPr/>
                </a:tc>
              </a:tr>
              <a:tr h="564618">
                <a:tc>
                  <a:txBody>
                    <a:bodyPr/>
                    <a:lstStyle/>
                    <a:p>
                      <a:r>
                        <a:rPr lang="en-US" sz="1600" dirty="0" smtClean="0"/>
                        <a:t>Climb to Altitude</a:t>
                      </a:r>
                      <a:endParaRPr lang="en-US" sz="1600" dirty="0"/>
                    </a:p>
                  </a:txBody>
                  <a:tcPr/>
                </a:tc>
                <a:tc>
                  <a:txBody>
                    <a:bodyPr/>
                    <a:lstStyle/>
                    <a:p>
                      <a:r>
                        <a:rPr lang="en-US" sz="1600" dirty="0" smtClean="0"/>
                        <a:t>6.8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rPr>
                        <a:t>POH Time, fuel, distance to climb table</a:t>
                      </a:r>
                    </a:p>
                  </a:txBody>
                  <a:tcPr/>
                </a:tc>
                <a:tc>
                  <a:txBody>
                    <a:bodyPr/>
                    <a:lstStyle/>
                    <a:p>
                      <a:r>
                        <a:rPr lang="en-US" dirty="0" smtClean="0"/>
                        <a:t>66.2</a:t>
                      </a:r>
                      <a:endParaRPr lang="en-US" dirty="0"/>
                    </a:p>
                  </a:txBody>
                  <a:tcPr/>
                </a:tc>
              </a:tr>
              <a:tr h="322639">
                <a:tc>
                  <a:txBody>
                    <a:bodyPr/>
                    <a:lstStyle/>
                    <a:p>
                      <a:r>
                        <a:rPr lang="en-US" sz="1600" dirty="0" err="1" smtClean="0"/>
                        <a:t>Enroute</a:t>
                      </a:r>
                      <a:endParaRPr lang="en-US" sz="1600" dirty="0"/>
                    </a:p>
                  </a:txBody>
                  <a:tcPr/>
                </a:tc>
                <a:tc>
                  <a:txBody>
                    <a:bodyPr/>
                    <a:lstStyle/>
                    <a:p>
                      <a:r>
                        <a:rPr lang="en-US" sz="1600" dirty="0" smtClean="0"/>
                        <a:t>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POH Cruise Performance table (13 </a:t>
                      </a:r>
                      <a:r>
                        <a:rPr lang="en-US" sz="1400" dirty="0" err="1" smtClean="0"/>
                        <a:t>gph</a:t>
                      </a:r>
                      <a:r>
                        <a:rPr lang="en-US" sz="1400" dirty="0" smtClean="0"/>
                        <a:t>)</a:t>
                      </a:r>
                    </a:p>
                  </a:txBody>
                  <a:tcPr/>
                </a:tc>
                <a:tc>
                  <a:txBody>
                    <a:bodyPr/>
                    <a:lstStyle/>
                    <a:p>
                      <a:r>
                        <a:rPr lang="en-US" dirty="0" smtClean="0"/>
                        <a:t>56.2</a:t>
                      </a:r>
                    </a:p>
                  </a:txBody>
                  <a:tcPr/>
                </a:tc>
              </a:tr>
              <a:tr h="322639">
                <a:tc>
                  <a:txBody>
                    <a:bodyPr/>
                    <a:lstStyle/>
                    <a:p>
                      <a:r>
                        <a:rPr lang="en-US" sz="1600" dirty="0" smtClean="0"/>
                        <a:t>Star</a:t>
                      </a:r>
                      <a:endParaRPr lang="en-US" sz="1600" dirty="0"/>
                    </a:p>
                  </a:txBody>
                  <a:tcPr/>
                </a:tc>
                <a:tc>
                  <a:txBody>
                    <a:bodyPr/>
                    <a:lstStyle/>
                    <a:p>
                      <a:r>
                        <a:rPr lang="en-US" sz="1600" dirty="0" smtClean="0"/>
                        <a:t>7.78</a:t>
                      </a:r>
                      <a:endParaRPr lang="en-US" sz="1600" dirty="0"/>
                    </a:p>
                  </a:txBody>
                  <a:tcPr/>
                </a:tc>
                <a:tc>
                  <a:txBody>
                    <a:bodyPr/>
                    <a:lstStyle/>
                    <a:p>
                      <a:endParaRPr lang="en-US" sz="1400"/>
                    </a:p>
                  </a:txBody>
                  <a:tcPr/>
                </a:tc>
                <a:tc>
                  <a:txBody>
                    <a:bodyPr/>
                    <a:lstStyle/>
                    <a:p>
                      <a:r>
                        <a:rPr lang="en-US" dirty="0" smtClean="0"/>
                        <a:t>48.42</a:t>
                      </a:r>
                    </a:p>
                  </a:txBody>
                  <a:tcPr/>
                </a:tc>
              </a:tr>
              <a:tr h="322639">
                <a:tc>
                  <a:txBody>
                    <a:bodyPr/>
                    <a:lstStyle/>
                    <a:p>
                      <a:r>
                        <a:rPr lang="en-US" sz="1600" dirty="0" smtClean="0"/>
                        <a:t>Approach </a:t>
                      </a:r>
                      <a:endParaRPr lang="en-US" sz="1600" dirty="0"/>
                    </a:p>
                  </a:txBody>
                  <a:tcPr/>
                </a:tc>
                <a:tc>
                  <a:txBody>
                    <a:bodyPr/>
                    <a:lstStyle/>
                    <a:p>
                      <a:r>
                        <a:rPr lang="en-US" sz="1600" dirty="0" smtClean="0"/>
                        <a:t>1</a:t>
                      </a:r>
                      <a:endParaRPr lang="en-US" sz="1600" dirty="0"/>
                    </a:p>
                  </a:txBody>
                  <a:tcPr/>
                </a:tc>
                <a:tc>
                  <a:txBody>
                    <a:bodyPr/>
                    <a:lstStyle/>
                    <a:p>
                      <a:endParaRPr lang="en-US" sz="1400" dirty="0"/>
                    </a:p>
                  </a:txBody>
                  <a:tcPr/>
                </a:tc>
                <a:tc>
                  <a:txBody>
                    <a:bodyPr/>
                    <a:lstStyle/>
                    <a:p>
                      <a:r>
                        <a:rPr lang="en-US" dirty="0" smtClean="0"/>
                        <a:t>47.42</a:t>
                      </a:r>
                      <a:endParaRPr lang="en-US" dirty="0"/>
                    </a:p>
                  </a:txBody>
                  <a:tcPr/>
                </a:tc>
              </a:tr>
              <a:tr h="564618">
                <a:tc>
                  <a:txBody>
                    <a:bodyPr/>
                    <a:lstStyle/>
                    <a:p>
                      <a:r>
                        <a:rPr lang="en-US" sz="1600" dirty="0" smtClean="0"/>
                        <a:t>Travel to alternate</a:t>
                      </a:r>
                      <a:endParaRPr lang="en-US" sz="1600" dirty="0"/>
                    </a:p>
                  </a:txBody>
                  <a:tcPr/>
                </a:tc>
                <a:tc>
                  <a:txBody>
                    <a:bodyPr/>
                    <a:lstStyle/>
                    <a:p>
                      <a:r>
                        <a:rPr lang="en-US" sz="1600" dirty="0" smtClean="0"/>
                        <a:t>2.2</a:t>
                      </a:r>
                      <a:endParaRPr lang="en-US" sz="1600" dirty="0"/>
                    </a:p>
                  </a:txBody>
                  <a:tcPr/>
                </a:tc>
                <a:tc>
                  <a:txBody>
                    <a:bodyPr/>
                    <a:lstStyle/>
                    <a:p>
                      <a:r>
                        <a:rPr lang="en-US" sz="1400" dirty="0" smtClean="0"/>
                        <a:t>10 minutes @6,000’  72% BHP – POH Cruise Performance table (13 </a:t>
                      </a:r>
                      <a:r>
                        <a:rPr lang="en-US" sz="1400" dirty="0" err="1" smtClean="0"/>
                        <a:t>gph</a:t>
                      </a:r>
                      <a:r>
                        <a:rPr lang="en-US" sz="1400" dirty="0" smtClean="0"/>
                        <a:t>)</a:t>
                      </a:r>
                    </a:p>
                  </a:txBody>
                  <a:tcPr/>
                </a:tc>
                <a:tc>
                  <a:txBody>
                    <a:bodyPr/>
                    <a:lstStyle/>
                    <a:p>
                      <a:r>
                        <a:rPr lang="en-US" dirty="0" smtClean="0"/>
                        <a:t>45.2</a:t>
                      </a:r>
                      <a:endParaRPr lang="en-US" dirty="0"/>
                    </a:p>
                  </a:txBody>
                  <a:tcPr/>
                </a:tc>
              </a:tr>
              <a:tr h="322639">
                <a:tc>
                  <a:txBody>
                    <a:bodyPr/>
                    <a:lstStyle/>
                    <a:p>
                      <a:r>
                        <a:rPr lang="en-US" sz="1600" dirty="0" smtClean="0"/>
                        <a:t>Reserve</a:t>
                      </a:r>
                      <a:endParaRPr lang="en-US" sz="1600" dirty="0"/>
                    </a:p>
                  </a:txBody>
                  <a:tcPr/>
                </a:tc>
                <a:tc>
                  <a:txBody>
                    <a:bodyPr/>
                    <a:lstStyle/>
                    <a:p>
                      <a:r>
                        <a:rPr lang="en-US" sz="1600" dirty="0" smtClean="0"/>
                        <a:t>9.75</a:t>
                      </a:r>
                    </a:p>
                  </a:txBody>
                  <a:tcPr/>
                </a:tc>
                <a:tc>
                  <a:txBody>
                    <a:bodyPr/>
                    <a:lstStyle/>
                    <a:p>
                      <a:r>
                        <a:rPr lang="en-US" sz="1400" dirty="0" smtClean="0"/>
                        <a:t>@6,000’  72% BHP – POH Cruise Performance</a:t>
                      </a:r>
                      <a:r>
                        <a:rPr lang="en-US" sz="1400" baseline="0" dirty="0" smtClean="0"/>
                        <a:t> table (13 </a:t>
                      </a:r>
                      <a:r>
                        <a:rPr lang="en-US" sz="1400" baseline="0" dirty="0" err="1" smtClean="0"/>
                        <a:t>gph</a:t>
                      </a:r>
                      <a:r>
                        <a:rPr lang="en-US" sz="1400" baseline="0" dirty="0" smtClean="0"/>
                        <a:t>)</a:t>
                      </a:r>
                      <a:endParaRPr lang="en-US" sz="1400" dirty="0"/>
                    </a:p>
                  </a:txBody>
                  <a:tcPr/>
                </a:tc>
                <a:tc>
                  <a:txBody>
                    <a:bodyPr/>
                    <a:lstStyle/>
                    <a:p>
                      <a:r>
                        <a:rPr lang="en-US" dirty="0" smtClean="0"/>
                        <a:t>35.45 gals</a:t>
                      </a:r>
                      <a:r>
                        <a:rPr lang="en-US" baseline="0" dirty="0" smtClean="0"/>
                        <a:t> remaining after reserve</a:t>
                      </a:r>
                      <a:endParaRPr lang="en-US" dirty="0" smtClean="0"/>
                    </a:p>
                  </a:txBody>
                  <a:tcPr/>
                </a:tc>
              </a:tr>
            </a:tbl>
          </a:graphicData>
        </a:graphic>
      </p:graphicFrame>
    </p:spTree>
    <p:extLst>
      <p:ext uri="{BB962C8B-B14F-4D97-AF65-F5344CB8AC3E}">
        <p14:creationId xmlns:p14="http://schemas.microsoft.com/office/powerpoint/2010/main" val="4162338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Reporting</a:t>
            </a:r>
            <a:endParaRPr lang="en-US" dirty="0"/>
          </a:p>
        </p:txBody>
      </p:sp>
      <p:sp>
        <p:nvSpPr>
          <p:cNvPr id="3" name="Content Placeholder 2"/>
          <p:cNvSpPr>
            <a:spLocks noGrp="1"/>
          </p:cNvSpPr>
          <p:nvPr>
            <p:ph idx="1"/>
          </p:nvPr>
        </p:nvSpPr>
        <p:spPr/>
        <p:txBody>
          <a:bodyPr>
            <a:normAutofit lnSpcReduction="10000"/>
          </a:bodyPr>
          <a:lstStyle/>
          <a:p>
            <a:r>
              <a:rPr lang="en-US" dirty="0" smtClean="0"/>
              <a:t>Required to </a:t>
            </a:r>
            <a:r>
              <a:rPr lang="en-US" dirty="0"/>
              <a:t>maintain a listening watch on the appropriate </a:t>
            </a:r>
            <a:r>
              <a:rPr lang="en-US" dirty="0" smtClean="0"/>
              <a:t>frequency at </a:t>
            </a:r>
            <a:r>
              <a:rPr lang="en-US" dirty="0"/>
              <a:t>all times - §91.183</a:t>
            </a:r>
            <a:endParaRPr lang="en-US" dirty="0" smtClean="0"/>
          </a:p>
          <a:p>
            <a:r>
              <a:rPr lang="en-US" dirty="0" smtClean="0"/>
              <a:t>You must make position </a:t>
            </a:r>
            <a:r>
              <a:rPr lang="en-US" dirty="0"/>
              <a:t>reports </a:t>
            </a:r>
            <a:r>
              <a:rPr lang="en-US" dirty="0" smtClean="0"/>
              <a:t>upon passing </a:t>
            </a:r>
            <a:r>
              <a:rPr lang="en-US" dirty="0"/>
              <a:t>certain reporting </a:t>
            </a:r>
            <a:r>
              <a:rPr lang="en-US" dirty="0" smtClean="0"/>
              <a:t>points</a:t>
            </a:r>
          </a:p>
          <a:p>
            <a:pPr lvl="1"/>
            <a:r>
              <a:rPr lang="en-US" dirty="0" smtClean="0"/>
              <a:t>Reporting </a:t>
            </a:r>
            <a:r>
              <a:rPr lang="en-US" dirty="0"/>
              <a:t>points are indicated by symbols on en route </a:t>
            </a:r>
            <a:r>
              <a:rPr lang="en-US" dirty="0" smtClean="0"/>
              <a:t>charts</a:t>
            </a:r>
          </a:p>
          <a:p>
            <a:pPr lvl="2"/>
            <a:r>
              <a:rPr lang="en-US" dirty="0" smtClean="0"/>
              <a:t>Compulsory </a:t>
            </a:r>
            <a:r>
              <a:rPr lang="en-US" dirty="0"/>
              <a:t>reporting point </a:t>
            </a:r>
            <a:r>
              <a:rPr lang="en-US" dirty="0" smtClean="0"/>
              <a:t>chart symbol </a:t>
            </a:r>
            <a:r>
              <a:rPr lang="en-US" dirty="0"/>
              <a:t>is a solid </a:t>
            </a:r>
            <a:r>
              <a:rPr lang="en-US" dirty="0" smtClean="0"/>
              <a:t>triangle</a:t>
            </a:r>
          </a:p>
          <a:p>
            <a:pPr lvl="2"/>
            <a:r>
              <a:rPr lang="en-US" dirty="0" smtClean="0"/>
              <a:t>“On </a:t>
            </a:r>
            <a:r>
              <a:rPr lang="en-US" dirty="0"/>
              <a:t>request" reporting point </a:t>
            </a:r>
            <a:r>
              <a:rPr lang="en-US" dirty="0" smtClean="0"/>
              <a:t>chart symbol </a:t>
            </a:r>
            <a:r>
              <a:rPr lang="en-US" dirty="0"/>
              <a:t>is the open triangle </a:t>
            </a:r>
          </a:p>
        </p:txBody>
      </p:sp>
      <p:sp>
        <p:nvSpPr>
          <p:cNvPr id="4" name="Slide Number Placeholder 3"/>
          <p:cNvSpPr>
            <a:spLocks noGrp="1"/>
          </p:cNvSpPr>
          <p:nvPr>
            <p:ph type="sldNum" sz="quarter" idx="12"/>
          </p:nvPr>
        </p:nvSpPr>
        <p:spPr/>
        <p:txBody>
          <a:bodyPr/>
          <a:lstStyle/>
          <a:p>
            <a:fld id="{4BB4FD6E-8962-48C8-9D26-70ECC5E64D62}" type="slidenum">
              <a:rPr lang="en-US" smtClean="0"/>
              <a:t>17</a:t>
            </a:fld>
            <a:endParaRPr lang="en-US"/>
          </a:p>
        </p:txBody>
      </p:sp>
      <p:pic>
        <p:nvPicPr>
          <p:cNvPr id="5" name="Picture 4" descr="http://www.americanflyers.net/aviationlibrary/instrument_flying_handbook/images/chapter_10_img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038600"/>
            <a:ext cx="317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americanflyers.net/aviationlibrary/instrument_flying_handbook/images/chapter_10_img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819030"/>
            <a:ext cx="342900" cy="22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751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 Reports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Non-Radar</a:t>
            </a:r>
          </a:p>
          <a:p>
            <a:pPr lvl="1"/>
            <a:r>
              <a:rPr lang="en-US" dirty="0" smtClean="0"/>
              <a:t>Flights </a:t>
            </a:r>
            <a:r>
              <a:rPr lang="en-US" dirty="0"/>
              <a:t>along airways or </a:t>
            </a:r>
            <a:r>
              <a:rPr lang="en-US" dirty="0" smtClean="0"/>
              <a:t>routes -  </a:t>
            </a:r>
            <a:r>
              <a:rPr lang="en-US" dirty="0"/>
              <a:t>A position report is required </a:t>
            </a:r>
            <a:r>
              <a:rPr lang="en-US" dirty="0" smtClean="0"/>
              <a:t>over </a:t>
            </a:r>
            <a:r>
              <a:rPr lang="en-US" dirty="0"/>
              <a:t>each designated compulsory reporting </a:t>
            </a:r>
            <a:r>
              <a:rPr lang="en-US" dirty="0" smtClean="0"/>
              <a:t>point</a:t>
            </a:r>
          </a:p>
          <a:p>
            <a:pPr lvl="1"/>
            <a:r>
              <a:rPr lang="en-US" dirty="0" smtClean="0"/>
              <a:t>Flights </a:t>
            </a:r>
            <a:r>
              <a:rPr lang="en-US" dirty="0"/>
              <a:t>Along a Direct </a:t>
            </a:r>
            <a:r>
              <a:rPr lang="en-US" dirty="0" smtClean="0"/>
              <a:t>Route – Position report is required </a:t>
            </a:r>
            <a:r>
              <a:rPr lang="en-US" dirty="0"/>
              <a:t>over each reporting point used in the flight plan to define the route of </a:t>
            </a:r>
            <a:r>
              <a:rPr lang="en-US" dirty="0" smtClean="0"/>
              <a:t>flight</a:t>
            </a:r>
          </a:p>
          <a:p>
            <a:r>
              <a:rPr lang="en-US" dirty="0"/>
              <a:t>Flights in a Radar </a:t>
            </a:r>
            <a:r>
              <a:rPr lang="en-US" dirty="0" smtClean="0"/>
              <a:t>Environment</a:t>
            </a:r>
          </a:p>
          <a:p>
            <a:pPr lvl="1"/>
            <a:r>
              <a:rPr lang="en-US" dirty="0" smtClean="0"/>
              <a:t>When </a:t>
            </a:r>
            <a:r>
              <a:rPr lang="en-US" dirty="0"/>
              <a:t>informed by ATC that </a:t>
            </a:r>
            <a:r>
              <a:rPr lang="en-US" dirty="0" smtClean="0"/>
              <a:t>your aircraft is in </a:t>
            </a:r>
            <a:r>
              <a:rPr lang="en-US" dirty="0"/>
              <a:t>"Radar Contact," </a:t>
            </a:r>
            <a:r>
              <a:rPr lang="en-US" dirty="0" smtClean="0"/>
              <a:t>discontinue </a:t>
            </a:r>
            <a:r>
              <a:rPr lang="en-US" dirty="0"/>
              <a:t>position reports over designated reporting </a:t>
            </a:r>
            <a:r>
              <a:rPr lang="en-US" dirty="0" smtClean="0"/>
              <a:t>points</a:t>
            </a:r>
          </a:p>
          <a:p>
            <a:pPr lvl="1"/>
            <a:r>
              <a:rPr lang="en-US" dirty="0" smtClean="0"/>
              <a:t>Resume position </a:t>
            </a:r>
            <a:r>
              <a:rPr lang="en-US" dirty="0"/>
              <a:t>reporting when </a:t>
            </a:r>
            <a:r>
              <a:rPr lang="en-US" dirty="0" smtClean="0"/>
              <a:t>"</a:t>
            </a:r>
            <a:r>
              <a:rPr lang="en-US" dirty="0"/>
              <a:t>RADAR CONTACT LOST" or "RADAR SERVICE </a:t>
            </a:r>
            <a:r>
              <a:rPr lang="en-US" dirty="0" smtClean="0"/>
              <a:t>TERMINATED</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18</a:t>
            </a:fld>
            <a:endParaRPr lang="en-US"/>
          </a:p>
        </p:txBody>
      </p:sp>
    </p:spTree>
    <p:extLst>
      <p:ext uri="{BB962C8B-B14F-4D97-AF65-F5344CB8AC3E}">
        <p14:creationId xmlns:p14="http://schemas.microsoft.com/office/powerpoint/2010/main" val="1821098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 Report Contents</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19</a:t>
            </a:fld>
            <a:endParaRPr lang="en-US"/>
          </a:p>
        </p:txBody>
      </p:sp>
      <p:pic>
        <p:nvPicPr>
          <p:cNvPr id="2050" name="Picture 2" descr="http://images2.wikia.nocookie.net/__cb20130226212145/aircraft/images/thumb/5/5e/C172_Cessna_Skyhawk_PH-TGV_p3.JPG/400px-C172_Cessna_Skyhawk_PH-TGV_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925"/>
            <a:ext cx="19812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ages2.wikia.nocookie.net/__cb20130226212145/aircraft/images/thumb/5/5e/C172_Cessna_Skyhawk_PH-TGV_p3.JPG/400px-C172_Cessna_Skyhawk_PH-TGV_p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880772"/>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mages2.wikia.nocookie.net/__cb20130226212145/aircraft/images/thumb/5/5e/C172_Cessna_Skyhawk_PH-TGV_p3.JPG/400px-C172_Cessna_Skyhawk_PH-TGV_p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1588" y="2209800"/>
            <a:ext cx="1124012" cy="8430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4350" y="3505198"/>
            <a:ext cx="1905000" cy="1200329"/>
          </a:xfrm>
          <a:prstGeom prst="rect">
            <a:avLst/>
          </a:prstGeom>
          <a:noFill/>
          <a:ln>
            <a:solidFill>
              <a:schemeClr val="accent1"/>
            </a:solidFill>
          </a:ln>
        </p:spPr>
        <p:txBody>
          <a:bodyPr wrap="square" rtlCol="0">
            <a:spAutoFit/>
          </a:bodyPr>
          <a:lstStyle/>
          <a:p>
            <a:r>
              <a:rPr lang="en-US" dirty="0" smtClean="0"/>
              <a:t>ID, Current fix name, time, altitude, IFR, remarks</a:t>
            </a:r>
            <a:endParaRPr lang="en-US" dirty="0"/>
          </a:p>
        </p:txBody>
      </p:sp>
      <p:cxnSp>
        <p:nvCxnSpPr>
          <p:cNvPr id="10" name="Straight Arrow Connector 9"/>
          <p:cNvCxnSpPr>
            <a:stCxn id="5" idx="0"/>
            <a:endCxn id="2050" idx="2"/>
          </p:cNvCxnSpPr>
          <p:nvPr/>
        </p:nvCxnSpPr>
        <p:spPr>
          <a:xfrm flipH="1" flipV="1">
            <a:off x="1447800" y="3010825"/>
            <a:ext cx="19050" cy="4943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09900" y="3505199"/>
            <a:ext cx="1905000" cy="646331"/>
          </a:xfrm>
          <a:prstGeom prst="rect">
            <a:avLst/>
          </a:prstGeom>
          <a:noFill/>
          <a:ln>
            <a:solidFill>
              <a:schemeClr val="accent1"/>
            </a:solidFill>
          </a:ln>
        </p:spPr>
        <p:txBody>
          <a:bodyPr wrap="square" rtlCol="0">
            <a:spAutoFit/>
          </a:bodyPr>
          <a:lstStyle/>
          <a:p>
            <a:r>
              <a:rPr lang="en-US" dirty="0" smtClean="0"/>
              <a:t>Next fix name, ETA</a:t>
            </a:r>
            <a:endParaRPr lang="en-US" dirty="0"/>
          </a:p>
        </p:txBody>
      </p:sp>
      <p:cxnSp>
        <p:nvCxnSpPr>
          <p:cNvPr id="13" name="Straight Arrow Connector 12"/>
          <p:cNvCxnSpPr>
            <a:stCxn id="12" idx="0"/>
            <a:endCxn id="6" idx="2"/>
          </p:cNvCxnSpPr>
          <p:nvPr/>
        </p:nvCxnSpPr>
        <p:spPr>
          <a:xfrm flipV="1">
            <a:off x="3962400" y="3023772"/>
            <a:ext cx="0" cy="4814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51626" y="3505199"/>
            <a:ext cx="1905000" cy="646331"/>
          </a:xfrm>
          <a:prstGeom prst="rect">
            <a:avLst/>
          </a:prstGeom>
          <a:noFill/>
          <a:ln>
            <a:solidFill>
              <a:schemeClr val="accent1"/>
            </a:solidFill>
          </a:ln>
        </p:spPr>
        <p:txBody>
          <a:bodyPr wrap="square" rtlCol="0">
            <a:spAutoFit/>
          </a:bodyPr>
          <a:lstStyle/>
          <a:p>
            <a:r>
              <a:rPr lang="en-US" dirty="0" smtClean="0"/>
              <a:t>Following fix name</a:t>
            </a:r>
            <a:endParaRPr lang="en-US" dirty="0"/>
          </a:p>
        </p:txBody>
      </p:sp>
      <p:cxnSp>
        <p:nvCxnSpPr>
          <p:cNvPr id="18" name="Straight Arrow Connector 17"/>
          <p:cNvCxnSpPr/>
          <p:nvPr/>
        </p:nvCxnSpPr>
        <p:spPr>
          <a:xfrm flipV="1">
            <a:off x="6324600" y="3023772"/>
            <a:ext cx="0" cy="481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139895" y="6019800"/>
            <a:ext cx="1484702" cy="369332"/>
          </a:xfrm>
          <a:prstGeom prst="rect">
            <a:avLst/>
          </a:prstGeom>
        </p:spPr>
        <p:txBody>
          <a:bodyPr wrap="none">
            <a:spAutoFit/>
          </a:bodyPr>
          <a:lstStyle/>
          <a:p>
            <a:r>
              <a:rPr lang="en-US" dirty="0" smtClean="0"/>
              <a:t>AIM ¶5-3-2 d.</a:t>
            </a:r>
            <a:endParaRPr lang="en-US" dirty="0"/>
          </a:p>
        </p:txBody>
      </p:sp>
    </p:spTree>
    <p:extLst>
      <p:ext uri="{BB962C8B-B14F-4D97-AF65-F5344CB8AC3E}">
        <p14:creationId xmlns:p14="http://schemas.microsoft.com/office/powerpoint/2010/main" val="3677452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Terminal Arrival Route Procedures</a:t>
            </a:r>
          </a:p>
        </p:txBody>
      </p:sp>
      <p:sp>
        <p:nvSpPr>
          <p:cNvPr id="3" name="Content Placeholder 2"/>
          <p:cNvSpPr>
            <a:spLocks noGrp="1"/>
          </p:cNvSpPr>
          <p:nvPr>
            <p:ph idx="1"/>
          </p:nvPr>
        </p:nvSpPr>
        <p:spPr/>
        <p:txBody>
          <a:bodyPr>
            <a:normAutofit fontScale="92500" lnSpcReduction="20000"/>
          </a:bodyPr>
          <a:lstStyle/>
          <a:p>
            <a:pPr algn="just"/>
            <a:r>
              <a:rPr lang="en-US" dirty="0"/>
              <a:t>Use of STARs requires pilot possession of at least the approved </a:t>
            </a:r>
            <a:r>
              <a:rPr lang="en-US" dirty="0" smtClean="0"/>
              <a:t>chart</a:t>
            </a:r>
          </a:p>
          <a:p>
            <a:pPr algn="just"/>
            <a:r>
              <a:rPr lang="en-US" dirty="0" smtClean="0"/>
              <a:t>RNAV </a:t>
            </a:r>
            <a:r>
              <a:rPr lang="en-US" dirty="0"/>
              <a:t>STARs must be retrievable by the procedure name from the </a:t>
            </a:r>
            <a:r>
              <a:rPr lang="en-US" dirty="0" smtClean="0"/>
              <a:t>applicable database</a:t>
            </a:r>
          </a:p>
          <a:p>
            <a:pPr algn="just"/>
            <a:r>
              <a:rPr lang="en-US" dirty="0" smtClean="0"/>
              <a:t>It </a:t>
            </a:r>
            <a:r>
              <a:rPr lang="en-US" dirty="0"/>
              <a:t>is the responsibility of </a:t>
            </a:r>
            <a:r>
              <a:rPr lang="en-US" dirty="0" smtClean="0"/>
              <a:t>the pilot </a:t>
            </a:r>
            <a:r>
              <a:rPr lang="en-US" dirty="0"/>
              <a:t>to accept or refuse an issued </a:t>
            </a:r>
            <a:r>
              <a:rPr lang="en-US" dirty="0" smtClean="0"/>
              <a:t>STAR</a:t>
            </a:r>
          </a:p>
          <a:p>
            <a:pPr lvl="1" algn="just"/>
            <a:r>
              <a:rPr lang="en-US" dirty="0" smtClean="0"/>
              <a:t>If you do </a:t>
            </a:r>
            <a:r>
              <a:rPr lang="en-US" dirty="0"/>
              <a:t>not wish to use a STAR </a:t>
            </a:r>
            <a:r>
              <a:rPr lang="en-US" dirty="0" smtClean="0"/>
              <a:t>place </a:t>
            </a:r>
            <a:r>
              <a:rPr lang="en-US" dirty="0"/>
              <a:t>“NO STAR” in the remarks section of the flight plan or by the less desirable method of verbally </a:t>
            </a:r>
            <a:r>
              <a:rPr lang="en-US" dirty="0" smtClean="0"/>
              <a:t>notifying ATC</a:t>
            </a:r>
            <a:endParaRPr lang="en-US" dirty="0"/>
          </a:p>
          <a:p>
            <a:pPr algn="just"/>
            <a:r>
              <a:rPr lang="en-US" dirty="0" smtClean="0"/>
              <a:t>STAR </a:t>
            </a:r>
            <a:r>
              <a:rPr lang="en-US" dirty="0"/>
              <a:t>charts are published in the </a:t>
            </a:r>
            <a:r>
              <a:rPr lang="en-US" dirty="0" smtClean="0"/>
              <a:t>TERPS ahead of the approach charts for the applicable airport</a:t>
            </a:r>
            <a:endParaRPr lang="en-US" dirty="0"/>
          </a:p>
        </p:txBody>
      </p:sp>
      <p:sp>
        <p:nvSpPr>
          <p:cNvPr id="4" name="Slide Number Placeholder 3"/>
          <p:cNvSpPr>
            <a:spLocks noGrp="1"/>
          </p:cNvSpPr>
          <p:nvPr>
            <p:ph type="sldNum" sz="quarter" idx="12"/>
          </p:nvPr>
        </p:nvSpPr>
        <p:spPr>
          <a:xfrm>
            <a:off x="5791200" y="6356350"/>
            <a:ext cx="2895600" cy="365125"/>
          </a:xfrm>
        </p:spPr>
        <p:txBody>
          <a:bodyPr/>
          <a:lstStyle/>
          <a:p>
            <a:r>
              <a:rPr lang="en-US" dirty="0" smtClean="0"/>
              <a:t>Page 59 from prior PPT/ Page 2 of this PPT</a:t>
            </a:r>
          </a:p>
          <a:p>
            <a:endParaRPr lang="en-US" dirty="0"/>
          </a:p>
        </p:txBody>
      </p:sp>
    </p:spTree>
    <p:extLst>
      <p:ext uri="{BB962C8B-B14F-4D97-AF65-F5344CB8AC3E}">
        <p14:creationId xmlns:p14="http://schemas.microsoft.com/office/powerpoint/2010/main" val="3905775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Reports</a:t>
            </a:r>
            <a:r>
              <a:rPr lang="en-US" dirty="0"/>
              <a:t/>
            </a:r>
            <a:br>
              <a:rPr lang="en-US" dirty="0"/>
            </a:br>
            <a:r>
              <a:rPr lang="en-US" dirty="0"/>
              <a:t>AIM </a:t>
            </a:r>
            <a:r>
              <a:rPr lang="en-US" dirty="0" smtClean="0"/>
              <a:t>¶ 5-3-3</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At all times</a:t>
            </a:r>
          </a:p>
          <a:p>
            <a:pPr lvl="1"/>
            <a:r>
              <a:rPr lang="en-US" dirty="0" smtClean="0"/>
              <a:t>When </a:t>
            </a:r>
            <a:r>
              <a:rPr lang="en-US" dirty="0"/>
              <a:t>vacating any previously assigned altitude or flight level for a newly assigned altitude or flight </a:t>
            </a:r>
            <a:r>
              <a:rPr lang="en-US" dirty="0" smtClean="0"/>
              <a:t>level</a:t>
            </a:r>
            <a:endParaRPr lang="en-US" dirty="0"/>
          </a:p>
          <a:p>
            <a:pPr lvl="1"/>
            <a:r>
              <a:rPr lang="en-US" dirty="0" smtClean="0"/>
              <a:t>When </a:t>
            </a:r>
            <a:r>
              <a:rPr lang="en-US" dirty="0"/>
              <a:t>an altitude change will be made if operating on a clearance specifying </a:t>
            </a:r>
            <a:r>
              <a:rPr lang="en-US" dirty="0" smtClean="0"/>
              <a:t>VFR-on-top</a:t>
            </a:r>
            <a:endParaRPr lang="en-US" dirty="0"/>
          </a:p>
          <a:p>
            <a:pPr lvl="1"/>
            <a:r>
              <a:rPr lang="en-US" dirty="0" smtClean="0"/>
              <a:t>When </a:t>
            </a:r>
            <a:r>
              <a:rPr lang="en-US" dirty="0"/>
              <a:t>unable to climb/descend at a rate of a least 500 feet per </a:t>
            </a:r>
            <a:r>
              <a:rPr lang="en-US" dirty="0" smtClean="0"/>
              <a:t>minute</a:t>
            </a:r>
            <a:endParaRPr lang="en-US" dirty="0"/>
          </a:p>
          <a:p>
            <a:pPr lvl="1"/>
            <a:r>
              <a:rPr lang="en-US" dirty="0" smtClean="0"/>
              <a:t>When </a:t>
            </a:r>
            <a:r>
              <a:rPr lang="en-US" dirty="0"/>
              <a:t>approach has been missed. (Request clearance for specific action; i.e., to alternative airport, another approach, etc.)</a:t>
            </a:r>
          </a:p>
          <a:p>
            <a:pPr lvl="1"/>
            <a:r>
              <a:rPr lang="en-US" dirty="0" smtClean="0"/>
              <a:t>Change </a:t>
            </a:r>
            <a:r>
              <a:rPr lang="en-US" dirty="0"/>
              <a:t>in the average true airspeed (at cruising altitude) when it varies by 5 percent or 10 knots (whichever is greater) from that filed in the flight </a:t>
            </a:r>
            <a:r>
              <a:rPr lang="en-US" dirty="0" smtClean="0"/>
              <a:t>plan</a:t>
            </a:r>
            <a:endParaRPr lang="en-US" dirty="0"/>
          </a:p>
          <a:p>
            <a:pPr lvl="1"/>
            <a:r>
              <a:rPr lang="en-US" dirty="0" smtClean="0"/>
              <a:t>The </a:t>
            </a:r>
            <a:r>
              <a:rPr lang="en-US" dirty="0"/>
              <a:t>time and altitude or flight level upon reaching a holding fix or point to which </a:t>
            </a:r>
            <a:r>
              <a:rPr lang="en-US" dirty="0" smtClean="0"/>
              <a:t>cleared</a:t>
            </a:r>
            <a:endParaRPr lang="en-US" dirty="0"/>
          </a:p>
          <a:p>
            <a:pPr lvl="1"/>
            <a:r>
              <a:rPr lang="en-US" dirty="0" smtClean="0"/>
              <a:t>When </a:t>
            </a:r>
            <a:r>
              <a:rPr lang="en-US" dirty="0"/>
              <a:t>leaving any assigned holding fix or </a:t>
            </a:r>
            <a:r>
              <a:rPr lang="en-US" dirty="0" smtClean="0"/>
              <a:t>point</a:t>
            </a:r>
          </a:p>
          <a:p>
            <a:pPr lvl="1"/>
            <a:r>
              <a:rPr lang="en-US" dirty="0" smtClean="0"/>
              <a:t>Loss of navigation radio / GPs equipment and GPS anomalies</a:t>
            </a:r>
          </a:p>
          <a:p>
            <a:pPr lvl="1"/>
            <a:r>
              <a:rPr lang="en-US" dirty="0" smtClean="0"/>
              <a:t>Upon encountering </a:t>
            </a:r>
            <a:r>
              <a:rPr lang="en-US" dirty="0"/>
              <a:t>weather conditions which have not been forecast, or hazardous conditions which have been </a:t>
            </a:r>
            <a:r>
              <a:rPr lang="en-US" dirty="0" smtClean="0"/>
              <a:t>forecast</a:t>
            </a:r>
          </a:p>
          <a:p>
            <a:pPr lvl="1"/>
            <a:r>
              <a:rPr lang="en-US" dirty="0"/>
              <a:t>Any other information relating to the safety of flight</a:t>
            </a:r>
            <a:endParaRPr lang="en-US" dirty="0" smtClean="0"/>
          </a:p>
          <a:p>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20</a:t>
            </a:fld>
            <a:endParaRPr lang="en-US"/>
          </a:p>
        </p:txBody>
      </p:sp>
    </p:spTree>
    <p:extLst>
      <p:ext uri="{BB962C8B-B14F-4D97-AF65-F5344CB8AC3E}">
        <p14:creationId xmlns:p14="http://schemas.microsoft.com/office/powerpoint/2010/main" val="541743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Additional Reports</a:t>
            </a:r>
            <a:br>
              <a:rPr lang="en-US" dirty="0"/>
            </a:br>
            <a:r>
              <a:rPr lang="en-US" dirty="0"/>
              <a:t>AIM ¶ 5-3-3</a:t>
            </a:r>
          </a:p>
        </p:txBody>
      </p:sp>
      <p:sp>
        <p:nvSpPr>
          <p:cNvPr id="3" name="Content Placeholder 2"/>
          <p:cNvSpPr>
            <a:spLocks noGrp="1"/>
          </p:cNvSpPr>
          <p:nvPr>
            <p:ph idx="1"/>
          </p:nvPr>
        </p:nvSpPr>
        <p:spPr/>
        <p:txBody>
          <a:bodyPr>
            <a:normAutofit/>
          </a:bodyPr>
          <a:lstStyle/>
          <a:p>
            <a:r>
              <a:rPr lang="en-US" dirty="0" smtClean="0"/>
              <a:t>Non-Radar environment</a:t>
            </a:r>
          </a:p>
          <a:p>
            <a:pPr lvl="1"/>
            <a:r>
              <a:rPr lang="en-US" dirty="0" smtClean="0"/>
              <a:t>When </a:t>
            </a:r>
            <a:r>
              <a:rPr lang="en-US" dirty="0"/>
              <a:t>leaving final approach fix inbound on final approach (</a:t>
            </a:r>
            <a:r>
              <a:rPr lang="en-US" dirty="0" err="1"/>
              <a:t>nonprecision</a:t>
            </a:r>
            <a:r>
              <a:rPr lang="en-US" dirty="0"/>
              <a:t> approach) </a:t>
            </a:r>
            <a:endParaRPr lang="en-US" dirty="0" smtClean="0"/>
          </a:p>
          <a:p>
            <a:pPr lvl="1"/>
            <a:r>
              <a:rPr lang="en-US" dirty="0" smtClean="0"/>
              <a:t>When </a:t>
            </a:r>
            <a:r>
              <a:rPr lang="en-US" dirty="0"/>
              <a:t>leaving the outer marker or fix used in lieu of the outer marker inbound on final approach (precision approach</a:t>
            </a:r>
            <a:r>
              <a:rPr lang="en-US" dirty="0" smtClean="0"/>
              <a:t>)</a:t>
            </a:r>
            <a:endParaRPr lang="en-US" dirty="0"/>
          </a:p>
          <a:p>
            <a:pPr lvl="1"/>
            <a:r>
              <a:rPr lang="en-US" dirty="0" smtClean="0"/>
              <a:t>A </a:t>
            </a:r>
            <a:r>
              <a:rPr lang="en-US" dirty="0"/>
              <a:t>corrected estimate at anytime it becomes apparent that an estimate as previously submitted is in error in excess of 3 </a:t>
            </a:r>
            <a:r>
              <a:rPr lang="en-US" dirty="0" smtClean="0"/>
              <a:t>minutes</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21</a:t>
            </a:fld>
            <a:endParaRPr lang="en-US"/>
          </a:p>
        </p:txBody>
      </p:sp>
    </p:spTree>
    <p:extLst>
      <p:ext uri="{BB962C8B-B14F-4D97-AF65-F5344CB8AC3E}">
        <p14:creationId xmlns:p14="http://schemas.microsoft.com/office/powerpoint/2010/main" val="703797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Lost Communications</a:t>
            </a:r>
            <a:endParaRPr lang="en-US"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dirty="0"/>
              <a:t>Preflight </a:t>
            </a:r>
            <a:r>
              <a:rPr lang="en-US" dirty="0" smtClean="0"/>
              <a:t>plan for lost communications</a:t>
            </a:r>
          </a:p>
          <a:p>
            <a:pPr lvl="1"/>
            <a:r>
              <a:rPr lang="en-US" dirty="0" smtClean="0"/>
              <a:t>Where </a:t>
            </a:r>
            <a:r>
              <a:rPr lang="en-US" dirty="0"/>
              <a:t>are the cloud tops and which way to nearest </a:t>
            </a:r>
            <a:r>
              <a:rPr lang="en-US" dirty="0" smtClean="0"/>
              <a:t>VFR</a:t>
            </a:r>
            <a:endParaRPr lang="en-US" dirty="0"/>
          </a:p>
          <a:p>
            <a:pPr lvl="1"/>
            <a:r>
              <a:rPr lang="en-US" dirty="0" smtClean="0"/>
              <a:t>What </a:t>
            </a:r>
            <a:r>
              <a:rPr lang="en-US" dirty="0"/>
              <a:t>is destination weather and </a:t>
            </a:r>
            <a:r>
              <a:rPr lang="en-US" dirty="0" smtClean="0"/>
              <a:t>alternate</a:t>
            </a:r>
            <a:endParaRPr lang="en-US" dirty="0"/>
          </a:p>
          <a:p>
            <a:r>
              <a:rPr lang="en-US" dirty="0" smtClean="0"/>
              <a:t>Trouble </a:t>
            </a:r>
            <a:r>
              <a:rPr lang="en-US" dirty="0"/>
              <a:t>shoot com</a:t>
            </a:r>
          </a:p>
          <a:p>
            <a:pPr lvl="1"/>
            <a:r>
              <a:rPr lang="en-US" dirty="0" smtClean="0"/>
              <a:t>Stuck </a:t>
            </a:r>
            <a:r>
              <a:rPr lang="en-US" dirty="0"/>
              <a:t>microphone</a:t>
            </a:r>
          </a:p>
          <a:p>
            <a:pPr lvl="1"/>
            <a:r>
              <a:rPr lang="en-US" dirty="0" smtClean="0"/>
              <a:t>Unplug </a:t>
            </a:r>
            <a:r>
              <a:rPr lang="en-US" dirty="0"/>
              <a:t>and adjust squelch. </a:t>
            </a:r>
          </a:p>
          <a:p>
            <a:pPr lvl="1"/>
            <a:r>
              <a:rPr lang="en-US" dirty="0" smtClean="0"/>
              <a:t>Check </a:t>
            </a:r>
            <a:r>
              <a:rPr lang="en-US" dirty="0"/>
              <a:t>audio selector</a:t>
            </a:r>
          </a:p>
          <a:p>
            <a:pPr lvl="1"/>
            <a:r>
              <a:rPr lang="en-US" dirty="0" smtClean="0"/>
              <a:t>Confirm </a:t>
            </a:r>
            <a:r>
              <a:rPr lang="en-US" dirty="0"/>
              <a:t>frequency</a:t>
            </a:r>
          </a:p>
          <a:p>
            <a:pPr lvl="1"/>
            <a:r>
              <a:rPr lang="en-US" dirty="0" smtClean="0"/>
              <a:t>Try </a:t>
            </a:r>
            <a:r>
              <a:rPr lang="en-US" dirty="0"/>
              <a:t>another radio</a:t>
            </a:r>
          </a:p>
          <a:p>
            <a:pPr lvl="1"/>
            <a:r>
              <a:rPr lang="en-US" dirty="0" smtClean="0"/>
              <a:t>Reduce </a:t>
            </a:r>
            <a:r>
              <a:rPr lang="en-US" dirty="0"/>
              <a:t>electrical </a:t>
            </a:r>
            <a:r>
              <a:rPr lang="en-US" dirty="0" smtClean="0"/>
              <a:t>load, if appropriate</a:t>
            </a:r>
            <a:endParaRPr lang="en-US" dirty="0"/>
          </a:p>
          <a:p>
            <a:pPr lvl="1"/>
            <a:r>
              <a:rPr lang="en-US" dirty="0" smtClean="0"/>
              <a:t>Squawk </a:t>
            </a:r>
            <a:r>
              <a:rPr lang="en-US" dirty="0"/>
              <a:t>7600</a:t>
            </a:r>
          </a:p>
          <a:p>
            <a:r>
              <a:rPr lang="en-US" dirty="0" smtClean="0"/>
              <a:t>Stay </a:t>
            </a:r>
            <a:r>
              <a:rPr lang="en-US" dirty="0"/>
              <a:t>on published airways, transitions at published </a:t>
            </a:r>
            <a:r>
              <a:rPr lang="en-US" dirty="0" smtClean="0"/>
              <a:t>altitudes</a:t>
            </a:r>
            <a:endParaRPr lang="en-US" dirty="0"/>
          </a:p>
          <a:p>
            <a:r>
              <a:rPr lang="en-US" dirty="0" smtClean="0"/>
              <a:t>Lost </a:t>
            </a:r>
            <a:r>
              <a:rPr lang="en-US" dirty="0"/>
              <a:t>communications is an emergency under IFR conditions. You can deviate as necessary to resolve the </a:t>
            </a:r>
            <a:r>
              <a:rPr lang="en-US" dirty="0" smtClean="0"/>
              <a:t>problem</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22</a:t>
            </a:fld>
            <a:endParaRPr lang="en-US"/>
          </a:p>
        </p:txBody>
      </p:sp>
    </p:spTree>
    <p:extLst>
      <p:ext uri="{BB962C8B-B14F-4D97-AF65-F5344CB8AC3E}">
        <p14:creationId xmlns:p14="http://schemas.microsoft.com/office/powerpoint/2010/main" val="1101918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Lost Communications</a:t>
            </a:r>
            <a:endParaRPr lang="en-US" dirty="0"/>
          </a:p>
        </p:txBody>
      </p:sp>
      <p:sp>
        <p:nvSpPr>
          <p:cNvPr id="3" name="Content Placeholder 2"/>
          <p:cNvSpPr>
            <a:spLocks noGrp="1"/>
          </p:cNvSpPr>
          <p:nvPr>
            <p:ph idx="1"/>
          </p:nvPr>
        </p:nvSpPr>
        <p:spPr/>
        <p:txBody>
          <a:bodyPr/>
          <a:lstStyle/>
          <a:p>
            <a:r>
              <a:rPr lang="en-US" dirty="0"/>
              <a:t>During </a:t>
            </a:r>
            <a:r>
              <a:rPr lang="en-US" dirty="0" smtClean="0"/>
              <a:t>radio failure</a:t>
            </a:r>
            <a:r>
              <a:rPr lang="en-US" dirty="0"/>
              <a:t>, when confronted with a situation not covered in the regulation, pilots are expected to exercise good judgment in </a:t>
            </a:r>
            <a:r>
              <a:rPr lang="en-US" dirty="0" smtClean="0"/>
              <a:t>their actions</a:t>
            </a:r>
          </a:p>
          <a:p>
            <a:r>
              <a:rPr lang="en-US" dirty="0" smtClean="0"/>
              <a:t>Set transponder to 7600</a:t>
            </a:r>
          </a:p>
          <a:p>
            <a:r>
              <a:rPr lang="en-US" dirty="0" smtClean="0"/>
              <a:t>Expect </a:t>
            </a:r>
            <a:r>
              <a:rPr lang="en-US" dirty="0"/>
              <a:t>ATC to attempt to communicate </a:t>
            </a:r>
            <a:r>
              <a:rPr lang="en-US" dirty="0" smtClean="0"/>
              <a:t>with you by </a:t>
            </a:r>
            <a:r>
              <a:rPr lang="en-US" dirty="0"/>
              <a:t>transmitting on guard frequencies and available frequencies of </a:t>
            </a:r>
            <a:r>
              <a:rPr lang="en-US" dirty="0" err="1"/>
              <a:t>navaids</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BB4FD6E-8962-48C8-9D26-70ECC5E64D62}" type="slidenum">
              <a:rPr lang="en-US" smtClean="0"/>
              <a:t>23</a:t>
            </a:fld>
            <a:endParaRPr lang="en-US"/>
          </a:p>
        </p:txBody>
      </p:sp>
    </p:spTree>
    <p:extLst>
      <p:ext uri="{BB962C8B-B14F-4D97-AF65-F5344CB8AC3E}">
        <p14:creationId xmlns:p14="http://schemas.microsoft.com/office/powerpoint/2010/main" val="2105995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Flying the Lost </a:t>
            </a:r>
            <a:r>
              <a:rPr lang="en-US" dirty="0" err="1"/>
              <a:t>Comm</a:t>
            </a:r>
            <a:r>
              <a:rPr lang="en-US" dirty="0"/>
              <a:t> </a:t>
            </a:r>
            <a:r>
              <a:rPr lang="en-US" dirty="0" smtClean="0"/>
              <a:t>Plan</a:t>
            </a:r>
            <a:r>
              <a:rPr lang="en-US" dirty="0"/>
              <a:t/>
            </a:r>
            <a:br>
              <a:rPr lang="en-US" dirty="0"/>
            </a:br>
            <a:r>
              <a:rPr lang="en-US" dirty="0" smtClean="0"/>
              <a:t>FAR §91.185</a:t>
            </a:r>
            <a:endParaRPr lang="en-US" dirty="0"/>
          </a:p>
        </p:txBody>
      </p:sp>
      <p:sp>
        <p:nvSpPr>
          <p:cNvPr id="3" name="Content Placeholder 2"/>
          <p:cNvSpPr>
            <a:spLocks noGrp="1"/>
          </p:cNvSpPr>
          <p:nvPr>
            <p:ph idx="1"/>
          </p:nvPr>
        </p:nvSpPr>
        <p:spPr/>
        <p:txBody>
          <a:bodyPr/>
          <a:lstStyle/>
          <a:p>
            <a:r>
              <a:rPr lang="en-US" dirty="0"/>
              <a:t>VMC - If the failure occurs in VFR conditions, or if VFR conditions are encountered after the failure, </a:t>
            </a:r>
            <a:r>
              <a:rPr lang="en-US" dirty="0" smtClean="0"/>
              <a:t>the </a:t>
            </a:r>
            <a:r>
              <a:rPr lang="en-US" dirty="0"/>
              <a:t>pilot shall continue the flight under VFR and land as soon as practicable and notify ATC</a:t>
            </a:r>
          </a:p>
          <a:p>
            <a:pPr lvl="1"/>
            <a:r>
              <a:rPr lang="en-US" dirty="0" smtClean="0"/>
              <a:t>Not </a:t>
            </a:r>
            <a:r>
              <a:rPr lang="en-US" dirty="0"/>
              <a:t>intended that the requirement to "land as soon as practicable" be construed to mean "as soon as </a:t>
            </a:r>
            <a:r>
              <a:rPr lang="en-US" dirty="0" smtClean="0"/>
              <a:t>possible“</a:t>
            </a:r>
          </a:p>
          <a:p>
            <a:endParaRPr lang="en-US" dirty="0"/>
          </a:p>
          <a:p>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24</a:t>
            </a:fld>
            <a:endParaRPr lang="en-US"/>
          </a:p>
        </p:txBody>
      </p:sp>
    </p:spTree>
    <p:extLst>
      <p:ext uri="{BB962C8B-B14F-4D97-AF65-F5344CB8AC3E}">
        <p14:creationId xmlns:p14="http://schemas.microsoft.com/office/powerpoint/2010/main" val="2367629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Flying the Lost </a:t>
            </a:r>
            <a:r>
              <a:rPr lang="en-US" dirty="0" err="1"/>
              <a:t>Comm</a:t>
            </a:r>
            <a:r>
              <a:rPr lang="en-US" dirty="0"/>
              <a:t> </a:t>
            </a:r>
            <a:r>
              <a:rPr lang="en-US" dirty="0" smtClean="0"/>
              <a:t>Plan</a:t>
            </a:r>
            <a:r>
              <a:rPr lang="en-US" dirty="0"/>
              <a:t/>
            </a:r>
            <a:br>
              <a:rPr lang="en-US" dirty="0"/>
            </a:br>
            <a:r>
              <a:rPr lang="en-US" dirty="0" smtClean="0"/>
              <a:t>FAR §91.185</a:t>
            </a:r>
            <a:endParaRPr lang="en-US" dirty="0"/>
          </a:p>
        </p:txBody>
      </p:sp>
      <p:sp>
        <p:nvSpPr>
          <p:cNvPr id="3" name="Content Placeholder 2"/>
          <p:cNvSpPr>
            <a:spLocks noGrp="1"/>
          </p:cNvSpPr>
          <p:nvPr>
            <p:ph idx="1"/>
          </p:nvPr>
        </p:nvSpPr>
        <p:spPr/>
        <p:txBody>
          <a:bodyPr>
            <a:normAutofit lnSpcReduction="10000"/>
          </a:bodyPr>
          <a:lstStyle/>
          <a:p>
            <a:r>
              <a:rPr lang="en-US" dirty="0"/>
              <a:t>VMC - If the failure occurs in VFR conditions, or if VFR conditions are encountered after the failure, </a:t>
            </a:r>
            <a:r>
              <a:rPr lang="en-US" dirty="0" smtClean="0"/>
              <a:t>the </a:t>
            </a:r>
            <a:r>
              <a:rPr lang="en-US" dirty="0"/>
              <a:t>pilot shall continue the flight under VFR and land as soon as practicable and notify ATC</a:t>
            </a:r>
          </a:p>
          <a:p>
            <a:pPr lvl="1"/>
            <a:r>
              <a:rPr lang="en-US" dirty="0" smtClean="0"/>
              <a:t>Not </a:t>
            </a:r>
            <a:r>
              <a:rPr lang="en-US" dirty="0"/>
              <a:t>intended that the requirement to "land as soon as practicable" be construed to mean "as soon as </a:t>
            </a:r>
            <a:r>
              <a:rPr lang="en-US" dirty="0" smtClean="0"/>
              <a:t>possible“</a:t>
            </a:r>
          </a:p>
          <a:p>
            <a:pPr lvl="1"/>
            <a:r>
              <a:rPr lang="en-US" dirty="0" smtClean="0"/>
              <a:t>Primary </a:t>
            </a:r>
            <a:r>
              <a:rPr lang="en-US" dirty="0"/>
              <a:t>objective </a:t>
            </a:r>
            <a:r>
              <a:rPr lang="en-US" dirty="0" smtClean="0"/>
              <a:t>is </a:t>
            </a:r>
            <a:r>
              <a:rPr lang="en-US" dirty="0"/>
              <a:t>to preclude extended </a:t>
            </a:r>
            <a:r>
              <a:rPr lang="en-US" dirty="0" smtClean="0"/>
              <a:t>NORDO IFR </a:t>
            </a:r>
            <a:r>
              <a:rPr lang="en-US" dirty="0"/>
              <a:t>operations in </a:t>
            </a:r>
            <a:r>
              <a:rPr lang="en-US" dirty="0" smtClean="0"/>
              <a:t>VMC</a:t>
            </a:r>
            <a:endParaRPr lang="en-US" dirty="0"/>
          </a:p>
          <a:p>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25</a:t>
            </a:fld>
            <a:endParaRPr lang="en-US"/>
          </a:p>
        </p:txBody>
      </p:sp>
    </p:spTree>
    <p:extLst>
      <p:ext uri="{BB962C8B-B14F-4D97-AF65-F5344CB8AC3E}">
        <p14:creationId xmlns:p14="http://schemas.microsoft.com/office/powerpoint/2010/main" val="2871542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Flying the Lost </a:t>
            </a:r>
            <a:r>
              <a:rPr lang="en-US" dirty="0" err="1"/>
              <a:t>Comm</a:t>
            </a:r>
            <a:r>
              <a:rPr lang="en-US" dirty="0"/>
              <a:t> </a:t>
            </a:r>
            <a:r>
              <a:rPr lang="en-US" dirty="0" smtClean="0"/>
              <a:t>Plan</a:t>
            </a:r>
            <a:r>
              <a:rPr lang="en-US" dirty="0"/>
              <a:t/>
            </a:r>
            <a:br>
              <a:rPr lang="en-US" dirty="0"/>
            </a:br>
            <a:r>
              <a:rPr lang="en-US" dirty="0" smtClean="0"/>
              <a:t>FAR §91.185</a:t>
            </a:r>
            <a:endParaRPr lang="en-US" dirty="0"/>
          </a:p>
        </p:txBody>
      </p:sp>
      <p:sp>
        <p:nvSpPr>
          <p:cNvPr id="3" name="Content Placeholder 2"/>
          <p:cNvSpPr>
            <a:spLocks noGrp="1"/>
          </p:cNvSpPr>
          <p:nvPr>
            <p:ph idx="1"/>
          </p:nvPr>
        </p:nvSpPr>
        <p:spPr/>
        <p:txBody>
          <a:bodyPr>
            <a:normAutofit fontScale="92500"/>
          </a:bodyPr>
          <a:lstStyle/>
          <a:p>
            <a:r>
              <a:rPr lang="en-US" dirty="0" smtClean="0"/>
              <a:t>IMC – Continue in accordance with the following:</a:t>
            </a:r>
          </a:p>
          <a:p>
            <a:pPr lvl="1"/>
            <a:r>
              <a:rPr lang="en-US" dirty="0" smtClean="0"/>
              <a:t>Route</a:t>
            </a:r>
          </a:p>
          <a:p>
            <a:pPr lvl="2"/>
            <a:r>
              <a:rPr lang="en-US" dirty="0"/>
              <a:t>By the route assigned in the last ATC clearance received;</a:t>
            </a:r>
          </a:p>
          <a:p>
            <a:pPr lvl="2"/>
            <a:r>
              <a:rPr lang="en-US" dirty="0" smtClean="0"/>
              <a:t>If </a:t>
            </a:r>
            <a:r>
              <a:rPr lang="en-US" dirty="0"/>
              <a:t>being radar vectored, by the direct route from the point of radio failure to the fix, route, or airway specified in the vector clearance;</a:t>
            </a:r>
          </a:p>
          <a:p>
            <a:pPr lvl="2"/>
            <a:r>
              <a:rPr lang="en-US" dirty="0" smtClean="0"/>
              <a:t>In </a:t>
            </a:r>
            <a:r>
              <a:rPr lang="en-US" dirty="0"/>
              <a:t>the absence of an assigned route, by the route that ATC has advised may be expected in a further clearance; or</a:t>
            </a:r>
          </a:p>
          <a:p>
            <a:pPr lvl="2"/>
            <a:r>
              <a:rPr lang="en-US" dirty="0" smtClean="0"/>
              <a:t>In </a:t>
            </a:r>
            <a:r>
              <a:rPr lang="en-US" dirty="0"/>
              <a:t>the absence of an assigned route or a route that ATC has advised may be expected in a further clearance, by the route filed in the flight plan.</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26</a:t>
            </a:fld>
            <a:endParaRPr lang="en-US"/>
          </a:p>
        </p:txBody>
      </p:sp>
    </p:spTree>
    <p:extLst>
      <p:ext uri="{BB962C8B-B14F-4D97-AF65-F5344CB8AC3E}">
        <p14:creationId xmlns:p14="http://schemas.microsoft.com/office/powerpoint/2010/main" val="2185917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Flying the Lost </a:t>
            </a:r>
            <a:r>
              <a:rPr lang="en-US" dirty="0" err="1"/>
              <a:t>Comm</a:t>
            </a:r>
            <a:r>
              <a:rPr lang="en-US" dirty="0"/>
              <a:t> </a:t>
            </a:r>
            <a:r>
              <a:rPr lang="en-US" dirty="0" smtClean="0"/>
              <a:t>Plan</a:t>
            </a:r>
            <a:r>
              <a:rPr lang="en-US" dirty="0"/>
              <a:t/>
            </a:r>
            <a:br>
              <a:rPr lang="en-US" dirty="0"/>
            </a:br>
            <a:r>
              <a:rPr lang="en-US" dirty="0" smtClean="0"/>
              <a:t>FAR §91.185</a:t>
            </a:r>
            <a:endParaRPr lang="en-US" dirty="0"/>
          </a:p>
        </p:txBody>
      </p:sp>
      <p:sp>
        <p:nvSpPr>
          <p:cNvPr id="3" name="Content Placeholder 2"/>
          <p:cNvSpPr>
            <a:spLocks noGrp="1"/>
          </p:cNvSpPr>
          <p:nvPr>
            <p:ph idx="1"/>
          </p:nvPr>
        </p:nvSpPr>
        <p:spPr/>
        <p:txBody>
          <a:bodyPr>
            <a:normAutofit/>
          </a:bodyPr>
          <a:lstStyle/>
          <a:p>
            <a:r>
              <a:rPr lang="en-US" dirty="0" smtClean="0"/>
              <a:t>IMC – Continue in accordance with the following:</a:t>
            </a:r>
          </a:p>
          <a:p>
            <a:pPr lvl="1"/>
            <a:r>
              <a:rPr lang="en-US" dirty="0" smtClean="0"/>
              <a:t>Altitude - At </a:t>
            </a:r>
            <a:r>
              <a:rPr lang="en-US" dirty="0"/>
              <a:t>the highest of the following altitudes or flight levels for the route segment being flown</a:t>
            </a:r>
            <a:r>
              <a:rPr lang="en-US" dirty="0" smtClean="0"/>
              <a:t>:</a:t>
            </a:r>
            <a:endParaRPr lang="en-US" dirty="0"/>
          </a:p>
          <a:p>
            <a:pPr lvl="2"/>
            <a:r>
              <a:rPr lang="en-US" dirty="0" smtClean="0"/>
              <a:t>The </a:t>
            </a:r>
            <a:r>
              <a:rPr lang="en-US" dirty="0"/>
              <a:t>altitude or fight level assigned in the last ATC clearance received;</a:t>
            </a:r>
          </a:p>
          <a:p>
            <a:pPr lvl="2"/>
            <a:r>
              <a:rPr lang="en-US" dirty="0" smtClean="0"/>
              <a:t>The minimum </a:t>
            </a:r>
            <a:r>
              <a:rPr lang="en-US" dirty="0"/>
              <a:t>altitude </a:t>
            </a:r>
            <a:r>
              <a:rPr lang="en-US" dirty="0" smtClean="0"/>
              <a:t>for </a:t>
            </a:r>
            <a:r>
              <a:rPr lang="en-US" dirty="0"/>
              <a:t>IFR operations; or</a:t>
            </a:r>
          </a:p>
          <a:p>
            <a:pPr lvl="2"/>
            <a:r>
              <a:rPr lang="en-US" dirty="0" smtClean="0"/>
              <a:t>The </a:t>
            </a:r>
            <a:r>
              <a:rPr lang="en-US" dirty="0"/>
              <a:t>altitude or flight level ATC has advised may be expected in a further clearance</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27</a:t>
            </a:fld>
            <a:endParaRPr lang="en-US"/>
          </a:p>
        </p:txBody>
      </p:sp>
    </p:spTree>
    <p:extLst>
      <p:ext uri="{BB962C8B-B14F-4D97-AF65-F5344CB8AC3E}">
        <p14:creationId xmlns:p14="http://schemas.microsoft.com/office/powerpoint/2010/main" val="3600186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Flying the Lost </a:t>
            </a:r>
            <a:r>
              <a:rPr lang="en-US" dirty="0" err="1"/>
              <a:t>Comm</a:t>
            </a:r>
            <a:r>
              <a:rPr lang="en-US" dirty="0"/>
              <a:t> </a:t>
            </a:r>
            <a:r>
              <a:rPr lang="en-US" dirty="0" smtClean="0"/>
              <a:t>Plan</a:t>
            </a:r>
            <a:r>
              <a:rPr lang="en-US" dirty="0"/>
              <a:t/>
            </a:r>
            <a:br>
              <a:rPr lang="en-US" dirty="0"/>
            </a:br>
            <a:r>
              <a:rPr lang="en-US" dirty="0" smtClean="0"/>
              <a:t>FAR §91.185</a:t>
            </a:r>
            <a:endParaRPr lang="en-US" dirty="0"/>
          </a:p>
        </p:txBody>
      </p:sp>
      <p:sp>
        <p:nvSpPr>
          <p:cNvPr id="3" name="Content Placeholder 2"/>
          <p:cNvSpPr>
            <a:spLocks noGrp="1"/>
          </p:cNvSpPr>
          <p:nvPr>
            <p:ph idx="1"/>
          </p:nvPr>
        </p:nvSpPr>
        <p:spPr/>
        <p:txBody>
          <a:bodyPr>
            <a:normAutofit fontScale="77500" lnSpcReduction="20000"/>
          </a:bodyPr>
          <a:lstStyle/>
          <a:p>
            <a:r>
              <a:rPr lang="en-US" dirty="0"/>
              <a:t>Leave clearance limit.    </a:t>
            </a:r>
          </a:p>
          <a:p>
            <a:pPr lvl="1"/>
            <a:r>
              <a:rPr lang="en-US" dirty="0" smtClean="0"/>
              <a:t>When </a:t>
            </a:r>
            <a:r>
              <a:rPr lang="en-US" dirty="0"/>
              <a:t>the clearance limit is a fix from which an approach begins, commence descent or descent and approach as close as possible to the expect-further-clearance time if one has been received, or if one has not been received, as close as possible to the estimated time of arrival as calculated from the filed or amended (with ATC) estimated time en route.</a:t>
            </a:r>
          </a:p>
          <a:p>
            <a:pPr lvl="1"/>
            <a:r>
              <a:rPr lang="en-US" dirty="0" smtClean="0"/>
              <a:t>If </a:t>
            </a:r>
            <a:r>
              <a:rPr lang="en-US" dirty="0"/>
              <a:t>the clearance limit is not a fix from which an approach begins, leave the clearance limit at the expect-further-clearance time if one has been received, or if none has been received, upon arrival over the clearance limit, and proceed to a fix from which an approach begins </a:t>
            </a:r>
            <a:endParaRPr lang="en-US" dirty="0" smtClean="0"/>
          </a:p>
          <a:p>
            <a:pPr lvl="1"/>
            <a:r>
              <a:rPr lang="en-US" dirty="0" smtClean="0"/>
              <a:t>Commence </a:t>
            </a:r>
            <a:r>
              <a:rPr lang="en-US" dirty="0"/>
              <a:t>descent or descent and approach as close as possible to the estimated time of arrival as calculated from the filed or amended (with ATC) estimated time en route.</a:t>
            </a:r>
          </a:p>
        </p:txBody>
      </p:sp>
      <p:sp>
        <p:nvSpPr>
          <p:cNvPr id="4" name="Slide Number Placeholder 3"/>
          <p:cNvSpPr>
            <a:spLocks noGrp="1"/>
          </p:cNvSpPr>
          <p:nvPr>
            <p:ph type="sldNum" sz="quarter" idx="12"/>
          </p:nvPr>
        </p:nvSpPr>
        <p:spPr/>
        <p:txBody>
          <a:bodyPr/>
          <a:lstStyle/>
          <a:p>
            <a:fld id="{4BB4FD6E-8962-48C8-9D26-70ECC5E64D62}" type="slidenum">
              <a:rPr lang="en-US" smtClean="0"/>
              <a:t>28</a:t>
            </a:fld>
            <a:endParaRPr lang="en-US"/>
          </a:p>
        </p:txBody>
      </p:sp>
    </p:spTree>
    <p:extLst>
      <p:ext uri="{BB962C8B-B14F-4D97-AF65-F5344CB8AC3E}">
        <p14:creationId xmlns:p14="http://schemas.microsoft.com/office/powerpoint/2010/main" val="229185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Flying the Lost </a:t>
            </a:r>
            <a:r>
              <a:rPr lang="en-US" dirty="0" err="1"/>
              <a:t>Comm</a:t>
            </a:r>
            <a:r>
              <a:rPr lang="en-US" dirty="0"/>
              <a:t> </a:t>
            </a:r>
            <a:r>
              <a:rPr lang="en-US" dirty="0" smtClean="0"/>
              <a:t>Plan</a:t>
            </a:r>
            <a:r>
              <a:rPr lang="en-US" dirty="0"/>
              <a:t/>
            </a:r>
            <a:br>
              <a:rPr lang="en-US" dirty="0"/>
            </a:br>
            <a:r>
              <a:rPr lang="en-US" dirty="0" smtClean="0"/>
              <a:t>FAR §91.185</a:t>
            </a:r>
            <a:endParaRPr lang="en-US" dirty="0"/>
          </a:p>
        </p:txBody>
      </p:sp>
      <p:sp>
        <p:nvSpPr>
          <p:cNvPr id="3" name="Content Placeholder 2"/>
          <p:cNvSpPr>
            <a:spLocks noGrp="1"/>
          </p:cNvSpPr>
          <p:nvPr>
            <p:ph idx="1"/>
          </p:nvPr>
        </p:nvSpPr>
        <p:spPr/>
        <p:txBody>
          <a:bodyPr>
            <a:normAutofit/>
          </a:bodyPr>
          <a:lstStyle/>
          <a:p>
            <a:r>
              <a:rPr lang="en-US" altLang="en-US" dirty="0">
                <a:latin typeface="Avenir-Medium" charset="0"/>
              </a:rPr>
              <a:t>Maintain the last assigned altitude or the </a:t>
            </a:r>
            <a:r>
              <a:rPr lang="en-US" altLang="en-US" dirty="0">
                <a:solidFill>
                  <a:srgbClr val="FF3300"/>
                </a:solidFill>
                <a:latin typeface="Avenir-Medium" charset="0"/>
              </a:rPr>
              <a:t>minimum safe/sector altitude</a:t>
            </a:r>
            <a:r>
              <a:rPr lang="en-US" altLang="en-US" dirty="0">
                <a:latin typeface="Avenir-Medium" charset="0"/>
              </a:rPr>
              <a:t> (</a:t>
            </a:r>
            <a:r>
              <a:rPr lang="en-US" altLang="en-US" dirty="0">
                <a:solidFill>
                  <a:srgbClr val="FF3300"/>
                </a:solidFill>
                <a:latin typeface="Avenir-Medium" charset="0"/>
              </a:rPr>
              <a:t>emergency safe altitude</a:t>
            </a:r>
            <a:r>
              <a:rPr lang="en-US" altLang="en-US" dirty="0">
                <a:latin typeface="Avenir-Medium" charset="0"/>
              </a:rPr>
              <a:t> if more than 25 NM from the facility), whichever is higher, until established on a segment of the published approach</a:t>
            </a:r>
          </a:p>
        </p:txBody>
      </p:sp>
      <p:sp>
        <p:nvSpPr>
          <p:cNvPr id="4" name="Slide Number Placeholder 3"/>
          <p:cNvSpPr>
            <a:spLocks noGrp="1"/>
          </p:cNvSpPr>
          <p:nvPr>
            <p:ph type="sldNum" sz="quarter" idx="12"/>
          </p:nvPr>
        </p:nvSpPr>
        <p:spPr/>
        <p:txBody>
          <a:bodyPr/>
          <a:lstStyle/>
          <a:p>
            <a:fld id="{4BB4FD6E-8962-48C8-9D26-70ECC5E64D62}" type="slidenum">
              <a:rPr lang="en-US" smtClean="0"/>
              <a:t>29</a:t>
            </a:fld>
            <a:endParaRPr lang="en-US"/>
          </a:p>
        </p:txBody>
      </p:sp>
    </p:spTree>
    <p:extLst>
      <p:ext uri="{BB962C8B-B14F-4D97-AF65-F5344CB8AC3E}">
        <p14:creationId xmlns:p14="http://schemas.microsoft.com/office/powerpoint/2010/main" val="189231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Terminal Arrival Route </a:t>
            </a:r>
            <a:r>
              <a:rPr lang="en-US" dirty="0" smtClean="0"/>
              <a:t>Descent Procedures</a:t>
            </a:r>
            <a:endParaRPr lang="en-US" dirty="0"/>
          </a:p>
        </p:txBody>
      </p:sp>
      <p:sp>
        <p:nvSpPr>
          <p:cNvPr id="3" name="Content Placeholder 2"/>
          <p:cNvSpPr>
            <a:spLocks noGrp="1"/>
          </p:cNvSpPr>
          <p:nvPr>
            <p:ph idx="1"/>
          </p:nvPr>
        </p:nvSpPr>
        <p:spPr/>
        <p:txBody>
          <a:bodyPr>
            <a:noAutofit/>
          </a:bodyPr>
          <a:lstStyle/>
          <a:p>
            <a:pPr algn="just"/>
            <a:r>
              <a:rPr lang="en-US" sz="2200" dirty="0" smtClean="0"/>
              <a:t>A </a:t>
            </a:r>
            <a:r>
              <a:rPr lang="en-US" sz="2200" dirty="0"/>
              <a:t>descend via clearance </a:t>
            </a:r>
            <a:r>
              <a:rPr lang="en-US" sz="1800" dirty="0"/>
              <a:t>instructs you to follow any altitude restrictions published on the standard terminal arrival (STAR). You must also comply with any other restrictions including airspeeds if </a:t>
            </a:r>
            <a:r>
              <a:rPr lang="en-US" sz="1800" dirty="0" smtClean="0"/>
              <a:t>charted or given by ATC</a:t>
            </a:r>
          </a:p>
          <a:p>
            <a:pPr algn="just"/>
            <a:r>
              <a:rPr lang="en-US" sz="1800" dirty="0"/>
              <a:t>If ATC assigns you an altitude after issuing a descend via clearance the descend via clearance is cancelled and you must maintain the assigned </a:t>
            </a:r>
            <a:r>
              <a:rPr lang="en-US" sz="1800" dirty="0" smtClean="0"/>
              <a:t>altitude</a:t>
            </a:r>
          </a:p>
          <a:p>
            <a:pPr algn="just"/>
            <a:r>
              <a:rPr lang="en-US" sz="1800" dirty="0" smtClean="0"/>
              <a:t>You </a:t>
            </a:r>
            <a:r>
              <a:rPr lang="en-US" sz="1800" dirty="0"/>
              <a:t>may also be assigned a modified “descend via” clearance in which case you must comply with the modification and then comply with the remainder of the published </a:t>
            </a:r>
            <a:r>
              <a:rPr lang="en-US" sz="1800" dirty="0" smtClean="0"/>
              <a:t>restrictions</a:t>
            </a:r>
          </a:p>
          <a:p>
            <a:pPr algn="just"/>
            <a:r>
              <a:rPr lang="en-US" sz="1800" dirty="0"/>
              <a:t>If you are given an arrival with crossing restrictions you will only comply with those restrictions if told to </a:t>
            </a:r>
            <a:r>
              <a:rPr lang="en-US" sz="1800" dirty="0" smtClean="0"/>
              <a:t>“descend via” </a:t>
            </a:r>
            <a:r>
              <a:rPr lang="en-US" sz="1800" dirty="0"/>
              <a:t>the </a:t>
            </a:r>
            <a:r>
              <a:rPr lang="en-US" sz="1800" dirty="0" smtClean="0"/>
              <a:t>arrival</a:t>
            </a:r>
          </a:p>
          <a:p>
            <a:pPr lvl="1" algn="just"/>
            <a:r>
              <a:rPr lang="en-US" sz="1800" b="1" dirty="0">
                <a:solidFill>
                  <a:srgbClr val="FF0000"/>
                </a:solidFill>
              </a:rPr>
              <a:t>ATC has to actually clear you for your descent </a:t>
            </a:r>
            <a:r>
              <a:rPr lang="en-US" sz="1800" dirty="0"/>
              <a:t>unless the STAR actually says "after (fix name), cleared to </a:t>
            </a:r>
            <a:r>
              <a:rPr lang="en-US" sz="1800" dirty="0" smtClean="0"/>
              <a:t>XXXX </a:t>
            </a:r>
            <a:r>
              <a:rPr lang="en-US" sz="1800" dirty="0"/>
              <a:t>feet</a:t>
            </a:r>
            <a:r>
              <a:rPr lang="en-US" sz="1800" dirty="0" smtClean="0"/>
              <a:t>"</a:t>
            </a:r>
          </a:p>
          <a:p>
            <a:pPr algn="just"/>
            <a:r>
              <a:rPr lang="en-US" sz="1800" dirty="0" smtClean="0"/>
              <a:t>If cleared to </a:t>
            </a:r>
            <a:r>
              <a:rPr lang="en-US" sz="1800" dirty="0"/>
              <a:t>descend (not via) </a:t>
            </a:r>
            <a:r>
              <a:rPr lang="en-US" sz="1800" dirty="0" smtClean="0"/>
              <a:t>you are cleared </a:t>
            </a:r>
            <a:r>
              <a:rPr lang="en-US" sz="1800" dirty="0"/>
              <a:t>to descend to the cleared altitude without respecting the published </a:t>
            </a:r>
            <a:r>
              <a:rPr lang="en-US" sz="2200" dirty="0"/>
              <a:t>STAR altitude </a:t>
            </a:r>
            <a:r>
              <a:rPr lang="en-US" sz="2200" dirty="0" smtClean="0"/>
              <a:t>restrictions</a:t>
            </a:r>
          </a:p>
          <a:p>
            <a:pPr algn="just"/>
            <a:r>
              <a:rPr lang="en-US" sz="2200" dirty="0" smtClean="0"/>
              <a:t>Remember to consider terrain – ATC makes mistakes</a:t>
            </a:r>
            <a:endParaRPr lang="en-US" sz="2200" dirty="0"/>
          </a:p>
        </p:txBody>
      </p:sp>
      <p:sp>
        <p:nvSpPr>
          <p:cNvPr id="4" name="Slide Number Placeholder 3"/>
          <p:cNvSpPr>
            <a:spLocks noGrp="1"/>
          </p:cNvSpPr>
          <p:nvPr>
            <p:ph type="sldNum" sz="quarter" idx="12"/>
          </p:nvPr>
        </p:nvSpPr>
        <p:spPr/>
        <p:txBody>
          <a:bodyPr/>
          <a:lstStyle/>
          <a:p>
            <a:fld id="{4BB4FD6E-8962-48C8-9D26-70ECC5E64D62}" type="slidenum">
              <a:rPr lang="en-US" smtClean="0"/>
              <a:t>3</a:t>
            </a:fld>
            <a:endParaRPr lang="en-US"/>
          </a:p>
        </p:txBody>
      </p:sp>
    </p:spTree>
    <p:extLst>
      <p:ext uri="{BB962C8B-B14F-4D97-AF65-F5344CB8AC3E}">
        <p14:creationId xmlns:p14="http://schemas.microsoft.com/office/powerpoint/2010/main" val="594313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NOTAM Information</a:t>
            </a:r>
            <a:endParaRPr lang="en-US" dirty="0"/>
          </a:p>
        </p:txBody>
      </p:sp>
      <p:sp>
        <p:nvSpPr>
          <p:cNvPr id="3" name="Content Placeholder 2"/>
          <p:cNvSpPr>
            <a:spLocks noGrp="1"/>
          </p:cNvSpPr>
          <p:nvPr>
            <p:ph idx="1"/>
          </p:nvPr>
        </p:nvSpPr>
        <p:spPr/>
        <p:txBody>
          <a:bodyPr>
            <a:noAutofit/>
          </a:bodyPr>
          <a:lstStyle/>
          <a:p>
            <a:r>
              <a:rPr lang="en-US" sz="2000" dirty="0" smtClean="0"/>
              <a:t>Notices </a:t>
            </a:r>
            <a:r>
              <a:rPr lang="en-US" sz="2000" dirty="0"/>
              <a:t>to Airmen (</a:t>
            </a:r>
            <a:r>
              <a:rPr lang="en-US" sz="2000" dirty="0" smtClean="0"/>
              <a:t>NOTAM) </a:t>
            </a:r>
            <a:r>
              <a:rPr lang="en-US" sz="2000" dirty="0"/>
              <a:t>is a notice </a:t>
            </a:r>
            <a:r>
              <a:rPr lang="en-US" sz="2000" dirty="0" smtClean="0"/>
              <a:t>to </a:t>
            </a:r>
            <a:r>
              <a:rPr lang="en-US" sz="2000" dirty="0"/>
              <a:t>alert aircraft pilots of potential hazards along a flight route or at a location that could affect the safety of the </a:t>
            </a:r>
            <a:r>
              <a:rPr lang="en-US" sz="2000" dirty="0" smtClean="0"/>
              <a:t>flight</a:t>
            </a:r>
          </a:p>
          <a:p>
            <a:r>
              <a:rPr lang="en-US" sz="2000" dirty="0" smtClean="0"/>
              <a:t>Get them before you go – They often contain important changes / notices</a:t>
            </a:r>
          </a:p>
          <a:p>
            <a:r>
              <a:rPr lang="en-US" sz="2000" dirty="0" smtClean="0"/>
              <a:t>Types</a:t>
            </a:r>
          </a:p>
          <a:p>
            <a:pPr lvl="1"/>
            <a:r>
              <a:rPr lang="en-US" sz="2000" dirty="0" smtClean="0"/>
              <a:t>NOTAM </a:t>
            </a:r>
            <a:r>
              <a:rPr lang="en-US" sz="2000" dirty="0"/>
              <a:t>(D) or distant </a:t>
            </a:r>
            <a:r>
              <a:rPr lang="en-US" sz="2000" dirty="0" smtClean="0"/>
              <a:t>NOTAMs - Disseminated </a:t>
            </a:r>
            <a:r>
              <a:rPr lang="en-US" sz="2000" dirty="0"/>
              <a:t>for all navigational facilities that are part of the National Airspace System (NAS), all public use airports, seaplane bases, and heliports listed in the Airport/Facility Directory (A/FD) (e.g., such information as whether or not an airport or a certain facility is usable). NOTAM (D) information includes, among other topics, such data as taxiway closures, personnel and equipment near or crossing runways, and airport lighting aids that do not affect instrument approach criteria, such as </a:t>
            </a:r>
            <a:r>
              <a:rPr lang="en-US" sz="2000" dirty="0" smtClean="0"/>
              <a:t>VASI</a:t>
            </a:r>
            <a:endParaRPr lang="en-US" sz="2000" dirty="0"/>
          </a:p>
          <a:p>
            <a:pPr lvl="1"/>
            <a:r>
              <a:rPr lang="en-US" sz="2000" dirty="0" smtClean="0"/>
              <a:t>NOTAM(L) - This </a:t>
            </a:r>
            <a:r>
              <a:rPr lang="en-US" sz="2000" dirty="0"/>
              <a:t>type of NOTAM no longer exists, now part of </a:t>
            </a:r>
            <a:r>
              <a:rPr lang="en-US" sz="2000" dirty="0" smtClean="0"/>
              <a:t>NOTAM (D)</a:t>
            </a:r>
            <a:endParaRPr lang="en-US" sz="2000" dirty="0"/>
          </a:p>
        </p:txBody>
      </p:sp>
      <p:sp>
        <p:nvSpPr>
          <p:cNvPr id="4" name="Slide Number Placeholder 3"/>
          <p:cNvSpPr>
            <a:spLocks noGrp="1"/>
          </p:cNvSpPr>
          <p:nvPr>
            <p:ph type="sldNum" sz="quarter" idx="12"/>
          </p:nvPr>
        </p:nvSpPr>
        <p:spPr/>
        <p:txBody>
          <a:bodyPr/>
          <a:lstStyle/>
          <a:p>
            <a:fld id="{4BB4FD6E-8962-48C8-9D26-70ECC5E64D62}" type="slidenum">
              <a:rPr lang="en-US" smtClean="0"/>
              <a:t>30</a:t>
            </a:fld>
            <a:endParaRPr lang="en-US"/>
          </a:p>
        </p:txBody>
      </p:sp>
      <p:pic>
        <p:nvPicPr>
          <p:cNvPr id="2050" name="Picture 2" descr="http://www.ausairpower.net/APA/NOTAM-AP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33400"/>
            <a:ext cx="1692928" cy="73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364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NOTAM Information</a:t>
            </a:r>
            <a:endParaRPr lang="en-US" dirty="0"/>
          </a:p>
        </p:txBody>
      </p:sp>
      <p:sp>
        <p:nvSpPr>
          <p:cNvPr id="3" name="Content Placeholder 2"/>
          <p:cNvSpPr>
            <a:spLocks noGrp="1"/>
          </p:cNvSpPr>
          <p:nvPr>
            <p:ph idx="1"/>
          </p:nvPr>
        </p:nvSpPr>
        <p:spPr/>
        <p:txBody>
          <a:bodyPr>
            <a:noAutofit/>
          </a:bodyPr>
          <a:lstStyle/>
          <a:p>
            <a:r>
              <a:rPr lang="en-US" sz="1800" dirty="0" smtClean="0"/>
              <a:t>Types</a:t>
            </a:r>
          </a:p>
          <a:p>
            <a:pPr lvl="1"/>
            <a:r>
              <a:rPr lang="en-US" sz="1800" dirty="0" smtClean="0"/>
              <a:t>Flight </a:t>
            </a:r>
            <a:r>
              <a:rPr lang="en-US" sz="1800" dirty="0"/>
              <a:t>Data Center (FDC) </a:t>
            </a:r>
            <a:r>
              <a:rPr lang="en-US" sz="1800" dirty="0" smtClean="0"/>
              <a:t>NOTAMs  - Issued when necessary </a:t>
            </a:r>
            <a:r>
              <a:rPr lang="en-US" sz="1800" dirty="0"/>
              <a:t>to disseminate information that is regulatory in nature, </a:t>
            </a:r>
            <a:r>
              <a:rPr lang="en-US" sz="1800" dirty="0" smtClean="0"/>
              <a:t>e.g., amendments </a:t>
            </a:r>
            <a:r>
              <a:rPr lang="en-US" sz="1800" dirty="0"/>
              <a:t>to published IAPs and other current aeronautical charts. They are also used to advertise temporary flight restrictions caused by such things as natural disasters or large-scale public events that may generate congestion of air traffic over a </a:t>
            </a:r>
            <a:r>
              <a:rPr lang="en-US" sz="1800" dirty="0" smtClean="0"/>
              <a:t>site</a:t>
            </a:r>
          </a:p>
          <a:p>
            <a:pPr lvl="2"/>
            <a:r>
              <a:rPr lang="en-US" sz="1400" dirty="0"/>
              <a:t>Temporary Flight Restrictions (TFRs) are also issued as FDC NOTAMs.</a:t>
            </a:r>
          </a:p>
          <a:p>
            <a:pPr lvl="1"/>
            <a:r>
              <a:rPr lang="en-US" sz="1800" dirty="0"/>
              <a:t>Pointer </a:t>
            </a:r>
            <a:r>
              <a:rPr lang="en-US" sz="1800" dirty="0" smtClean="0"/>
              <a:t>NOTAMs - Issued to </a:t>
            </a:r>
            <a:r>
              <a:rPr lang="en-US" sz="1800" dirty="0"/>
              <a:t>highlight or point out another NOTAM, such as an FDC or NOTAM (D) NOTAM. This type of NOTAM will assist users in cross-referencing important information that may not be found under an airport or NAVAID </a:t>
            </a:r>
            <a:r>
              <a:rPr lang="en-US" sz="1800" dirty="0" smtClean="0"/>
              <a:t>identifier</a:t>
            </a:r>
            <a:endParaRPr lang="en-US" sz="1800" dirty="0"/>
          </a:p>
          <a:p>
            <a:pPr lvl="1"/>
            <a:r>
              <a:rPr lang="en-US" sz="1800" dirty="0"/>
              <a:t>Special use airspace (SUA) </a:t>
            </a:r>
            <a:r>
              <a:rPr lang="en-US" sz="1800" dirty="0" smtClean="0"/>
              <a:t>NOTAMs - issued </a:t>
            </a:r>
            <a:r>
              <a:rPr lang="en-US" sz="1800" dirty="0"/>
              <a:t>when SUA will be active outside the published schedule times and when required by the published </a:t>
            </a:r>
            <a:r>
              <a:rPr lang="en-US" sz="1800" dirty="0" smtClean="0"/>
              <a:t>schedule</a:t>
            </a:r>
            <a:endParaRPr lang="en-US" sz="1800" dirty="0"/>
          </a:p>
          <a:p>
            <a:pPr lvl="1"/>
            <a:r>
              <a:rPr lang="en-US" sz="1800" dirty="0"/>
              <a:t>Military </a:t>
            </a:r>
            <a:r>
              <a:rPr lang="en-US" sz="1800" dirty="0" smtClean="0"/>
              <a:t>NOTAMs - NOTAMs </a:t>
            </a:r>
            <a:r>
              <a:rPr lang="en-US" sz="1800" dirty="0"/>
              <a:t>pertaining to U.S. Air Force, Army, Marine, and Navy navigational aids/airports that are part of the </a:t>
            </a:r>
            <a:r>
              <a:rPr lang="en-US" sz="1800" dirty="0" smtClean="0"/>
              <a:t>NAS</a:t>
            </a:r>
            <a:endParaRPr lang="en-US" sz="1800" dirty="0"/>
          </a:p>
        </p:txBody>
      </p:sp>
      <p:sp>
        <p:nvSpPr>
          <p:cNvPr id="4" name="Slide Number Placeholder 3"/>
          <p:cNvSpPr>
            <a:spLocks noGrp="1"/>
          </p:cNvSpPr>
          <p:nvPr>
            <p:ph type="sldNum" sz="quarter" idx="12"/>
          </p:nvPr>
        </p:nvSpPr>
        <p:spPr/>
        <p:txBody>
          <a:bodyPr/>
          <a:lstStyle/>
          <a:p>
            <a:fld id="{4BB4FD6E-8962-48C8-9D26-70ECC5E64D62}" type="slidenum">
              <a:rPr lang="en-US" smtClean="0"/>
              <a:t>31</a:t>
            </a:fld>
            <a:endParaRPr lang="en-US"/>
          </a:p>
        </p:txBody>
      </p:sp>
      <p:pic>
        <p:nvPicPr>
          <p:cNvPr id="5" name="Picture 2" descr="http://www.ausairpower.net/APA/NOTAM-AP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33400"/>
            <a:ext cx="1692928" cy="73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449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NOTAM Information</a:t>
            </a:r>
            <a:endParaRPr lang="en-US" dirty="0"/>
          </a:p>
        </p:txBody>
      </p:sp>
      <p:sp>
        <p:nvSpPr>
          <p:cNvPr id="3" name="Content Placeholder 2"/>
          <p:cNvSpPr>
            <a:spLocks noGrp="1"/>
          </p:cNvSpPr>
          <p:nvPr>
            <p:ph idx="1"/>
          </p:nvPr>
        </p:nvSpPr>
        <p:spPr/>
        <p:txBody>
          <a:bodyPr>
            <a:noAutofit/>
          </a:bodyPr>
          <a:lstStyle/>
          <a:p>
            <a:r>
              <a:rPr lang="en-US" sz="1600" dirty="0" smtClean="0"/>
              <a:t>Distribution Types</a:t>
            </a:r>
          </a:p>
          <a:p>
            <a:pPr lvl="1"/>
            <a:r>
              <a:rPr lang="en-US" sz="1600" dirty="0"/>
              <a:t>CLASS I NOTAMS </a:t>
            </a:r>
            <a:r>
              <a:rPr lang="en-US" sz="1600" dirty="0" smtClean="0"/>
              <a:t>- distributed </a:t>
            </a:r>
            <a:r>
              <a:rPr lang="en-US" sz="1600" dirty="0"/>
              <a:t>by means of </a:t>
            </a:r>
            <a:r>
              <a:rPr lang="en-US" sz="1600" dirty="0" smtClean="0"/>
              <a:t>telecommunication</a:t>
            </a:r>
            <a:endParaRPr lang="en-US" sz="1600" dirty="0"/>
          </a:p>
          <a:p>
            <a:pPr lvl="1"/>
            <a:r>
              <a:rPr lang="en-US" sz="1600" dirty="0"/>
              <a:t>CLASS II </a:t>
            </a:r>
            <a:r>
              <a:rPr lang="en-US" sz="1600" dirty="0" smtClean="0"/>
              <a:t>NOTAMS OR </a:t>
            </a:r>
            <a:r>
              <a:rPr lang="en-US" sz="1600" dirty="0"/>
              <a:t>PUBLISHED </a:t>
            </a:r>
            <a:r>
              <a:rPr lang="en-US" sz="1600" dirty="0" smtClean="0"/>
              <a:t>NOTAMS - distributed by publication in </a:t>
            </a:r>
            <a:r>
              <a:rPr lang="en-US" sz="1600" dirty="0"/>
              <a:t>the Notices To Airmen Publication (NTAP) which is issued every 28 </a:t>
            </a:r>
            <a:r>
              <a:rPr lang="en-US" sz="1600" dirty="0" smtClean="0"/>
              <a:t>days</a:t>
            </a:r>
          </a:p>
          <a:p>
            <a:pPr lvl="2"/>
            <a:r>
              <a:rPr lang="en-US" sz="1600" dirty="0"/>
              <a:t>Online at http://</a:t>
            </a:r>
            <a:r>
              <a:rPr lang="en-US" sz="1600" dirty="0" smtClean="0"/>
              <a:t>www.faa.gov/air_traffic/publications/notices/a</a:t>
            </a:r>
            <a:endParaRPr lang="en-US" sz="1600" dirty="0"/>
          </a:p>
          <a:p>
            <a:r>
              <a:rPr lang="en-US" sz="1600" dirty="0" smtClean="0"/>
              <a:t>Where are they found</a:t>
            </a:r>
          </a:p>
          <a:p>
            <a:pPr lvl="1"/>
            <a:r>
              <a:rPr lang="en-US" sz="1600" dirty="0"/>
              <a:t>Current NOTAMs are available from Flight Service </a:t>
            </a:r>
            <a:r>
              <a:rPr lang="en-US" sz="1600" dirty="0" smtClean="0"/>
              <a:t>Stations</a:t>
            </a:r>
          </a:p>
          <a:p>
            <a:pPr lvl="1"/>
            <a:r>
              <a:rPr lang="en-US" sz="1600" dirty="0" err="1" smtClean="0"/>
              <a:t>Duats</a:t>
            </a:r>
            <a:r>
              <a:rPr lang="en-US" sz="1600" dirty="0"/>
              <a:t> -  </a:t>
            </a:r>
            <a:r>
              <a:rPr lang="en-US" sz="1600" dirty="0" smtClean="0"/>
              <a:t>Better source than FSS as there may be too </a:t>
            </a:r>
            <a:r>
              <a:rPr lang="en-US" sz="1600" dirty="0"/>
              <a:t>many </a:t>
            </a:r>
            <a:r>
              <a:rPr lang="en-US" sz="1600" dirty="0" err="1" smtClean="0"/>
              <a:t>Notams</a:t>
            </a:r>
            <a:r>
              <a:rPr lang="en-US" sz="1600" dirty="0" smtClean="0"/>
              <a:t> for </a:t>
            </a:r>
            <a:r>
              <a:rPr lang="en-US" sz="1600" dirty="0"/>
              <a:t>an FSS specialist to sort </a:t>
            </a:r>
            <a:r>
              <a:rPr lang="en-US" sz="1600" dirty="0" smtClean="0"/>
              <a:t>through and read to you </a:t>
            </a:r>
          </a:p>
          <a:p>
            <a:pPr lvl="1"/>
            <a:r>
              <a:rPr lang="en-US" sz="1600" dirty="0" smtClean="0"/>
              <a:t>NTAP publication</a:t>
            </a:r>
          </a:p>
          <a:p>
            <a:pPr lvl="1"/>
            <a:r>
              <a:rPr lang="en-US" sz="1600" dirty="0" smtClean="0"/>
              <a:t>Many private services</a:t>
            </a:r>
          </a:p>
          <a:p>
            <a:r>
              <a:rPr lang="en-US" sz="2000" dirty="0" err="1" smtClean="0"/>
              <a:t>Notam</a:t>
            </a:r>
            <a:r>
              <a:rPr lang="en-US" sz="2000" dirty="0" smtClean="0"/>
              <a:t> contractions are decoded in the NTAP and </a:t>
            </a:r>
            <a:r>
              <a:rPr lang="en-US" sz="2000" dirty="0"/>
              <a:t>on-line at http://www.faa.gov/about/office_org/headquarters_offices/ato/service_units/systemops/fs/alaskan/alaska/fai/notam/media/cntrns.pdf</a:t>
            </a:r>
          </a:p>
        </p:txBody>
      </p:sp>
      <p:sp>
        <p:nvSpPr>
          <p:cNvPr id="4" name="Slide Number Placeholder 3"/>
          <p:cNvSpPr>
            <a:spLocks noGrp="1"/>
          </p:cNvSpPr>
          <p:nvPr>
            <p:ph type="sldNum" sz="quarter" idx="12"/>
          </p:nvPr>
        </p:nvSpPr>
        <p:spPr/>
        <p:txBody>
          <a:bodyPr/>
          <a:lstStyle/>
          <a:p>
            <a:fld id="{4BB4FD6E-8962-48C8-9D26-70ECC5E64D62}" type="slidenum">
              <a:rPr lang="en-US" smtClean="0"/>
              <a:t>32</a:t>
            </a:fld>
            <a:endParaRPr lang="en-US"/>
          </a:p>
        </p:txBody>
      </p:sp>
      <p:pic>
        <p:nvPicPr>
          <p:cNvPr id="5" name="Picture 2" descr="http://www.ausairpower.net/APA/NOTAM-AP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33400"/>
            <a:ext cx="1692928" cy="73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369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NOTAM Information</a:t>
            </a:r>
          </a:p>
        </p:txBody>
      </p:sp>
      <p:sp>
        <p:nvSpPr>
          <p:cNvPr id="3" name="Content Placeholder 2"/>
          <p:cNvSpPr>
            <a:spLocks noGrp="1"/>
          </p:cNvSpPr>
          <p:nvPr>
            <p:ph idx="1"/>
          </p:nvPr>
        </p:nvSpPr>
        <p:spPr/>
        <p:txBody>
          <a:bodyPr/>
          <a:lstStyle/>
          <a:p>
            <a:pPr fontAlgn="base"/>
            <a:r>
              <a:rPr lang="en-US" dirty="0" smtClean="0"/>
              <a:t>Form of </a:t>
            </a:r>
            <a:r>
              <a:rPr lang="en-US" dirty="0" err="1" smtClean="0"/>
              <a:t>Notam</a:t>
            </a:r>
            <a:endParaRPr lang="en-US" dirty="0" smtClean="0"/>
          </a:p>
          <a:p>
            <a:pPr fontAlgn="base"/>
            <a:r>
              <a:rPr lang="en-US" sz="2000" b="1" dirty="0" smtClean="0"/>
              <a:t>SGR</a:t>
            </a:r>
            <a:r>
              <a:rPr lang="en-US" sz="2000" b="1" dirty="0"/>
              <a:t>   SUGAR LAND RGNL</a:t>
            </a:r>
            <a:endParaRPr lang="en-US" sz="2000" dirty="0"/>
          </a:p>
          <a:p>
            <a:pPr fontAlgn="base"/>
            <a:r>
              <a:rPr lang="en-US" sz="2000" dirty="0"/>
              <a:t>!SGR 10/056 SGR RWY 17/35 CLSD DAILY 0100-1100 1310290100-1311011100 </a:t>
            </a:r>
          </a:p>
          <a:p>
            <a:pPr fontAlgn="base"/>
            <a:r>
              <a:rPr lang="en-US" sz="2000" dirty="0"/>
              <a:t>!FDC 3/4137 SGR FI/T IAP SUGAR LAND RGNL, HOUSTON, TX. RNAV (GPS) RWY 17, AMDT 2... LNAV/VNAV DA 704/HAT </a:t>
            </a:r>
            <a:r>
              <a:rPr lang="en-US" sz="2000" dirty="0" smtClean="0"/>
              <a:t>622</a:t>
            </a:r>
          </a:p>
          <a:p>
            <a:pPr marL="0" indent="0" fontAlgn="base">
              <a:buNone/>
            </a:pPr>
            <a:endParaRPr lang="en-US" sz="2000" dirty="0"/>
          </a:p>
          <a:p>
            <a:pPr marL="0" indent="0" fontAlgn="base">
              <a:buNone/>
            </a:pPr>
            <a:endParaRPr lang="en-US" sz="2000" dirty="0" smtClean="0"/>
          </a:p>
          <a:p>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33</a:t>
            </a:fld>
            <a:endParaRPr lang="en-US"/>
          </a:p>
        </p:txBody>
      </p:sp>
      <p:pic>
        <p:nvPicPr>
          <p:cNvPr id="5" name="Picture 2" descr="http://www.ausairpower.net/APA/NOTAM-AP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33400"/>
            <a:ext cx="1692928" cy="73183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86200"/>
            <a:ext cx="521017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572125"/>
            <a:ext cx="537210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184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and File a Flight Plan </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34</a:t>
            </a:fld>
            <a:endParaRPr lang="en-US"/>
          </a:p>
        </p:txBody>
      </p:sp>
      <p:pic>
        <p:nvPicPr>
          <p:cNvPr id="1026" name="Picture 2" descr="http://upload.wikimedia.org/wikipedia/en/e/e4/Flightpl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394" y="1447800"/>
            <a:ext cx="7036806" cy="480772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3962400" y="1447800"/>
            <a:ext cx="990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53000" y="1272751"/>
            <a:ext cx="3216009" cy="338554"/>
          </a:xfrm>
          <a:prstGeom prst="rect">
            <a:avLst/>
          </a:prstGeom>
          <a:noFill/>
        </p:spPr>
        <p:txBody>
          <a:bodyPr wrap="none" rtlCol="0">
            <a:spAutoFit/>
          </a:bodyPr>
          <a:lstStyle/>
          <a:p>
            <a:r>
              <a:rPr lang="en-US" sz="1600" dirty="0" smtClean="0"/>
              <a:t>True airspeed not indicated airspeed</a:t>
            </a:r>
            <a:endParaRPr lang="en-US" sz="1600" dirty="0"/>
          </a:p>
        </p:txBody>
      </p:sp>
      <p:sp>
        <p:nvSpPr>
          <p:cNvPr id="11" name="TextBox 10"/>
          <p:cNvSpPr txBox="1"/>
          <p:nvPr/>
        </p:nvSpPr>
        <p:spPr>
          <a:xfrm>
            <a:off x="2273423" y="1241973"/>
            <a:ext cx="1959960" cy="369332"/>
          </a:xfrm>
          <a:prstGeom prst="rect">
            <a:avLst/>
          </a:prstGeom>
          <a:noFill/>
        </p:spPr>
        <p:txBody>
          <a:bodyPr wrap="none" rtlCol="0">
            <a:spAutoFit/>
          </a:bodyPr>
          <a:lstStyle/>
          <a:p>
            <a:r>
              <a:rPr lang="en-US" dirty="0" smtClean="0"/>
              <a:t>See Following slide</a:t>
            </a:r>
            <a:endParaRPr lang="en-US" dirty="0"/>
          </a:p>
        </p:txBody>
      </p:sp>
      <p:cxnSp>
        <p:nvCxnSpPr>
          <p:cNvPr id="13" name="Straight Arrow Connector 12"/>
          <p:cNvCxnSpPr>
            <a:stCxn id="11" idx="2"/>
          </p:cNvCxnSpPr>
          <p:nvPr/>
        </p:nvCxnSpPr>
        <p:spPr>
          <a:xfrm>
            <a:off x="3253403" y="1611305"/>
            <a:ext cx="99397" cy="9794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040394" y="2743200"/>
            <a:ext cx="5598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35609" y="2003394"/>
            <a:ext cx="1066800" cy="646331"/>
          </a:xfrm>
          <a:prstGeom prst="rect">
            <a:avLst/>
          </a:prstGeom>
          <a:noFill/>
        </p:spPr>
        <p:txBody>
          <a:bodyPr wrap="square" rtlCol="0">
            <a:spAutoFit/>
          </a:bodyPr>
          <a:lstStyle/>
          <a:p>
            <a:r>
              <a:rPr lang="en-US" dirty="0" smtClean="0"/>
              <a:t>Times are </a:t>
            </a:r>
            <a:r>
              <a:rPr lang="en-US" dirty="0" err="1" smtClean="0"/>
              <a:t>zulu</a:t>
            </a:r>
            <a:endParaRPr lang="en-US" dirty="0"/>
          </a:p>
        </p:txBody>
      </p:sp>
      <p:cxnSp>
        <p:nvCxnSpPr>
          <p:cNvPr id="18" name="Straight Arrow Connector 17"/>
          <p:cNvCxnSpPr/>
          <p:nvPr/>
        </p:nvCxnSpPr>
        <p:spPr>
          <a:xfrm flipH="1">
            <a:off x="6096000" y="2209800"/>
            <a:ext cx="1676400" cy="439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705600" y="2209800"/>
            <a:ext cx="1066800" cy="439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35609" y="2971800"/>
            <a:ext cx="1355991" cy="1815882"/>
          </a:xfrm>
          <a:prstGeom prst="rect">
            <a:avLst/>
          </a:prstGeom>
          <a:noFill/>
        </p:spPr>
        <p:txBody>
          <a:bodyPr wrap="square" rtlCol="0">
            <a:spAutoFit/>
          </a:bodyPr>
          <a:lstStyle/>
          <a:p>
            <a:r>
              <a:rPr lang="en-US" sz="1600" dirty="0" smtClean="0"/>
              <a:t>If you will have more than one cruising altitude, only list the initial altitude</a:t>
            </a:r>
            <a:endParaRPr lang="en-US" sz="1600" dirty="0"/>
          </a:p>
        </p:txBody>
      </p:sp>
      <p:cxnSp>
        <p:nvCxnSpPr>
          <p:cNvPr id="23" name="Straight Arrow Connector 22"/>
          <p:cNvCxnSpPr/>
          <p:nvPr/>
        </p:nvCxnSpPr>
        <p:spPr>
          <a:xfrm flipH="1" flipV="1">
            <a:off x="7086600" y="2743200"/>
            <a:ext cx="685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600200" y="2993994"/>
            <a:ext cx="5791200" cy="954107"/>
          </a:xfrm>
          <a:prstGeom prst="rect">
            <a:avLst/>
          </a:prstGeom>
          <a:noFill/>
        </p:spPr>
        <p:txBody>
          <a:bodyPr wrap="square" rtlCol="0">
            <a:spAutoFit/>
          </a:bodyPr>
          <a:lstStyle/>
          <a:p>
            <a:r>
              <a:rPr lang="en-US" sz="1400" dirty="0" smtClean="0"/>
              <a:t>Use NAVAID codes, airport codes, and airways, as applicable. Do not enter departure airport or destination – those are in boxes 5 and 9. Start with the first checkpoint or instrument departure procedure followed by subsequent checkpoints. Can also use degree/miles from a </a:t>
            </a:r>
            <a:r>
              <a:rPr lang="en-US" sz="1400" dirty="0" err="1" smtClean="0"/>
              <a:t>navaid</a:t>
            </a:r>
            <a:r>
              <a:rPr lang="en-US" sz="1400" dirty="0" smtClean="0"/>
              <a:t> and/or </a:t>
            </a:r>
            <a:r>
              <a:rPr lang="en-US" sz="1400" dirty="0" err="1" smtClean="0"/>
              <a:t>lat</a:t>
            </a:r>
            <a:r>
              <a:rPr lang="en-US" sz="1400" dirty="0" smtClean="0"/>
              <a:t> / long points</a:t>
            </a:r>
            <a:endParaRPr lang="en-US" sz="1400" dirty="0"/>
          </a:p>
        </p:txBody>
      </p:sp>
      <p:sp>
        <p:nvSpPr>
          <p:cNvPr id="25" name="TextBox 24"/>
          <p:cNvSpPr txBox="1"/>
          <p:nvPr/>
        </p:nvSpPr>
        <p:spPr>
          <a:xfrm>
            <a:off x="1907126" y="2602468"/>
            <a:ext cx="333746" cy="369332"/>
          </a:xfrm>
          <a:prstGeom prst="rect">
            <a:avLst/>
          </a:prstGeom>
          <a:noFill/>
        </p:spPr>
        <p:txBody>
          <a:bodyPr wrap="none" rtlCol="0">
            <a:spAutoFit/>
          </a:bodyPr>
          <a:lstStyle/>
          <a:p>
            <a:r>
              <a:rPr lang="en-US" dirty="0" smtClean="0"/>
              <a:t>N</a:t>
            </a:r>
            <a:endParaRPr lang="en-US" dirty="0"/>
          </a:p>
        </p:txBody>
      </p:sp>
      <p:sp>
        <p:nvSpPr>
          <p:cNvPr id="26" name="TextBox 25"/>
          <p:cNvSpPr txBox="1"/>
          <p:nvPr/>
        </p:nvSpPr>
        <p:spPr>
          <a:xfrm>
            <a:off x="3962400" y="3966596"/>
            <a:ext cx="3200400" cy="646331"/>
          </a:xfrm>
          <a:prstGeom prst="rect">
            <a:avLst/>
          </a:prstGeom>
          <a:noFill/>
        </p:spPr>
        <p:txBody>
          <a:bodyPr wrap="square" rtlCol="0">
            <a:spAutoFit/>
          </a:bodyPr>
          <a:lstStyle/>
          <a:p>
            <a:r>
              <a:rPr lang="en-US" dirty="0" smtClean="0"/>
              <a:t>Special requests / issues – e.g. No SID/Stars</a:t>
            </a:r>
            <a:endParaRPr lang="en-US" dirty="0"/>
          </a:p>
        </p:txBody>
      </p:sp>
      <p:sp>
        <p:nvSpPr>
          <p:cNvPr id="27" name="Rectangle 26"/>
          <p:cNvSpPr/>
          <p:nvPr/>
        </p:nvSpPr>
        <p:spPr>
          <a:xfrm>
            <a:off x="533400" y="6019800"/>
            <a:ext cx="4572000" cy="646331"/>
          </a:xfrm>
          <a:prstGeom prst="rect">
            <a:avLst/>
          </a:prstGeom>
        </p:spPr>
        <p:txBody>
          <a:bodyPr>
            <a:spAutoFit/>
          </a:bodyPr>
          <a:lstStyle/>
          <a:p>
            <a:r>
              <a:rPr lang="en-US" dirty="0" smtClean="0"/>
              <a:t>Remember the 1-2-3 rule (±1 </a:t>
            </a:r>
            <a:r>
              <a:rPr lang="en-US" dirty="0" err="1" smtClean="0"/>
              <a:t>hr</a:t>
            </a:r>
            <a:r>
              <a:rPr lang="en-US" dirty="0" smtClean="0"/>
              <a:t>, ceiling 2000 </a:t>
            </a:r>
            <a:r>
              <a:rPr lang="en-US" dirty="0" err="1" smtClean="0"/>
              <a:t>ft</a:t>
            </a:r>
            <a:r>
              <a:rPr lang="en-US" dirty="0" smtClean="0"/>
              <a:t>, visibility 3 mi).</a:t>
            </a:r>
            <a:endParaRPr lang="en-US" dirty="0"/>
          </a:p>
        </p:txBody>
      </p:sp>
      <p:cxnSp>
        <p:nvCxnSpPr>
          <p:cNvPr id="29" name="Straight Arrow Connector 28"/>
          <p:cNvCxnSpPr/>
          <p:nvPr/>
        </p:nvCxnSpPr>
        <p:spPr>
          <a:xfrm flipV="1">
            <a:off x="609600" y="5181600"/>
            <a:ext cx="19812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383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Flight Plan</a:t>
            </a:r>
            <a:br>
              <a:rPr lang="en-US" dirty="0" smtClean="0"/>
            </a:br>
            <a:r>
              <a:rPr lang="en-US" dirty="0" smtClean="0"/>
              <a:t>Aircraft Equipment Suffix Table</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35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705626563"/>
              </p:ext>
            </p:extLst>
          </p:nvPr>
        </p:nvGraphicFramePr>
        <p:xfrm>
          <a:off x="457200" y="1981200"/>
          <a:ext cx="3810000" cy="1543050"/>
        </p:xfrm>
        <a:graphic>
          <a:graphicData uri="http://schemas.openxmlformats.org/drawingml/2006/table">
            <a:tbl>
              <a:tblPr>
                <a:tableStyleId>{5C22544A-7EE6-4342-B048-85BDC9FD1C3A}</a:tableStyleId>
              </a:tblPr>
              <a:tblGrid>
                <a:gridCol w="1905000"/>
                <a:gridCol w="1905000"/>
              </a:tblGrid>
              <a:tr h="0">
                <a:tc>
                  <a:txBody>
                    <a:bodyPr/>
                    <a:lstStyle/>
                    <a:p>
                      <a:pPr marL="0" marR="0" algn="ctr">
                        <a:spcBef>
                          <a:spcPts val="0"/>
                        </a:spcBef>
                        <a:spcAft>
                          <a:spcPts val="0"/>
                        </a:spcAft>
                      </a:pPr>
                      <a:r>
                        <a:rPr lang="en-US" sz="1000">
                          <a:effectLst/>
                        </a:rPr>
                        <a:t>Suffix </a:t>
                      </a:r>
                      <a:endParaRPr lang="en-US" sz="1200">
                        <a:effectLst/>
                        <a:latin typeface="Courier New"/>
                        <a:ea typeface="Times New Roman"/>
                        <a:cs typeface="Times New Roman"/>
                      </a:endParaRPr>
                    </a:p>
                  </a:txBody>
                  <a:tcPr marL="9525" marR="9525" marT="9525" marB="9525"/>
                </a:tc>
                <a:tc>
                  <a:txBody>
                    <a:bodyPr/>
                    <a:lstStyle/>
                    <a:p>
                      <a:pPr marL="0" marR="0" algn="ctr">
                        <a:spcBef>
                          <a:spcPts val="0"/>
                        </a:spcBef>
                        <a:spcAft>
                          <a:spcPts val="0"/>
                        </a:spcAft>
                      </a:pPr>
                      <a:r>
                        <a:rPr lang="en-US" sz="1000">
                          <a:effectLst/>
                        </a:rPr>
                        <a:t> Equipment Capability</a:t>
                      </a:r>
                      <a:endParaRPr lang="en-US" sz="1200">
                        <a:effectLst/>
                        <a:latin typeface="Courier New"/>
                        <a:ea typeface="Times New Roman"/>
                        <a:cs typeface="Times New Roman"/>
                      </a:endParaRPr>
                    </a:p>
                  </a:txBody>
                  <a:tcPr marL="9525" marR="9525" marT="9525" marB="9525"/>
                </a:tc>
              </a:tr>
              <a:tr h="0">
                <a:tc>
                  <a:txBody>
                    <a:bodyPr/>
                    <a:lstStyle/>
                    <a:p>
                      <a:pPr marL="0" marR="0" algn="ctr">
                        <a:spcBef>
                          <a:spcPts val="0"/>
                        </a:spcBef>
                        <a:spcAft>
                          <a:spcPts val="0"/>
                        </a:spcAft>
                      </a:pPr>
                      <a:r>
                        <a:rPr lang="en-US" sz="1000">
                          <a:effectLst/>
                        </a:rPr>
                        <a:t> </a:t>
                      </a:r>
                      <a:endParaRPr lang="en-US" sz="1200">
                        <a:effectLst/>
                        <a:latin typeface="Courier New"/>
                        <a:ea typeface="Times New Roman"/>
                        <a:cs typeface="Times New Roman"/>
                      </a:endParaRPr>
                    </a:p>
                  </a:txBody>
                  <a:tcPr marL="9525" marR="9525" marT="9525" marB="9525"/>
                </a:tc>
                <a:tc>
                  <a:txBody>
                    <a:bodyPr/>
                    <a:lstStyle/>
                    <a:p>
                      <a:pPr marL="0" marR="0">
                        <a:spcBef>
                          <a:spcPts val="0"/>
                        </a:spcBef>
                        <a:spcAft>
                          <a:spcPts val="0"/>
                        </a:spcAft>
                      </a:pPr>
                      <a:r>
                        <a:rPr lang="en-US" sz="1000">
                          <a:effectLst/>
                        </a:rPr>
                        <a:t>NO DME</a:t>
                      </a:r>
                      <a:endParaRPr lang="en-US" sz="1200">
                        <a:effectLst/>
                        <a:latin typeface="Courier New"/>
                        <a:ea typeface="Times New Roman"/>
                        <a:cs typeface="Times New Roman"/>
                      </a:endParaRPr>
                    </a:p>
                  </a:txBody>
                  <a:tcPr marL="9525" marR="9525" marT="9525" marB="9525"/>
                </a:tc>
              </a:tr>
              <a:tr h="0">
                <a:tc>
                  <a:txBody>
                    <a:bodyPr/>
                    <a:lstStyle/>
                    <a:p>
                      <a:pPr marL="0" marR="0" algn="ctr">
                        <a:spcBef>
                          <a:spcPts val="0"/>
                        </a:spcBef>
                        <a:spcAft>
                          <a:spcPts val="0"/>
                        </a:spcAft>
                      </a:pPr>
                      <a:r>
                        <a:rPr lang="en-US" sz="1000">
                          <a:effectLst/>
                        </a:rPr>
                        <a:t>/X </a:t>
                      </a:r>
                      <a:endParaRPr lang="en-US" sz="1200">
                        <a:effectLst/>
                        <a:latin typeface="Courier New"/>
                        <a:ea typeface="Times New Roman"/>
                        <a:cs typeface="Times New Roman"/>
                      </a:endParaRPr>
                    </a:p>
                  </a:txBody>
                  <a:tcPr marL="9525" marR="9525" marT="9525" marB="9525"/>
                </a:tc>
                <a:tc>
                  <a:txBody>
                    <a:bodyPr/>
                    <a:lstStyle/>
                    <a:p>
                      <a:pPr marL="0" marR="0">
                        <a:spcBef>
                          <a:spcPts val="0"/>
                        </a:spcBef>
                        <a:spcAft>
                          <a:spcPts val="0"/>
                        </a:spcAft>
                      </a:pPr>
                      <a:r>
                        <a:rPr lang="en-US" sz="1000">
                          <a:effectLst/>
                        </a:rPr>
                        <a:t>No transponder </a:t>
                      </a:r>
                      <a:endParaRPr lang="en-US" sz="1200">
                        <a:effectLst/>
                        <a:latin typeface="Courier New"/>
                        <a:ea typeface="Times New Roman"/>
                        <a:cs typeface="Times New Roman"/>
                      </a:endParaRPr>
                    </a:p>
                  </a:txBody>
                  <a:tcPr marL="9525" marR="9525" marT="9525" marB="9525"/>
                </a:tc>
              </a:tr>
              <a:tr h="0">
                <a:tc>
                  <a:txBody>
                    <a:bodyPr/>
                    <a:lstStyle/>
                    <a:p>
                      <a:pPr marL="0" marR="0" algn="ctr">
                        <a:spcBef>
                          <a:spcPts val="0"/>
                        </a:spcBef>
                        <a:spcAft>
                          <a:spcPts val="0"/>
                        </a:spcAft>
                      </a:pPr>
                      <a:r>
                        <a:rPr lang="en-US" sz="1000">
                          <a:effectLst/>
                        </a:rPr>
                        <a:t>/T </a:t>
                      </a:r>
                      <a:endParaRPr lang="en-US" sz="1200">
                        <a:effectLst/>
                        <a:latin typeface="Courier New"/>
                        <a:ea typeface="Times New Roman"/>
                        <a:cs typeface="Times New Roman"/>
                      </a:endParaRPr>
                    </a:p>
                  </a:txBody>
                  <a:tcPr marL="9525" marR="9525" marT="9525" marB="9525"/>
                </a:tc>
                <a:tc>
                  <a:txBody>
                    <a:bodyPr/>
                    <a:lstStyle/>
                    <a:p>
                      <a:pPr marL="0" marR="0">
                        <a:spcBef>
                          <a:spcPts val="0"/>
                        </a:spcBef>
                        <a:spcAft>
                          <a:spcPts val="0"/>
                        </a:spcAft>
                      </a:pPr>
                      <a:r>
                        <a:rPr lang="en-US" sz="1000">
                          <a:effectLst/>
                        </a:rPr>
                        <a:t>Transponder with no Mode C </a:t>
                      </a:r>
                      <a:endParaRPr lang="en-US" sz="1200">
                        <a:effectLst/>
                        <a:latin typeface="Courier New"/>
                        <a:ea typeface="Times New Roman"/>
                        <a:cs typeface="Times New Roman"/>
                      </a:endParaRPr>
                    </a:p>
                  </a:txBody>
                  <a:tcPr marL="9525" marR="9525" marT="9525" marB="9525"/>
                </a:tc>
              </a:tr>
              <a:tr h="0">
                <a:tc>
                  <a:txBody>
                    <a:bodyPr/>
                    <a:lstStyle/>
                    <a:p>
                      <a:pPr marL="0" marR="0" algn="ctr">
                        <a:spcBef>
                          <a:spcPts val="0"/>
                        </a:spcBef>
                        <a:spcAft>
                          <a:spcPts val="0"/>
                        </a:spcAft>
                      </a:pPr>
                      <a:r>
                        <a:rPr lang="en-US" sz="1000">
                          <a:effectLst/>
                        </a:rPr>
                        <a:t>/U </a:t>
                      </a:r>
                      <a:endParaRPr lang="en-US" sz="1200">
                        <a:effectLst/>
                        <a:latin typeface="Courier New"/>
                        <a:ea typeface="Times New Roman"/>
                        <a:cs typeface="Times New Roman"/>
                      </a:endParaRPr>
                    </a:p>
                  </a:txBody>
                  <a:tcPr marL="9525" marR="9525" marT="9525" marB="9525"/>
                </a:tc>
                <a:tc>
                  <a:txBody>
                    <a:bodyPr/>
                    <a:lstStyle/>
                    <a:p>
                      <a:pPr marL="0" marR="0">
                        <a:spcBef>
                          <a:spcPts val="0"/>
                        </a:spcBef>
                        <a:spcAft>
                          <a:spcPts val="0"/>
                        </a:spcAft>
                      </a:pPr>
                      <a:r>
                        <a:rPr lang="en-US" sz="1000">
                          <a:effectLst/>
                        </a:rPr>
                        <a:t>Transponder with Mode C </a:t>
                      </a:r>
                      <a:endParaRPr lang="en-US" sz="1200">
                        <a:effectLst/>
                        <a:latin typeface="Courier New"/>
                        <a:ea typeface="Times New Roman"/>
                        <a:cs typeface="Times New Roman"/>
                      </a:endParaRPr>
                    </a:p>
                  </a:txBody>
                  <a:tcPr marL="9525" marR="9525" marT="9525" marB="9525"/>
                </a:tc>
              </a:tr>
              <a:tr h="0">
                <a:tc>
                  <a:txBody>
                    <a:bodyPr/>
                    <a:lstStyle/>
                    <a:p>
                      <a:pPr marL="0" marR="0" algn="ctr">
                        <a:spcBef>
                          <a:spcPts val="0"/>
                        </a:spcBef>
                        <a:spcAft>
                          <a:spcPts val="0"/>
                        </a:spcAft>
                      </a:pPr>
                      <a:r>
                        <a:rPr lang="en-US" sz="1000">
                          <a:effectLst/>
                        </a:rPr>
                        <a:t> </a:t>
                      </a:r>
                      <a:endParaRPr lang="en-US" sz="1200">
                        <a:effectLst/>
                        <a:latin typeface="Courier New"/>
                        <a:ea typeface="Times New Roman"/>
                        <a:cs typeface="Times New Roman"/>
                      </a:endParaRPr>
                    </a:p>
                  </a:txBody>
                  <a:tcPr marL="9525" marR="9525" marT="9525" marB="9525"/>
                </a:tc>
                <a:tc>
                  <a:txBody>
                    <a:bodyPr/>
                    <a:lstStyle/>
                    <a:p>
                      <a:pPr marL="0" marR="0">
                        <a:spcBef>
                          <a:spcPts val="0"/>
                        </a:spcBef>
                        <a:spcAft>
                          <a:spcPts val="0"/>
                        </a:spcAft>
                      </a:pPr>
                      <a:r>
                        <a:rPr lang="en-US" sz="1000">
                          <a:effectLst/>
                        </a:rPr>
                        <a:t>DME</a:t>
                      </a:r>
                      <a:endParaRPr lang="en-US" sz="1200">
                        <a:effectLst/>
                        <a:latin typeface="Courier New"/>
                        <a:ea typeface="Times New Roman"/>
                        <a:cs typeface="Times New Roman"/>
                      </a:endParaRPr>
                    </a:p>
                  </a:txBody>
                  <a:tcPr marL="9525" marR="9525" marT="9525" marB="9525"/>
                </a:tc>
              </a:tr>
              <a:tr h="0">
                <a:tc>
                  <a:txBody>
                    <a:bodyPr/>
                    <a:lstStyle/>
                    <a:p>
                      <a:pPr marL="0" marR="0" algn="ctr">
                        <a:spcBef>
                          <a:spcPts val="0"/>
                        </a:spcBef>
                        <a:spcAft>
                          <a:spcPts val="0"/>
                        </a:spcAft>
                      </a:pPr>
                      <a:r>
                        <a:rPr lang="en-US" sz="1000">
                          <a:effectLst/>
                        </a:rPr>
                        <a:t>/D </a:t>
                      </a:r>
                      <a:endParaRPr lang="en-US" sz="1200">
                        <a:effectLst/>
                        <a:latin typeface="Courier New"/>
                        <a:ea typeface="Times New Roman"/>
                        <a:cs typeface="Times New Roman"/>
                      </a:endParaRPr>
                    </a:p>
                  </a:txBody>
                  <a:tcPr marL="9525" marR="9525" marT="9525" marB="9525"/>
                </a:tc>
                <a:tc>
                  <a:txBody>
                    <a:bodyPr/>
                    <a:lstStyle/>
                    <a:p>
                      <a:pPr marL="0" marR="0">
                        <a:spcBef>
                          <a:spcPts val="0"/>
                        </a:spcBef>
                        <a:spcAft>
                          <a:spcPts val="0"/>
                        </a:spcAft>
                      </a:pPr>
                      <a:r>
                        <a:rPr lang="en-US" sz="1000">
                          <a:effectLst/>
                        </a:rPr>
                        <a:t>No transponder </a:t>
                      </a:r>
                      <a:endParaRPr lang="en-US" sz="1200">
                        <a:effectLst/>
                        <a:latin typeface="Courier New"/>
                        <a:ea typeface="Times New Roman"/>
                        <a:cs typeface="Times New Roman"/>
                      </a:endParaRPr>
                    </a:p>
                  </a:txBody>
                  <a:tcPr marL="9525" marR="9525" marT="9525" marB="9525"/>
                </a:tc>
              </a:tr>
              <a:tr h="0">
                <a:tc>
                  <a:txBody>
                    <a:bodyPr/>
                    <a:lstStyle/>
                    <a:p>
                      <a:pPr marL="0" marR="0" algn="ctr">
                        <a:spcBef>
                          <a:spcPts val="0"/>
                        </a:spcBef>
                        <a:spcAft>
                          <a:spcPts val="0"/>
                        </a:spcAft>
                      </a:pPr>
                      <a:r>
                        <a:rPr lang="en-US" sz="1000">
                          <a:effectLst/>
                        </a:rPr>
                        <a:t>/B </a:t>
                      </a:r>
                      <a:endParaRPr lang="en-US" sz="1200">
                        <a:effectLst/>
                        <a:latin typeface="Courier New"/>
                        <a:ea typeface="Times New Roman"/>
                        <a:cs typeface="Times New Roman"/>
                      </a:endParaRPr>
                    </a:p>
                  </a:txBody>
                  <a:tcPr marL="9525" marR="9525" marT="9525" marB="9525"/>
                </a:tc>
                <a:tc>
                  <a:txBody>
                    <a:bodyPr/>
                    <a:lstStyle/>
                    <a:p>
                      <a:pPr marL="0" marR="0">
                        <a:spcBef>
                          <a:spcPts val="0"/>
                        </a:spcBef>
                        <a:spcAft>
                          <a:spcPts val="0"/>
                        </a:spcAft>
                      </a:pPr>
                      <a:r>
                        <a:rPr lang="en-US" sz="1000">
                          <a:effectLst/>
                        </a:rPr>
                        <a:t>Transponder with no Mode C </a:t>
                      </a:r>
                      <a:endParaRPr lang="en-US" sz="1200">
                        <a:effectLst/>
                        <a:latin typeface="Courier New"/>
                        <a:ea typeface="Times New Roman"/>
                        <a:cs typeface="Times New Roman"/>
                      </a:endParaRPr>
                    </a:p>
                  </a:txBody>
                  <a:tcPr marL="9525" marR="9525" marT="9525" marB="9525"/>
                </a:tc>
              </a:tr>
              <a:tr h="0">
                <a:tc>
                  <a:txBody>
                    <a:bodyPr/>
                    <a:lstStyle/>
                    <a:p>
                      <a:pPr marL="0" marR="0" algn="ctr">
                        <a:spcBef>
                          <a:spcPts val="0"/>
                        </a:spcBef>
                        <a:spcAft>
                          <a:spcPts val="0"/>
                        </a:spcAft>
                      </a:pPr>
                      <a:r>
                        <a:rPr lang="en-US" sz="1000">
                          <a:effectLst/>
                        </a:rPr>
                        <a:t>/A </a:t>
                      </a:r>
                      <a:endParaRPr lang="en-US" sz="1200">
                        <a:effectLst/>
                        <a:latin typeface="Courier New"/>
                        <a:ea typeface="Times New Roman"/>
                        <a:cs typeface="Times New Roman"/>
                      </a:endParaRPr>
                    </a:p>
                  </a:txBody>
                  <a:tcPr marL="9525" marR="9525" marT="9525" marB="9525"/>
                </a:tc>
                <a:tc>
                  <a:txBody>
                    <a:bodyPr/>
                    <a:lstStyle/>
                    <a:p>
                      <a:pPr marL="0" marR="0">
                        <a:spcBef>
                          <a:spcPts val="0"/>
                        </a:spcBef>
                        <a:spcAft>
                          <a:spcPts val="0"/>
                        </a:spcAft>
                      </a:pPr>
                      <a:r>
                        <a:rPr lang="en-US" sz="1000" dirty="0">
                          <a:effectLst/>
                        </a:rPr>
                        <a:t>Transponder with Mode C </a:t>
                      </a:r>
                      <a:endParaRPr lang="en-US" sz="1200" dirty="0">
                        <a:effectLst/>
                        <a:latin typeface="Courier New"/>
                        <a:ea typeface="Times New Roman"/>
                        <a:cs typeface="Times New Roman"/>
                      </a:endParaRPr>
                    </a:p>
                  </a:txBody>
                  <a:tcPr marL="9525" marR="9525" marT="9525" marB="9525"/>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8010458"/>
              </p:ext>
            </p:extLst>
          </p:nvPr>
        </p:nvGraphicFramePr>
        <p:xfrm>
          <a:off x="457200" y="3505200"/>
          <a:ext cx="3810000" cy="2990850"/>
        </p:xfrm>
        <a:graphic>
          <a:graphicData uri="http://schemas.openxmlformats.org/drawingml/2006/table">
            <a:tbl>
              <a:tblPr>
                <a:tableStyleId>{5C22544A-7EE6-4342-B048-85BDC9FD1C3A}</a:tableStyleId>
              </a:tblPr>
              <a:tblGrid>
                <a:gridCol w="1905000"/>
                <a:gridCol w="1905000"/>
              </a:tblGrid>
              <a:tr h="0">
                <a:tc>
                  <a:txBody>
                    <a:bodyPr/>
                    <a:lstStyle/>
                    <a:p>
                      <a:pPr marL="0" marR="0" algn="ctr">
                        <a:spcBef>
                          <a:spcPts val="0"/>
                        </a:spcBef>
                        <a:spcAft>
                          <a:spcPts val="0"/>
                        </a:spcAft>
                      </a:pPr>
                      <a:r>
                        <a:rPr lang="en-US" sz="1000" dirty="0">
                          <a:effectLst/>
                        </a:rPr>
                        <a:t> </a:t>
                      </a:r>
                      <a:endParaRPr lang="en-US" sz="1200" dirty="0">
                        <a:solidFill>
                          <a:srgbClr val="000000"/>
                        </a:solidFill>
                        <a:effectLst/>
                        <a:latin typeface="Courier New"/>
                        <a:ea typeface="Times New Roman"/>
                        <a:cs typeface="Times New Roman"/>
                      </a:endParaRPr>
                    </a:p>
                  </a:txBody>
                  <a:tcPr marL="9525" marR="9525" marT="9525" marB="9525"/>
                </a:tc>
                <a:tc>
                  <a:txBody>
                    <a:bodyPr/>
                    <a:lstStyle/>
                    <a:p>
                      <a:pPr marL="0" marR="0">
                        <a:spcBef>
                          <a:spcPts val="0"/>
                        </a:spcBef>
                        <a:spcAft>
                          <a:spcPts val="0"/>
                        </a:spcAft>
                      </a:pPr>
                      <a:r>
                        <a:rPr lang="en-US" sz="1000">
                          <a:effectLst/>
                        </a:rPr>
                        <a:t>ADVANCED RNAV WITH TRANSPONDER AND MODE C (If an aircraft is unable to operate with a transponder and/or Mode C, it will revert to the appropriate code listed above under Area Navigation.)</a:t>
                      </a:r>
                      <a:endParaRPr lang="en-US" sz="1200">
                        <a:solidFill>
                          <a:srgbClr val="000000"/>
                        </a:solidFill>
                        <a:effectLst/>
                        <a:latin typeface="Courier New"/>
                        <a:ea typeface="Times New Roman"/>
                        <a:cs typeface="Times New Roman"/>
                      </a:endParaRPr>
                    </a:p>
                  </a:txBody>
                  <a:tcPr marL="9525" marR="9525" marT="9525" marB="9525"/>
                </a:tc>
              </a:tr>
              <a:tr h="0">
                <a:tc>
                  <a:txBody>
                    <a:bodyPr/>
                    <a:lstStyle/>
                    <a:p>
                      <a:pPr marL="0" marR="0" algn="ctr">
                        <a:spcBef>
                          <a:spcPts val="0"/>
                        </a:spcBef>
                        <a:spcAft>
                          <a:spcPts val="0"/>
                        </a:spcAft>
                      </a:pPr>
                      <a:r>
                        <a:rPr lang="en-US" sz="1000">
                          <a:effectLst/>
                        </a:rPr>
                        <a:t>/E </a:t>
                      </a:r>
                      <a:endParaRPr lang="en-US" sz="1200">
                        <a:solidFill>
                          <a:srgbClr val="000000"/>
                        </a:solidFill>
                        <a:effectLst/>
                        <a:latin typeface="Courier New"/>
                        <a:ea typeface="Times New Roman"/>
                        <a:cs typeface="Times New Roman"/>
                      </a:endParaRPr>
                    </a:p>
                  </a:txBody>
                  <a:tcPr marL="9525" marR="9525" marT="9525" marB="9525"/>
                </a:tc>
                <a:tc>
                  <a:txBody>
                    <a:bodyPr/>
                    <a:lstStyle/>
                    <a:p>
                      <a:pPr marL="0" marR="0">
                        <a:spcBef>
                          <a:spcPts val="0"/>
                        </a:spcBef>
                        <a:spcAft>
                          <a:spcPts val="0"/>
                        </a:spcAft>
                      </a:pPr>
                      <a:r>
                        <a:rPr lang="en-US" sz="1000" dirty="0">
                          <a:effectLst/>
                        </a:rPr>
                        <a:t>Flight Management System (FMS) with DME/DME and IRU position updating</a:t>
                      </a:r>
                      <a:endParaRPr lang="en-US" sz="1200" dirty="0">
                        <a:solidFill>
                          <a:srgbClr val="000000"/>
                        </a:solidFill>
                        <a:effectLst/>
                        <a:latin typeface="Courier New"/>
                        <a:ea typeface="Times New Roman"/>
                        <a:cs typeface="Times New Roman"/>
                      </a:endParaRPr>
                    </a:p>
                  </a:txBody>
                  <a:tcPr marL="9525" marR="9525" marT="9525" marB="9525"/>
                </a:tc>
              </a:tr>
              <a:tr h="0">
                <a:tc>
                  <a:txBody>
                    <a:bodyPr/>
                    <a:lstStyle/>
                    <a:p>
                      <a:pPr marL="0" marR="0" algn="ctr">
                        <a:spcBef>
                          <a:spcPts val="0"/>
                        </a:spcBef>
                        <a:spcAft>
                          <a:spcPts val="0"/>
                        </a:spcAft>
                      </a:pPr>
                      <a:r>
                        <a:rPr lang="en-US" sz="1000">
                          <a:effectLst/>
                        </a:rPr>
                        <a:t>/F </a:t>
                      </a:r>
                      <a:endParaRPr lang="en-US" sz="1200">
                        <a:solidFill>
                          <a:srgbClr val="000000"/>
                        </a:solidFill>
                        <a:effectLst/>
                        <a:latin typeface="Courier New"/>
                        <a:ea typeface="Times New Roman"/>
                        <a:cs typeface="Times New Roman"/>
                      </a:endParaRPr>
                    </a:p>
                  </a:txBody>
                  <a:tcPr marL="9525" marR="9525" marT="9525" marB="9525"/>
                </a:tc>
                <a:tc>
                  <a:txBody>
                    <a:bodyPr/>
                    <a:lstStyle/>
                    <a:p>
                      <a:pPr marL="0" marR="0"/>
                      <a:r>
                        <a:rPr lang="en-US" sz="1000">
                          <a:effectLst/>
                        </a:rPr>
                        <a:t>Flight Management System (FMS) with DME/DME position updating</a:t>
                      </a:r>
                      <a:endParaRPr lang="en-US" sz="1000">
                        <a:solidFill>
                          <a:srgbClr val="000000"/>
                        </a:solidFill>
                        <a:effectLst/>
                        <a:latin typeface="Times New Roman"/>
                        <a:ea typeface="Times New Roman"/>
                      </a:endParaRPr>
                    </a:p>
                  </a:txBody>
                  <a:tcPr marL="9525" marR="9525" marT="9525" marB="9525"/>
                </a:tc>
              </a:tr>
              <a:tr h="0">
                <a:tc>
                  <a:txBody>
                    <a:bodyPr/>
                    <a:lstStyle/>
                    <a:p>
                      <a:pPr marL="0" marR="0" algn="ctr">
                        <a:spcBef>
                          <a:spcPts val="0"/>
                        </a:spcBef>
                        <a:spcAft>
                          <a:spcPts val="0"/>
                        </a:spcAft>
                      </a:pPr>
                      <a:r>
                        <a:rPr lang="en-US" sz="1000">
                          <a:effectLst/>
                        </a:rPr>
                        <a:t>/G </a:t>
                      </a:r>
                      <a:endParaRPr lang="en-US" sz="1200">
                        <a:solidFill>
                          <a:srgbClr val="000000"/>
                        </a:solidFill>
                        <a:effectLst/>
                        <a:latin typeface="Courier New"/>
                        <a:ea typeface="Times New Roman"/>
                        <a:cs typeface="Times New Roman"/>
                      </a:endParaRPr>
                    </a:p>
                  </a:txBody>
                  <a:tcPr marL="9525" marR="9525" marT="9525" marB="9525"/>
                </a:tc>
                <a:tc>
                  <a:txBody>
                    <a:bodyPr/>
                    <a:lstStyle/>
                    <a:p>
                      <a:pPr marL="0" marR="0">
                        <a:spcBef>
                          <a:spcPts val="0"/>
                        </a:spcBef>
                        <a:spcAft>
                          <a:spcPts val="0"/>
                        </a:spcAft>
                      </a:pPr>
                      <a:r>
                        <a:rPr lang="en-US" sz="1000">
                          <a:effectLst/>
                        </a:rPr>
                        <a:t>Global Navigation Satellite System (GNSS), including GPS or WAAS, with enroute and terminal capability.  </a:t>
                      </a:r>
                      <a:endParaRPr lang="en-US" sz="1200">
                        <a:solidFill>
                          <a:srgbClr val="000000"/>
                        </a:solidFill>
                        <a:effectLst/>
                        <a:latin typeface="Courier New"/>
                        <a:ea typeface="Times New Roman"/>
                        <a:cs typeface="Times New Roman"/>
                      </a:endParaRPr>
                    </a:p>
                  </a:txBody>
                  <a:tcPr marL="9525" marR="9525" marT="9525" marB="9525"/>
                </a:tc>
              </a:tr>
              <a:tr h="428625">
                <a:tc>
                  <a:txBody>
                    <a:bodyPr/>
                    <a:lstStyle/>
                    <a:p>
                      <a:pPr marL="0" marR="0" algn="ctr">
                        <a:spcBef>
                          <a:spcPts val="0"/>
                        </a:spcBef>
                        <a:spcAft>
                          <a:spcPts val="0"/>
                        </a:spcAft>
                      </a:pPr>
                      <a:r>
                        <a:rPr lang="en-US" sz="1000">
                          <a:effectLst/>
                        </a:rPr>
                        <a:t>/R </a:t>
                      </a:r>
                      <a:endParaRPr lang="en-US" sz="1200">
                        <a:solidFill>
                          <a:srgbClr val="000000"/>
                        </a:solidFill>
                        <a:effectLst/>
                        <a:latin typeface="Courier New"/>
                        <a:ea typeface="Times New Roman"/>
                        <a:cs typeface="Times New Roman"/>
                      </a:endParaRPr>
                    </a:p>
                  </a:txBody>
                  <a:tcPr marL="9525" marR="9525" marT="9525" marB="9525"/>
                </a:tc>
                <a:tc>
                  <a:txBody>
                    <a:bodyPr/>
                    <a:lstStyle/>
                    <a:p>
                      <a:pPr marL="0" marR="0">
                        <a:spcBef>
                          <a:spcPts val="0"/>
                        </a:spcBef>
                        <a:spcAft>
                          <a:spcPts val="0"/>
                        </a:spcAft>
                      </a:pPr>
                      <a:r>
                        <a:rPr lang="en-US" sz="1000" dirty="0">
                          <a:effectLst/>
                        </a:rPr>
                        <a:t>Required Navigational Performance.   The aircraft meets the RNP type prescribed for the route segment(s), route(s) and/or area concerned.</a:t>
                      </a:r>
                      <a:endParaRPr lang="en-US" sz="1200" dirty="0">
                        <a:solidFill>
                          <a:srgbClr val="000000"/>
                        </a:solidFill>
                        <a:effectLst/>
                        <a:latin typeface="Courier New"/>
                        <a:ea typeface="Times New Roman"/>
                        <a:cs typeface="Times New Roman"/>
                      </a:endParaRPr>
                    </a:p>
                  </a:txBody>
                  <a:tcPr marL="9525" marR="9525" marT="9525" marB="9525"/>
                </a:tc>
              </a:tr>
            </a:tbl>
          </a:graphicData>
        </a:graphic>
      </p:graphicFrame>
      <p:sp>
        <p:nvSpPr>
          <p:cNvPr id="7" name="Content Placeholder 2"/>
          <p:cNvSpPr>
            <a:spLocks noGrp="1"/>
          </p:cNvSpPr>
          <p:nvPr>
            <p:ph idx="1"/>
          </p:nvPr>
        </p:nvSpPr>
        <p:spPr>
          <a:xfrm>
            <a:off x="4648200" y="1828800"/>
            <a:ext cx="3886200" cy="4525963"/>
          </a:xfrm>
        </p:spPr>
        <p:txBody>
          <a:bodyPr>
            <a:normAutofit fontScale="70000" lnSpcReduction="20000"/>
          </a:bodyPr>
          <a:lstStyle/>
          <a:p>
            <a:pPr algn="just"/>
            <a:r>
              <a:rPr lang="en-US" dirty="0" smtClean="0"/>
              <a:t>You must file the appropriate equipment suffix in the equipment block (Box 3) of the Flight Plan</a:t>
            </a:r>
          </a:p>
          <a:p>
            <a:pPr algn="just"/>
            <a:r>
              <a:rPr lang="en-US" dirty="0" smtClean="0"/>
              <a:t>The equipment suffix informs ATC of:</a:t>
            </a:r>
          </a:p>
          <a:p>
            <a:pPr lvl="1" algn="just"/>
            <a:r>
              <a:rPr lang="en-US" dirty="0" smtClean="0"/>
              <a:t>The navigation and/or transponder capability of the aircraft (e.g., Advanced RNAV, Transponder with Mode C) </a:t>
            </a:r>
          </a:p>
          <a:p>
            <a:pPr lvl="1" algn="just"/>
            <a:r>
              <a:rPr lang="en-US" dirty="0" smtClean="0"/>
              <a:t>The aircraft and crew’s RVSM capability</a:t>
            </a:r>
          </a:p>
          <a:p>
            <a:pPr algn="just"/>
            <a:endParaRPr lang="en-US" dirty="0"/>
          </a:p>
        </p:txBody>
      </p:sp>
    </p:spTree>
    <p:extLst>
      <p:ext uri="{BB962C8B-B14F-4D97-AF65-F5344CB8AC3E}">
        <p14:creationId xmlns:p14="http://schemas.microsoft.com/office/powerpoint/2010/main" val="2834391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Filing a Flight Plan</a:t>
            </a:r>
            <a:endParaRPr lang="en-US" dirty="0"/>
          </a:p>
        </p:txBody>
      </p:sp>
      <p:sp>
        <p:nvSpPr>
          <p:cNvPr id="3" name="Content Placeholder 2"/>
          <p:cNvSpPr>
            <a:spLocks noGrp="1"/>
          </p:cNvSpPr>
          <p:nvPr>
            <p:ph idx="1"/>
          </p:nvPr>
        </p:nvSpPr>
        <p:spPr/>
        <p:txBody>
          <a:bodyPr/>
          <a:lstStyle/>
          <a:p>
            <a:r>
              <a:rPr lang="en-US" dirty="0" smtClean="0"/>
              <a:t>Call Flight Service Station and give them all the information above</a:t>
            </a:r>
          </a:p>
          <a:p>
            <a:pPr lvl="1"/>
            <a:r>
              <a:rPr lang="en-US" dirty="0" smtClean="0"/>
              <a:t>Some FSS will take a flight plan on a answering machine</a:t>
            </a:r>
          </a:p>
          <a:p>
            <a:r>
              <a:rPr lang="en-US" dirty="0" smtClean="0"/>
              <a:t>File on-line through a number of services including DUATS, </a:t>
            </a:r>
            <a:r>
              <a:rPr lang="en-US" dirty="0" err="1" smtClean="0"/>
              <a:t>Foreflight</a:t>
            </a:r>
            <a:r>
              <a:rPr lang="en-US" dirty="0" smtClean="0"/>
              <a:t>, etc.</a:t>
            </a:r>
          </a:p>
          <a:p>
            <a:pPr lvl="1"/>
            <a:r>
              <a:rPr lang="en-US" dirty="0" smtClean="0"/>
              <a:t>Not all elements are transmitted to the FAA when filed with a private service or DUATS</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36</a:t>
            </a:fld>
            <a:endParaRPr lang="en-US"/>
          </a:p>
        </p:txBody>
      </p:sp>
    </p:spTree>
    <p:extLst>
      <p:ext uri="{BB962C8B-B14F-4D97-AF65-F5344CB8AC3E}">
        <p14:creationId xmlns:p14="http://schemas.microsoft.com/office/powerpoint/2010/main" val="849268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Flight Plan</a:t>
            </a:r>
            <a:br>
              <a:rPr lang="en-US" dirty="0" smtClean="0"/>
            </a:br>
            <a:r>
              <a:rPr lang="en-US" dirty="0" smtClean="0"/>
              <a:t>Alternate Airport - §91.169</a:t>
            </a:r>
            <a:endParaRPr lang="en-US" dirty="0"/>
          </a:p>
        </p:txBody>
      </p:sp>
      <p:sp>
        <p:nvSpPr>
          <p:cNvPr id="3" name="Content Placeholder 2"/>
          <p:cNvSpPr>
            <a:spLocks noGrp="1"/>
          </p:cNvSpPr>
          <p:nvPr>
            <p:ph idx="1"/>
          </p:nvPr>
        </p:nvSpPr>
        <p:spPr>
          <a:xfrm>
            <a:off x="228600" y="1600200"/>
            <a:ext cx="8686800" cy="4525963"/>
          </a:xfrm>
        </p:spPr>
        <p:txBody>
          <a:bodyPr>
            <a:noAutofit/>
          </a:bodyPr>
          <a:lstStyle/>
          <a:p>
            <a:r>
              <a:rPr lang="en-US" sz="1500" dirty="0" smtClean="0"/>
              <a:t>IFR Flight Plan MUST include an alternate airport UNLESS:</a:t>
            </a:r>
          </a:p>
          <a:p>
            <a:pPr lvl="1"/>
            <a:r>
              <a:rPr lang="en-US" sz="1500" dirty="0" smtClean="0"/>
              <a:t>There is a </a:t>
            </a:r>
            <a:r>
              <a:rPr lang="en-US" sz="1500" dirty="0"/>
              <a:t>standard instrument approach </a:t>
            </a:r>
            <a:r>
              <a:rPr lang="en-US" sz="1500" dirty="0" smtClean="0"/>
              <a:t>to</a:t>
            </a:r>
            <a:r>
              <a:rPr lang="en-US" sz="1500" dirty="0"/>
              <a:t>, or </a:t>
            </a:r>
            <a:r>
              <a:rPr lang="en-US" sz="1500" dirty="0" smtClean="0"/>
              <a:t>special </a:t>
            </a:r>
            <a:r>
              <a:rPr lang="en-US" sz="1500" dirty="0"/>
              <a:t>instrument approach </a:t>
            </a:r>
            <a:r>
              <a:rPr lang="en-US" sz="1500" dirty="0" smtClean="0"/>
              <a:t>procedure, </a:t>
            </a:r>
            <a:r>
              <a:rPr lang="en-US" sz="1500" u="sng" dirty="0" smtClean="0"/>
              <a:t>for </a:t>
            </a:r>
            <a:r>
              <a:rPr lang="en-US" sz="1500" u="sng" dirty="0"/>
              <a:t>the first airport of intended landing</a:t>
            </a:r>
            <a:r>
              <a:rPr lang="en-US" sz="1500" dirty="0"/>
              <a:t>; and </a:t>
            </a:r>
          </a:p>
          <a:p>
            <a:pPr lvl="1"/>
            <a:r>
              <a:rPr lang="en-US" sz="1500" dirty="0" smtClean="0"/>
              <a:t>1 – 2 – 3 Rule - Appropriate </a:t>
            </a:r>
            <a:r>
              <a:rPr lang="en-US" sz="1500" dirty="0"/>
              <a:t>weather reports or weather forecasts, or a combination of them, indicate </a:t>
            </a:r>
            <a:r>
              <a:rPr lang="en-US" sz="1500" dirty="0" smtClean="0"/>
              <a:t>for </a:t>
            </a:r>
            <a:r>
              <a:rPr lang="en-US" sz="1500" dirty="0"/>
              <a:t>at least 1 hour before and for 1 hour after the estimated time of arrival, the ceiling will be at least 2,000 feet above the airport elevation and the visibility will be at least 3 statute </a:t>
            </a:r>
            <a:r>
              <a:rPr lang="en-US" sz="1500" dirty="0" smtClean="0"/>
              <a:t>miles</a:t>
            </a:r>
          </a:p>
          <a:p>
            <a:r>
              <a:rPr lang="en-US" sz="1500" dirty="0" smtClean="0"/>
              <a:t>Alternate airport required weather</a:t>
            </a:r>
          </a:p>
          <a:p>
            <a:pPr lvl="1"/>
            <a:r>
              <a:rPr lang="en-US" sz="1500" dirty="0" smtClean="0"/>
              <a:t>At </a:t>
            </a:r>
            <a:r>
              <a:rPr lang="en-US" sz="1500" dirty="0"/>
              <a:t>the </a:t>
            </a:r>
            <a:r>
              <a:rPr lang="en-US" sz="1500" dirty="0" smtClean="0"/>
              <a:t>ETA at </a:t>
            </a:r>
            <a:r>
              <a:rPr lang="en-US" sz="1500" dirty="0"/>
              <a:t>the alternate airport, the ceiling and visibility </a:t>
            </a:r>
            <a:r>
              <a:rPr lang="en-US" sz="1500" dirty="0" smtClean="0"/>
              <a:t>must be </a:t>
            </a:r>
            <a:r>
              <a:rPr lang="en-US" sz="1500" dirty="0"/>
              <a:t>at or </a:t>
            </a:r>
            <a:r>
              <a:rPr lang="en-US" sz="1500" dirty="0" smtClean="0"/>
              <a:t>above: </a:t>
            </a:r>
            <a:endParaRPr lang="en-US" sz="1500" dirty="0"/>
          </a:p>
          <a:p>
            <a:pPr lvl="1"/>
            <a:r>
              <a:rPr lang="en-US" sz="1500" dirty="0" smtClean="0"/>
              <a:t>If </a:t>
            </a:r>
            <a:r>
              <a:rPr lang="en-US" sz="1500" dirty="0"/>
              <a:t>an instrument approach procedure has been </a:t>
            </a:r>
            <a:r>
              <a:rPr lang="en-US" sz="1500" dirty="0" smtClean="0"/>
              <a:t>published, </a:t>
            </a:r>
            <a:r>
              <a:rPr lang="en-US" sz="1500" dirty="0"/>
              <a:t>or a special instrument approach procedure has been </a:t>
            </a:r>
            <a:r>
              <a:rPr lang="en-US" sz="1500" dirty="0" smtClean="0"/>
              <a:t>issued:</a:t>
            </a:r>
          </a:p>
          <a:p>
            <a:pPr lvl="2"/>
            <a:r>
              <a:rPr lang="en-US" sz="1500" dirty="0" smtClean="0"/>
              <a:t>The </a:t>
            </a:r>
            <a:r>
              <a:rPr lang="en-US" sz="1500" dirty="0"/>
              <a:t>alternate airport minima specified in that </a:t>
            </a:r>
            <a:r>
              <a:rPr lang="en-US" sz="1500" dirty="0" smtClean="0"/>
              <a:t>procedure</a:t>
            </a:r>
          </a:p>
          <a:p>
            <a:pPr lvl="2"/>
            <a:r>
              <a:rPr lang="en-US" sz="1500" dirty="0" smtClean="0"/>
              <a:t>If none </a:t>
            </a:r>
            <a:r>
              <a:rPr lang="en-US" sz="1500" dirty="0"/>
              <a:t>are </a:t>
            </a:r>
            <a:r>
              <a:rPr lang="en-US" sz="1500" dirty="0" smtClean="0"/>
              <a:t>specified, then: </a:t>
            </a:r>
            <a:endParaRPr lang="en-US" sz="1500" dirty="0"/>
          </a:p>
          <a:p>
            <a:pPr lvl="3"/>
            <a:r>
              <a:rPr lang="en-US" sz="1500" dirty="0" smtClean="0"/>
              <a:t>For </a:t>
            </a:r>
            <a:r>
              <a:rPr lang="en-US" sz="1500" dirty="0"/>
              <a:t>a precision approach </a:t>
            </a:r>
            <a:r>
              <a:rPr lang="en-US" sz="1500" dirty="0" smtClean="0"/>
              <a:t>procedure - </a:t>
            </a:r>
            <a:r>
              <a:rPr lang="en-US" sz="1500" dirty="0"/>
              <a:t>Ceiling 600 feet and visibility 2 statute </a:t>
            </a:r>
            <a:r>
              <a:rPr lang="en-US" sz="1500" dirty="0" smtClean="0"/>
              <a:t>miles</a:t>
            </a:r>
            <a:endParaRPr lang="en-US" sz="1500" dirty="0"/>
          </a:p>
          <a:p>
            <a:pPr lvl="3"/>
            <a:r>
              <a:rPr lang="en-US" sz="1500" dirty="0" smtClean="0"/>
              <a:t>For </a:t>
            </a:r>
            <a:r>
              <a:rPr lang="en-US" sz="1500" dirty="0"/>
              <a:t>a </a:t>
            </a:r>
            <a:r>
              <a:rPr lang="en-US" sz="1500" dirty="0" err="1"/>
              <a:t>nonprecision</a:t>
            </a:r>
            <a:r>
              <a:rPr lang="en-US" sz="1500" dirty="0"/>
              <a:t> approach </a:t>
            </a:r>
            <a:r>
              <a:rPr lang="en-US" sz="1500" dirty="0" smtClean="0"/>
              <a:t>procedure - </a:t>
            </a:r>
            <a:r>
              <a:rPr lang="en-US" sz="1500" dirty="0"/>
              <a:t>Ceiling 800 feet and visibility 2 statute </a:t>
            </a:r>
            <a:r>
              <a:rPr lang="en-US" sz="1500" dirty="0" smtClean="0"/>
              <a:t>miles </a:t>
            </a:r>
          </a:p>
          <a:p>
            <a:pPr lvl="1"/>
            <a:r>
              <a:rPr lang="en-US" sz="1500" dirty="0" smtClean="0"/>
              <a:t>If </a:t>
            </a:r>
            <a:r>
              <a:rPr lang="en-US" sz="1500" dirty="0"/>
              <a:t>no instrument approach procedure has been published </a:t>
            </a:r>
            <a:r>
              <a:rPr lang="en-US" sz="1500" dirty="0" smtClean="0"/>
              <a:t>and </a:t>
            </a:r>
            <a:r>
              <a:rPr lang="en-US" sz="1500" dirty="0"/>
              <a:t>no special instrument approach procedure has been </a:t>
            </a:r>
            <a:r>
              <a:rPr lang="en-US" sz="1500" dirty="0" smtClean="0"/>
              <a:t>issued, </a:t>
            </a:r>
            <a:r>
              <a:rPr lang="en-US" sz="1500" dirty="0"/>
              <a:t>for the alternate airport, the ceiling and visibility minima are those allowing descent from the MEA, approach, and landing under basic </a:t>
            </a:r>
            <a:r>
              <a:rPr lang="en-US" sz="1500" dirty="0" smtClean="0"/>
              <a:t>VFR </a:t>
            </a:r>
            <a:endParaRPr lang="en-US" sz="1500" dirty="0"/>
          </a:p>
        </p:txBody>
      </p:sp>
      <p:sp>
        <p:nvSpPr>
          <p:cNvPr id="4" name="Slide Number Placeholder 3"/>
          <p:cNvSpPr>
            <a:spLocks noGrp="1"/>
          </p:cNvSpPr>
          <p:nvPr>
            <p:ph type="sldNum" sz="quarter" idx="12"/>
          </p:nvPr>
        </p:nvSpPr>
        <p:spPr/>
        <p:txBody>
          <a:bodyPr/>
          <a:lstStyle/>
          <a:p>
            <a:fld id="{4BB4FD6E-8962-48C8-9D26-70ECC5E64D62}" type="slidenum">
              <a:rPr lang="en-US" smtClean="0"/>
              <a:t>37</a:t>
            </a:fld>
            <a:endParaRPr lang="en-US"/>
          </a:p>
        </p:txBody>
      </p:sp>
    </p:spTree>
    <p:extLst>
      <p:ext uri="{BB962C8B-B14F-4D97-AF65-F5344CB8AC3E}">
        <p14:creationId xmlns:p14="http://schemas.microsoft.com/office/powerpoint/2010/main" val="2830867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Flight Plan</a:t>
            </a:r>
            <a:br>
              <a:rPr lang="en-US" dirty="0" smtClean="0"/>
            </a:br>
            <a:r>
              <a:rPr lang="en-US" dirty="0" smtClean="0"/>
              <a:t>Alternate Airport - §91.169</a:t>
            </a:r>
            <a:endParaRPr lang="en-US" dirty="0"/>
          </a:p>
        </p:txBody>
      </p:sp>
      <p:sp>
        <p:nvSpPr>
          <p:cNvPr id="3" name="Content Placeholder 2"/>
          <p:cNvSpPr>
            <a:spLocks noGrp="1"/>
          </p:cNvSpPr>
          <p:nvPr>
            <p:ph idx="1"/>
          </p:nvPr>
        </p:nvSpPr>
        <p:spPr>
          <a:xfrm>
            <a:off x="228600" y="1600200"/>
            <a:ext cx="8686800" cy="4525963"/>
          </a:xfrm>
        </p:spPr>
        <p:txBody>
          <a:bodyPr>
            <a:noAutofit/>
          </a:bodyPr>
          <a:lstStyle/>
          <a:p>
            <a:r>
              <a:rPr lang="en-US" sz="2000" dirty="0" smtClean="0"/>
              <a:t>Alternate airport</a:t>
            </a:r>
          </a:p>
          <a:p>
            <a:pPr lvl="1"/>
            <a:r>
              <a:rPr lang="en-US" sz="2000" dirty="0" smtClean="0"/>
              <a:t>Some airports have a “NA” designation – e.g. they can’t be filed </a:t>
            </a:r>
            <a:r>
              <a:rPr lang="en-US" sz="2000" dirty="0"/>
              <a:t>as an </a:t>
            </a:r>
            <a:r>
              <a:rPr lang="en-US" sz="2000" dirty="0" smtClean="0"/>
              <a:t>alternate, </a:t>
            </a:r>
            <a:r>
              <a:rPr lang="en-US" sz="2000" dirty="0"/>
              <a:t>if </a:t>
            </a:r>
            <a:r>
              <a:rPr lang="en-US" sz="2000" dirty="0" smtClean="0"/>
              <a:t>the weather is below </a:t>
            </a:r>
            <a:r>
              <a:rPr lang="en-US" sz="2000" dirty="0"/>
              <a:t>VFR conditions (based </a:t>
            </a:r>
            <a:r>
              <a:rPr lang="en-US" sz="2000" dirty="0" smtClean="0"/>
              <a:t>on §91.169(c</a:t>
            </a:r>
            <a:r>
              <a:rPr lang="en-US" sz="2000" dirty="0"/>
              <a:t>)(1)(</a:t>
            </a:r>
            <a:r>
              <a:rPr lang="en-US" sz="2000" dirty="0" err="1"/>
              <a:t>i</a:t>
            </a:r>
            <a:r>
              <a:rPr lang="en-US" sz="2000" dirty="0"/>
              <a:t>) </a:t>
            </a:r>
            <a:r>
              <a:rPr lang="en-US" sz="2000" dirty="0" smtClean="0"/>
              <a:t> alternate </a:t>
            </a:r>
            <a:r>
              <a:rPr lang="en-US" sz="2000" dirty="0"/>
              <a:t>airport </a:t>
            </a:r>
            <a:r>
              <a:rPr lang="en-US" sz="2000" dirty="0" smtClean="0"/>
              <a:t>minima)</a:t>
            </a:r>
          </a:p>
          <a:p>
            <a:pPr lvl="2"/>
            <a:r>
              <a:rPr lang="en-US" sz="2000" dirty="0" smtClean="0"/>
              <a:t>Can be due to lack of weather reporting</a:t>
            </a:r>
          </a:p>
          <a:p>
            <a:pPr lvl="2"/>
            <a:r>
              <a:rPr lang="en-US" sz="2000" dirty="0" smtClean="0"/>
              <a:t>Can be due to approach </a:t>
            </a:r>
            <a:r>
              <a:rPr lang="en-US" sz="2000" dirty="0"/>
              <a:t>being </a:t>
            </a:r>
            <a:r>
              <a:rPr lang="en-US" sz="2000" dirty="0" smtClean="0"/>
              <a:t>unmonitored</a:t>
            </a:r>
          </a:p>
          <a:p>
            <a:r>
              <a:rPr lang="en-US" sz="2000" dirty="0" smtClean="0"/>
              <a:t>Alternate minimums apply only to the legality </a:t>
            </a:r>
            <a:r>
              <a:rPr lang="en-US" sz="2000" dirty="0"/>
              <a:t>of filing the airport </a:t>
            </a:r>
            <a:r>
              <a:rPr lang="en-US" sz="2000" dirty="0" smtClean="0"/>
              <a:t>as an alternate in </a:t>
            </a:r>
            <a:r>
              <a:rPr lang="en-US" sz="2000" dirty="0"/>
              <a:t>the flight plan, not actually flying to </a:t>
            </a:r>
            <a:r>
              <a:rPr lang="en-US" sz="2000" dirty="0" smtClean="0"/>
              <a:t>it. When actually </a:t>
            </a:r>
            <a:r>
              <a:rPr lang="en-US" sz="2000" dirty="0"/>
              <a:t>flying to the </a:t>
            </a:r>
            <a:r>
              <a:rPr lang="en-US" sz="2000" dirty="0" smtClean="0"/>
              <a:t>alternate, then </a:t>
            </a:r>
            <a:r>
              <a:rPr lang="en-US" sz="2000" dirty="0"/>
              <a:t>the actual weather is what determines </a:t>
            </a:r>
            <a:r>
              <a:rPr lang="en-US" sz="2000" dirty="0" smtClean="0"/>
              <a:t>the applicability of the IAP</a:t>
            </a:r>
          </a:p>
        </p:txBody>
      </p:sp>
      <p:sp>
        <p:nvSpPr>
          <p:cNvPr id="4" name="Slide Number Placeholder 3"/>
          <p:cNvSpPr>
            <a:spLocks noGrp="1"/>
          </p:cNvSpPr>
          <p:nvPr>
            <p:ph type="sldNum" sz="quarter" idx="12"/>
          </p:nvPr>
        </p:nvSpPr>
        <p:spPr/>
        <p:txBody>
          <a:bodyPr/>
          <a:lstStyle/>
          <a:p>
            <a:fld id="{4BB4FD6E-8962-48C8-9D26-70ECC5E64D62}" type="slidenum">
              <a:rPr lang="en-US" smtClean="0"/>
              <a:t>38</a:t>
            </a:fld>
            <a:endParaRPr lang="en-US"/>
          </a:p>
        </p:txBody>
      </p:sp>
    </p:spTree>
    <p:extLst>
      <p:ext uri="{BB962C8B-B14F-4D97-AF65-F5344CB8AC3E}">
        <p14:creationId xmlns:p14="http://schemas.microsoft.com/office/powerpoint/2010/main" val="3689415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Filing a Flight Plan</a:t>
            </a:r>
            <a:br>
              <a:rPr lang="en-US" dirty="0" smtClean="0"/>
            </a:br>
            <a:r>
              <a:rPr lang="en-US" dirty="0" smtClean="0"/>
              <a:t>Alternate Airport - GPS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Pilots can flight </a:t>
            </a:r>
            <a:r>
              <a:rPr lang="en-US" dirty="0"/>
              <a:t>plan </a:t>
            </a:r>
            <a:r>
              <a:rPr lang="en-US" dirty="0" smtClean="0"/>
              <a:t>to use a </a:t>
            </a:r>
            <a:r>
              <a:rPr lang="en-US" dirty="0"/>
              <a:t>GPS-based </a:t>
            </a:r>
            <a:r>
              <a:rPr lang="en-US" dirty="0" smtClean="0"/>
              <a:t>approach at </a:t>
            </a:r>
            <a:r>
              <a:rPr lang="en-US" dirty="0"/>
              <a:t>either the destination or the alternate airport, but not at both </a:t>
            </a:r>
            <a:endParaRPr lang="en-US" dirty="0" smtClean="0"/>
          </a:p>
          <a:p>
            <a:r>
              <a:rPr lang="en-US" dirty="0" smtClean="0"/>
              <a:t>At </a:t>
            </a:r>
            <a:r>
              <a:rPr lang="en-US" dirty="0"/>
              <a:t>the alternate airport, </a:t>
            </a:r>
            <a:r>
              <a:rPr lang="en-US" dirty="0" smtClean="0"/>
              <a:t>you </a:t>
            </a:r>
            <a:r>
              <a:rPr lang="en-US" dirty="0"/>
              <a:t>may plan for </a:t>
            </a:r>
            <a:r>
              <a:rPr lang="en-US" dirty="0" smtClean="0"/>
              <a:t>applicable alternate </a:t>
            </a:r>
            <a:r>
              <a:rPr lang="en-US" dirty="0"/>
              <a:t>airport weather minimums using:</a:t>
            </a:r>
          </a:p>
          <a:p>
            <a:pPr lvl="1"/>
            <a:r>
              <a:rPr lang="en-US" dirty="0" smtClean="0"/>
              <a:t>Lateral </a:t>
            </a:r>
            <a:r>
              <a:rPr lang="en-US" dirty="0"/>
              <a:t>navigation (LNAV) or circling minimum descent altitude (MDA</a:t>
            </a:r>
            <a:r>
              <a:rPr lang="en-US" dirty="0" smtClean="0"/>
              <a:t>)</a:t>
            </a:r>
            <a:endParaRPr lang="en-US" dirty="0"/>
          </a:p>
          <a:p>
            <a:pPr lvl="1"/>
            <a:r>
              <a:rPr lang="en-US" dirty="0" smtClean="0"/>
              <a:t>LNAV/vertical </a:t>
            </a:r>
            <a:r>
              <a:rPr lang="en-US" dirty="0"/>
              <a:t>navigation (LNAV/VNAV) decision altitude (DA) if equipped with and using approved barometric vertical navigation (</a:t>
            </a:r>
            <a:r>
              <a:rPr lang="en-US" dirty="0" err="1"/>
              <a:t>baro</a:t>
            </a:r>
            <a:r>
              <a:rPr lang="en-US" dirty="0"/>
              <a:t>-VNAV</a:t>
            </a:r>
            <a:r>
              <a:rPr lang="en-US" dirty="0" smtClean="0"/>
              <a:t>)</a:t>
            </a:r>
          </a:p>
          <a:p>
            <a:pPr lvl="1"/>
            <a:r>
              <a:rPr lang="en-US" dirty="0" smtClean="0"/>
              <a:t>RNP </a:t>
            </a:r>
            <a:r>
              <a:rPr lang="en-US" dirty="0"/>
              <a:t>0.3 DA on an RNAV (RNP) IAP if specifically authorized with approved </a:t>
            </a:r>
            <a:r>
              <a:rPr lang="en-US" dirty="0" err="1"/>
              <a:t>baro</a:t>
            </a:r>
            <a:r>
              <a:rPr lang="en-US" dirty="0"/>
              <a:t>-VNAV </a:t>
            </a:r>
            <a:r>
              <a:rPr lang="en-US" dirty="0" smtClean="0"/>
              <a:t>equipment</a:t>
            </a:r>
          </a:p>
          <a:p>
            <a:r>
              <a:rPr lang="en-US" dirty="0" smtClean="0"/>
              <a:t>WAAS</a:t>
            </a:r>
          </a:p>
          <a:p>
            <a:pPr lvl="1"/>
            <a:r>
              <a:rPr lang="en-US" dirty="0"/>
              <a:t>WAAS users equipped with and using approved </a:t>
            </a:r>
            <a:r>
              <a:rPr lang="en-US" dirty="0" err="1"/>
              <a:t>baro</a:t>
            </a:r>
            <a:r>
              <a:rPr lang="en-US" dirty="0"/>
              <a:t>-VNAV equipment may plan for LNAV/VNAV or RNP 0.3 </a:t>
            </a:r>
            <a:r>
              <a:rPr lang="en-US" dirty="0" smtClean="0"/>
              <a:t>DA, </a:t>
            </a:r>
            <a:r>
              <a:rPr lang="en-US" dirty="0"/>
              <a:t>at the alternate </a:t>
            </a:r>
            <a:r>
              <a:rPr lang="en-US" dirty="0" smtClean="0"/>
              <a:t>airport</a:t>
            </a:r>
          </a:p>
          <a:p>
            <a:pPr lvl="1"/>
            <a:r>
              <a:rPr lang="en-US" dirty="0" smtClean="0"/>
              <a:t>WAAS </a:t>
            </a:r>
            <a:r>
              <a:rPr lang="en-US" dirty="0"/>
              <a:t>users without </a:t>
            </a:r>
            <a:r>
              <a:rPr lang="en-US" dirty="0" err="1"/>
              <a:t>baro</a:t>
            </a:r>
            <a:r>
              <a:rPr lang="en-US" dirty="0"/>
              <a:t>-VNAV may still plan for LNAV at an alternate </a:t>
            </a:r>
            <a:r>
              <a:rPr lang="en-US" dirty="0" smtClean="0"/>
              <a:t>airport</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39</a:t>
            </a:fld>
            <a:endParaRPr lang="en-US"/>
          </a:p>
        </p:txBody>
      </p:sp>
    </p:spTree>
    <p:extLst>
      <p:ext uri="{BB962C8B-B14F-4D97-AF65-F5344CB8AC3E}">
        <p14:creationId xmlns:p14="http://schemas.microsoft.com/office/powerpoint/2010/main" val="704404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STAR</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4</a:t>
            </a:fld>
            <a:endParaRPr lang="en-US"/>
          </a:p>
        </p:txBody>
      </p:sp>
      <p:sp>
        <p:nvSpPr>
          <p:cNvPr id="6" name="Content Placeholder 5"/>
          <p:cNvSpPr>
            <a:spLocks noGrp="1"/>
          </p:cNvSpPr>
          <p:nvPr>
            <p:ph idx="1"/>
          </p:nvPr>
        </p:nvSpPr>
        <p:spPr/>
        <p:txBody>
          <a:bodyPr/>
          <a:lstStyle/>
          <a:p>
            <a:r>
              <a:rPr lang="en-US" dirty="0" smtClean="0"/>
              <a:t>File Star in flight plan</a:t>
            </a:r>
          </a:p>
          <a:p>
            <a:pPr marL="0" indent="0">
              <a:spcBef>
                <a:spcPts val="0"/>
              </a:spcBef>
              <a:buNone/>
            </a:pPr>
            <a:r>
              <a:rPr lang="en-US" dirty="0"/>
              <a:t> </a:t>
            </a:r>
            <a:r>
              <a:rPr lang="en-US" dirty="0" smtClean="0"/>
              <a:t>   by its code</a:t>
            </a:r>
          </a:p>
          <a:p>
            <a:pPr lvl="1"/>
            <a:r>
              <a:rPr lang="en-US" dirty="0" smtClean="0"/>
              <a:t>E.g., Hec.Reedr3</a:t>
            </a:r>
          </a:p>
          <a:p>
            <a:pPr lvl="2"/>
            <a:r>
              <a:rPr lang="en-US" dirty="0" err="1" smtClean="0"/>
              <a:t>Transistion.procedure</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150" y="3962400"/>
            <a:ext cx="3657600" cy="2469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0621" y="1219200"/>
            <a:ext cx="4648200" cy="289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3733800" y="2971800"/>
            <a:ext cx="28956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364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a:t>
            </a:r>
            <a:r>
              <a:rPr lang="en-US" dirty="0" smtClean="0"/>
              <a:t>Airport Selection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a:t>Adequate margin of safety is observed – SRM / </a:t>
            </a:r>
            <a:r>
              <a:rPr lang="en-US" dirty="0" smtClean="0"/>
              <a:t>ADM</a:t>
            </a:r>
          </a:p>
          <a:p>
            <a:r>
              <a:rPr lang="en-US" dirty="0" smtClean="0"/>
              <a:t>Capabilities </a:t>
            </a:r>
            <a:r>
              <a:rPr lang="en-US" dirty="0"/>
              <a:t>of </a:t>
            </a:r>
            <a:r>
              <a:rPr lang="en-US" dirty="0" smtClean="0"/>
              <a:t>the pilot</a:t>
            </a:r>
          </a:p>
          <a:p>
            <a:r>
              <a:rPr lang="en-US" dirty="0" smtClean="0"/>
              <a:t>Aircraft performance capabilities</a:t>
            </a:r>
          </a:p>
          <a:p>
            <a:r>
              <a:rPr lang="en-US" dirty="0"/>
              <a:t>Aircraft issues</a:t>
            </a:r>
          </a:p>
          <a:p>
            <a:pPr lvl="1"/>
            <a:r>
              <a:rPr lang="en-US" dirty="0"/>
              <a:t>Equipment failures</a:t>
            </a:r>
          </a:p>
          <a:p>
            <a:pPr lvl="1"/>
            <a:r>
              <a:rPr lang="en-US" dirty="0"/>
              <a:t>Database failures / limits or chart limits</a:t>
            </a:r>
          </a:p>
          <a:p>
            <a:pPr lvl="1"/>
            <a:r>
              <a:rPr lang="en-US" dirty="0"/>
              <a:t>Simplicity of programming required to get to </a:t>
            </a:r>
            <a:r>
              <a:rPr lang="en-US" dirty="0" smtClean="0"/>
              <a:t>alternate</a:t>
            </a:r>
            <a:endParaRPr lang="en-US" dirty="0"/>
          </a:p>
          <a:p>
            <a:r>
              <a:rPr lang="en-US" dirty="0" smtClean="0"/>
              <a:t>Altitudes / hazardous terrain required to reach the alternate</a:t>
            </a:r>
          </a:p>
          <a:p>
            <a:pPr lvl="1"/>
            <a:r>
              <a:rPr lang="en-US" dirty="0" smtClean="0"/>
              <a:t>Icing issues</a:t>
            </a:r>
            <a:endParaRPr lang="en-US" dirty="0"/>
          </a:p>
          <a:p>
            <a:r>
              <a:rPr lang="en-US" dirty="0" smtClean="0"/>
              <a:t>Facilities at the airport</a:t>
            </a:r>
          </a:p>
          <a:p>
            <a:pPr lvl="1"/>
            <a:r>
              <a:rPr lang="en-US" dirty="0" smtClean="0"/>
              <a:t>More than one runway, in case something happens on the runway to another aircraft</a:t>
            </a:r>
          </a:p>
          <a:p>
            <a:pPr lvl="1"/>
            <a:r>
              <a:rPr lang="en-US" dirty="0" smtClean="0"/>
              <a:t>Fire / Rescue</a:t>
            </a:r>
          </a:p>
          <a:p>
            <a:pPr lvl="1"/>
            <a:r>
              <a:rPr lang="en-US" dirty="0" smtClean="0"/>
              <a:t>Runway length</a:t>
            </a:r>
          </a:p>
          <a:p>
            <a:pPr lvl="1"/>
            <a:r>
              <a:rPr lang="en-US" dirty="0" smtClean="0"/>
              <a:t>Support services – car rental, hotel, food, FBO, fuel, etc.</a:t>
            </a:r>
          </a:p>
          <a:p>
            <a:pPr marL="0" indent="0">
              <a:buNone/>
            </a:pP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40</a:t>
            </a:fld>
            <a:endParaRPr lang="en-US"/>
          </a:p>
        </p:txBody>
      </p:sp>
    </p:spTree>
    <p:extLst>
      <p:ext uri="{BB962C8B-B14F-4D97-AF65-F5344CB8AC3E}">
        <p14:creationId xmlns:p14="http://schemas.microsoft.com/office/powerpoint/2010/main" val="1972303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a:t>
            </a:r>
            <a:r>
              <a:rPr lang="en-US" dirty="0" smtClean="0"/>
              <a:t>Airport Selection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Approach </a:t>
            </a:r>
            <a:r>
              <a:rPr lang="en-US" dirty="0"/>
              <a:t>and landing </a:t>
            </a:r>
            <a:r>
              <a:rPr lang="en-US" dirty="0" smtClean="0"/>
              <a:t>options</a:t>
            </a:r>
          </a:p>
          <a:p>
            <a:pPr lvl="1"/>
            <a:r>
              <a:rPr lang="en-US" dirty="0" smtClean="0"/>
              <a:t>Would likely want to avoid an airport with only circling options</a:t>
            </a:r>
          </a:p>
          <a:p>
            <a:r>
              <a:rPr lang="en-US" dirty="0" err="1" smtClean="0"/>
              <a:t>Meterological</a:t>
            </a:r>
            <a:r>
              <a:rPr lang="en-US" dirty="0" smtClean="0"/>
              <a:t> conditions and alternate weather reporting quality</a:t>
            </a:r>
          </a:p>
          <a:p>
            <a:pPr lvl="1"/>
            <a:r>
              <a:rPr lang="en-US" dirty="0"/>
              <a:t>Uncertainty in the timing of meteorological changes</a:t>
            </a:r>
            <a:endParaRPr lang="en-US" dirty="0" smtClean="0"/>
          </a:p>
          <a:p>
            <a:r>
              <a:rPr lang="en-US" dirty="0" smtClean="0"/>
              <a:t>Potential delays at the alternate or reaching the alternate</a:t>
            </a:r>
          </a:p>
          <a:p>
            <a:r>
              <a:rPr lang="en-US" dirty="0" smtClean="0"/>
              <a:t>Alternate selection may also change based upon aircraft location at the time of diversion decision</a:t>
            </a:r>
          </a:p>
          <a:p>
            <a:pPr lvl="1"/>
            <a:r>
              <a:rPr lang="en-US" dirty="0" smtClean="0"/>
              <a:t>E.g.- </a:t>
            </a:r>
            <a:r>
              <a:rPr lang="en-US" dirty="0"/>
              <a:t>consider having </a:t>
            </a:r>
            <a:r>
              <a:rPr lang="en-US" dirty="0" smtClean="0"/>
              <a:t>at least thought about en-route alternates</a:t>
            </a:r>
          </a:p>
          <a:p>
            <a:r>
              <a:rPr lang="en-US" dirty="0" smtClean="0"/>
              <a:t>Fuel planning</a:t>
            </a:r>
          </a:p>
          <a:p>
            <a:pPr lvl="1"/>
            <a:r>
              <a:rPr lang="en-US" dirty="0" smtClean="0"/>
              <a:t>Avoid an alternate that leaves you no other good options if the alternate doesn’t work at arrival</a:t>
            </a:r>
          </a:p>
          <a:p>
            <a:pPr lvl="1"/>
            <a:r>
              <a:rPr lang="en-US" dirty="0"/>
              <a:t>Impact of unplanned or unanticipated routings and/or cruising </a:t>
            </a:r>
            <a:r>
              <a:rPr lang="en-US" dirty="0" smtClean="0"/>
              <a:t>levels</a:t>
            </a:r>
          </a:p>
          <a:p>
            <a:pPr lvl="1"/>
            <a:r>
              <a:rPr lang="en-US" dirty="0" smtClean="0"/>
              <a:t>Impact of pre-takeoff taxi / hold for departure delays</a:t>
            </a:r>
          </a:p>
          <a:p>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41</a:t>
            </a:fld>
            <a:endParaRPr lang="en-US"/>
          </a:p>
        </p:txBody>
      </p:sp>
    </p:spTree>
    <p:extLst>
      <p:ext uri="{BB962C8B-B14F-4D97-AF65-F5344CB8AC3E}">
        <p14:creationId xmlns:p14="http://schemas.microsoft.com/office/powerpoint/2010/main" val="1459498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Airport Selection</a:t>
            </a:r>
          </a:p>
        </p:txBody>
      </p:sp>
      <p:sp>
        <p:nvSpPr>
          <p:cNvPr id="3" name="Content Placeholder 2"/>
          <p:cNvSpPr>
            <a:spLocks noGrp="1"/>
          </p:cNvSpPr>
          <p:nvPr>
            <p:ph idx="1"/>
          </p:nvPr>
        </p:nvSpPr>
        <p:spPr/>
        <p:txBody>
          <a:bodyPr>
            <a:normAutofit lnSpcReduction="10000"/>
          </a:bodyPr>
          <a:lstStyle/>
          <a:p>
            <a:r>
              <a:rPr lang="en-US" dirty="0" smtClean="0"/>
              <a:t>Why Long Beach as an alternate?</a:t>
            </a:r>
          </a:p>
          <a:p>
            <a:pPr lvl="1"/>
            <a:r>
              <a:rPr lang="en-US" dirty="0" smtClean="0"/>
              <a:t>Multiple runways with adequate length</a:t>
            </a:r>
          </a:p>
          <a:p>
            <a:pPr lvl="1"/>
            <a:r>
              <a:rPr lang="en-US" dirty="0" smtClean="0"/>
              <a:t>Good approaches</a:t>
            </a:r>
          </a:p>
          <a:p>
            <a:pPr lvl="1"/>
            <a:r>
              <a:rPr lang="en-US" dirty="0" smtClean="0"/>
              <a:t>Close by</a:t>
            </a:r>
          </a:p>
          <a:p>
            <a:pPr lvl="2"/>
            <a:r>
              <a:rPr lang="en-US" dirty="0" smtClean="0"/>
              <a:t>Pilot fatigue</a:t>
            </a:r>
          </a:p>
          <a:p>
            <a:pPr lvl="2"/>
            <a:r>
              <a:rPr lang="en-US" dirty="0" smtClean="0"/>
              <a:t>Minimal system programming</a:t>
            </a:r>
          </a:p>
          <a:p>
            <a:pPr lvl="1"/>
            <a:r>
              <a:rPr lang="en-US" dirty="0" smtClean="0"/>
              <a:t>No hazardous terrain </a:t>
            </a:r>
            <a:r>
              <a:rPr lang="en-US" dirty="0" err="1" smtClean="0"/>
              <a:t>enroute</a:t>
            </a:r>
            <a:endParaRPr lang="en-US" dirty="0" smtClean="0"/>
          </a:p>
          <a:p>
            <a:pPr lvl="1"/>
            <a:r>
              <a:rPr lang="en-US" dirty="0" smtClean="0"/>
              <a:t>Unlikely to have significant delays</a:t>
            </a:r>
          </a:p>
          <a:p>
            <a:pPr lvl="1"/>
            <a:r>
              <a:rPr lang="en-US" dirty="0" smtClean="0"/>
              <a:t>Good resources – FBO, food, fuel, hotel</a:t>
            </a:r>
          </a:p>
        </p:txBody>
      </p:sp>
      <p:sp>
        <p:nvSpPr>
          <p:cNvPr id="4" name="Slide Number Placeholder 3"/>
          <p:cNvSpPr>
            <a:spLocks noGrp="1"/>
          </p:cNvSpPr>
          <p:nvPr>
            <p:ph type="sldNum" sz="quarter" idx="12"/>
          </p:nvPr>
        </p:nvSpPr>
        <p:spPr/>
        <p:txBody>
          <a:bodyPr/>
          <a:lstStyle/>
          <a:p>
            <a:fld id="{4BB4FD6E-8962-48C8-9D26-70ECC5E64D62}" type="slidenum">
              <a:rPr lang="en-US" smtClean="0"/>
              <a:t>42</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362200"/>
            <a:ext cx="1924848"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089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Filing a Flight Plan</a:t>
            </a:r>
            <a:br>
              <a:rPr lang="en-US" dirty="0" smtClean="0"/>
            </a:br>
            <a:r>
              <a:rPr lang="en-US" dirty="0" smtClean="0"/>
              <a:t>Fuel Planning - §91.167</a:t>
            </a:r>
            <a:endParaRPr lang="en-US" dirty="0"/>
          </a:p>
        </p:txBody>
      </p:sp>
      <p:sp>
        <p:nvSpPr>
          <p:cNvPr id="3" name="Content Placeholder 2"/>
          <p:cNvSpPr>
            <a:spLocks noGrp="1"/>
          </p:cNvSpPr>
          <p:nvPr>
            <p:ph idx="1"/>
          </p:nvPr>
        </p:nvSpPr>
        <p:spPr/>
        <p:txBody>
          <a:bodyPr>
            <a:normAutofit lnSpcReduction="10000"/>
          </a:bodyPr>
          <a:lstStyle/>
          <a:p>
            <a:r>
              <a:rPr lang="en-US" dirty="0" smtClean="0"/>
              <a:t>Must carry enough </a:t>
            </a:r>
            <a:r>
              <a:rPr lang="en-US" dirty="0"/>
              <a:t>fuel (considering weather reports and forecasts and weather conditions) to-- </a:t>
            </a:r>
          </a:p>
          <a:p>
            <a:pPr lvl="1"/>
            <a:r>
              <a:rPr lang="en-US" dirty="0" smtClean="0"/>
              <a:t>Complete </a:t>
            </a:r>
            <a:r>
              <a:rPr lang="en-US" dirty="0"/>
              <a:t>the flight to the first airport of intended landing; </a:t>
            </a:r>
          </a:p>
          <a:p>
            <a:pPr lvl="1"/>
            <a:r>
              <a:rPr lang="en-US" dirty="0" smtClean="0"/>
              <a:t>Fly </a:t>
            </a:r>
            <a:r>
              <a:rPr lang="en-US" dirty="0"/>
              <a:t>from that airport to the alternate </a:t>
            </a:r>
            <a:r>
              <a:rPr lang="en-US" dirty="0" smtClean="0"/>
              <a:t>airport; and</a:t>
            </a:r>
          </a:p>
          <a:p>
            <a:pPr lvl="2"/>
            <a:r>
              <a:rPr lang="en-US" dirty="0" smtClean="0"/>
              <a:t>Applicable only if an alternate airport must be listed </a:t>
            </a:r>
            <a:endParaRPr lang="en-US" dirty="0"/>
          </a:p>
          <a:p>
            <a:pPr lvl="1"/>
            <a:r>
              <a:rPr lang="en-US" dirty="0" smtClean="0"/>
              <a:t>Fly </a:t>
            </a:r>
            <a:r>
              <a:rPr lang="en-US" dirty="0"/>
              <a:t>after that for 45 minutes at normal cruising </a:t>
            </a:r>
            <a:r>
              <a:rPr lang="en-US" dirty="0" smtClean="0"/>
              <a:t>speed</a:t>
            </a:r>
          </a:p>
          <a:p>
            <a:r>
              <a:rPr lang="en-US" dirty="0" smtClean="0"/>
              <a:t>Consider known delays as well</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43</a:t>
            </a:fld>
            <a:endParaRPr lang="en-US"/>
          </a:p>
        </p:txBody>
      </p:sp>
    </p:spTree>
    <p:extLst>
      <p:ext uri="{BB962C8B-B14F-4D97-AF65-F5344CB8AC3E}">
        <p14:creationId xmlns:p14="http://schemas.microsoft.com/office/powerpoint/2010/main" val="1971604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Plan for Proposed Flight</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44</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467600" cy="5059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833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and RAIM</a:t>
            </a:r>
            <a:endParaRPr lang="en-US" dirty="0"/>
          </a:p>
        </p:txBody>
      </p:sp>
      <p:sp>
        <p:nvSpPr>
          <p:cNvPr id="3" name="Content Placeholder 2"/>
          <p:cNvSpPr>
            <a:spLocks noGrp="1"/>
          </p:cNvSpPr>
          <p:nvPr>
            <p:ph idx="1"/>
          </p:nvPr>
        </p:nvSpPr>
        <p:spPr/>
        <p:txBody>
          <a:bodyPr/>
          <a:lstStyle/>
          <a:p>
            <a:r>
              <a:rPr lang="en-US" dirty="0"/>
              <a:t>GPS and RAIM are discussed in the GPS Approaches PowerPoint on this same </a:t>
            </a:r>
            <a:r>
              <a:rPr lang="en-US" dirty="0" smtClean="0"/>
              <a:t>webpage - </a:t>
            </a:r>
            <a:r>
              <a:rPr lang="en-US" dirty="0" smtClean="0">
                <a:hlinkClick r:id="rId2"/>
              </a:rPr>
              <a:t>http</a:t>
            </a:r>
            <a:r>
              <a:rPr lang="en-US" dirty="0">
                <a:hlinkClick r:id="rId2"/>
              </a:rPr>
              <a:t>://</a:t>
            </a:r>
            <a:r>
              <a:rPr lang="en-US" dirty="0" smtClean="0">
                <a:hlinkClick r:id="rId2"/>
              </a:rPr>
              <a:t>bob-cfi.weebly.com/uploads/7/6/9/3/7693240/gps_approaches.pdf</a:t>
            </a:r>
            <a:r>
              <a:rPr lang="en-US" dirty="0" smtClean="0"/>
              <a:t> </a:t>
            </a:r>
            <a:endParaRPr lang="en-US" dirty="0"/>
          </a:p>
          <a:p>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45</a:t>
            </a:fld>
            <a:endParaRPr lang="en-US"/>
          </a:p>
        </p:txBody>
      </p:sp>
    </p:spTree>
    <p:extLst>
      <p:ext uri="{BB962C8B-B14F-4D97-AF65-F5344CB8AC3E}">
        <p14:creationId xmlns:p14="http://schemas.microsoft.com/office/powerpoint/2010/main" val="2901481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Charts and Analysis</a:t>
            </a:r>
            <a:endParaRPr lang="en-US" dirty="0"/>
          </a:p>
        </p:txBody>
      </p:sp>
      <p:sp>
        <p:nvSpPr>
          <p:cNvPr id="3" name="Content Placeholder 2"/>
          <p:cNvSpPr>
            <a:spLocks noGrp="1"/>
          </p:cNvSpPr>
          <p:nvPr>
            <p:ph idx="1"/>
          </p:nvPr>
        </p:nvSpPr>
        <p:spPr/>
        <p:txBody>
          <a:bodyPr>
            <a:normAutofit fontScale="70000" lnSpcReduction="20000"/>
          </a:bodyPr>
          <a:lstStyle/>
          <a:p>
            <a:r>
              <a:rPr lang="en-US" dirty="0"/>
              <a:t>Weather charts are discussed in the </a:t>
            </a:r>
            <a:r>
              <a:rPr lang="en-US" dirty="0" smtClean="0"/>
              <a:t>Weather Chart PowerPoint </a:t>
            </a:r>
            <a:r>
              <a:rPr lang="en-US" dirty="0"/>
              <a:t>on this same </a:t>
            </a:r>
            <a:r>
              <a:rPr lang="en-US" dirty="0" smtClean="0"/>
              <a:t>webpage - </a:t>
            </a:r>
            <a:r>
              <a:rPr lang="en-US" dirty="0" smtClean="0">
                <a:hlinkClick r:id="rId2"/>
              </a:rPr>
              <a:t>http://bob-cfi.weebly.com/uploads/7/6/9/3/7693240/weather_charts.ppsx</a:t>
            </a:r>
            <a:r>
              <a:rPr lang="en-US" dirty="0" smtClean="0"/>
              <a:t> </a:t>
            </a:r>
          </a:p>
          <a:p>
            <a:r>
              <a:rPr lang="en-US" dirty="0" smtClean="0"/>
              <a:t>For weather analysis you </a:t>
            </a:r>
            <a:r>
              <a:rPr lang="en-US" dirty="0"/>
              <a:t>should read a more compete text on this subject.  I would </a:t>
            </a:r>
            <a:r>
              <a:rPr lang="en-US" dirty="0" smtClean="0"/>
              <a:t>suggest:</a:t>
            </a:r>
          </a:p>
          <a:p>
            <a:pPr lvl="1"/>
            <a:r>
              <a:rPr lang="en-US" dirty="0" err="1" smtClean="0"/>
              <a:t>Gliem's</a:t>
            </a:r>
            <a:r>
              <a:rPr lang="en-US" dirty="0"/>
              <a:t> </a:t>
            </a:r>
            <a:r>
              <a:rPr lang="en-US" dirty="0">
                <a:hlinkClick r:id="rId3"/>
              </a:rPr>
              <a:t>Aviation Weather and Weather Services</a:t>
            </a:r>
            <a:r>
              <a:rPr lang="en-US" dirty="0"/>
              <a:t>.  </a:t>
            </a:r>
            <a:endParaRPr lang="en-US" dirty="0" smtClean="0"/>
          </a:p>
          <a:p>
            <a:pPr lvl="1"/>
            <a:r>
              <a:rPr lang="en-US" dirty="0" smtClean="0"/>
              <a:t>FAA's</a:t>
            </a:r>
            <a:r>
              <a:rPr lang="en-US" dirty="0"/>
              <a:t> </a:t>
            </a:r>
            <a:r>
              <a:rPr lang="en-US" dirty="0">
                <a:hlinkClick r:id="rId4"/>
              </a:rPr>
              <a:t>Aviation Weather For Pilots and Flight Operations Personnel</a:t>
            </a:r>
            <a:r>
              <a:rPr lang="en-US" dirty="0"/>
              <a:t> (AC </a:t>
            </a:r>
            <a:r>
              <a:rPr lang="en-US" dirty="0" smtClean="0"/>
              <a:t>00-6A)</a:t>
            </a:r>
          </a:p>
          <a:p>
            <a:pPr lvl="1"/>
            <a:r>
              <a:rPr lang="en-US" dirty="0" smtClean="0">
                <a:hlinkClick r:id="rId5"/>
              </a:rPr>
              <a:t>Aviation </a:t>
            </a:r>
            <a:r>
              <a:rPr lang="en-US" dirty="0">
                <a:hlinkClick r:id="rId5"/>
              </a:rPr>
              <a:t>Weather Services</a:t>
            </a:r>
            <a:r>
              <a:rPr lang="en-US" dirty="0"/>
              <a:t> (AC 00-45G), </a:t>
            </a:r>
            <a:endParaRPr lang="en-US" dirty="0" smtClean="0"/>
          </a:p>
          <a:p>
            <a:pPr lvl="1"/>
            <a:r>
              <a:rPr lang="en-US" dirty="0" smtClean="0"/>
              <a:t>Weather </a:t>
            </a:r>
            <a:r>
              <a:rPr lang="en-US" dirty="0"/>
              <a:t>chapters 11 and 12 in the </a:t>
            </a:r>
            <a:r>
              <a:rPr lang="en-US" dirty="0">
                <a:hlinkClick r:id="rId6"/>
              </a:rPr>
              <a:t>Pilot's Handbook of Aeronautical Knowledge FAA-H-8083-25A</a:t>
            </a:r>
            <a:r>
              <a:rPr lang="en-US" dirty="0"/>
              <a:t> </a:t>
            </a:r>
            <a:endParaRPr lang="en-US" dirty="0" smtClean="0"/>
          </a:p>
          <a:p>
            <a:pPr lvl="1"/>
            <a:r>
              <a:rPr lang="en-US" dirty="0"/>
              <a:t> </a:t>
            </a:r>
            <a:r>
              <a:rPr lang="en-US" dirty="0">
                <a:hlinkClick r:id="rId7"/>
              </a:rPr>
              <a:t>General Aviation Pilot’s Guide</a:t>
            </a:r>
            <a:r>
              <a:rPr lang="en-US" dirty="0"/>
              <a:t/>
            </a:r>
            <a:br>
              <a:rPr lang="en-US" dirty="0"/>
            </a:br>
            <a:r>
              <a:rPr lang="en-US" dirty="0">
                <a:hlinkClick r:id="rId7"/>
              </a:rPr>
              <a:t>to Preflight Weather Planning, Weather Self-Briefings, and Weather Decision Making</a:t>
            </a:r>
            <a:r>
              <a:rPr lang="en-US" dirty="0"/>
              <a:t>.</a:t>
            </a:r>
          </a:p>
        </p:txBody>
      </p:sp>
      <p:sp>
        <p:nvSpPr>
          <p:cNvPr id="4" name="Slide Number Placeholder 3"/>
          <p:cNvSpPr>
            <a:spLocks noGrp="1"/>
          </p:cNvSpPr>
          <p:nvPr>
            <p:ph type="sldNum" sz="quarter" idx="12"/>
          </p:nvPr>
        </p:nvSpPr>
        <p:spPr/>
        <p:txBody>
          <a:bodyPr/>
          <a:lstStyle/>
          <a:p>
            <a:fld id="{4BB4FD6E-8962-48C8-9D26-70ECC5E64D62}" type="slidenum">
              <a:rPr lang="en-US" smtClean="0"/>
              <a:t>46</a:t>
            </a:fld>
            <a:endParaRPr lang="en-US"/>
          </a:p>
        </p:txBody>
      </p:sp>
    </p:spTree>
    <p:extLst>
      <p:ext uri="{BB962C8B-B14F-4D97-AF65-F5344CB8AC3E}">
        <p14:creationId xmlns:p14="http://schemas.microsoft.com/office/powerpoint/2010/main" val="3867541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Icing</a:t>
            </a:r>
            <a:endParaRPr lang="en-US" dirty="0"/>
          </a:p>
        </p:txBody>
      </p:sp>
      <p:sp>
        <p:nvSpPr>
          <p:cNvPr id="3" name="Content Placeholder 2"/>
          <p:cNvSpPr>
            <a:spLocks noGrp="1"/>
          </p:cNvSpPr>
          <p:nvPr>
            <p:ph idx="1"/>
          </p:nvPr>
        </p:nvSpPr>
        <p:spPr/>
        <p:txBody>
          <a:bodyPr/>
          <a:lstStyle/>
          <a:p>
            <a:r>
              <a:rPr lang="en-US" dirty="0"/>
              <a:t>There is a lot to consider in this area - See the Icing Presentation that is available on the same web page as this PowerPoint at </a:t>
            </a:r>
            <a:r>
              <a:rPr lang="en-US" dirty="0">
                <a:hlinkClick r:id="rId2"/>
              </a:rPr>
              <a:t>http://</a:t>
            </a:r>
            <a:r>
              <a:rPr lang="en-US" dirty="0" smtClean="0">
                <a:hlinkClick r:id="rId2"/>
              </a:rPr>
              <a:t>bob-cfi.weebly.com/uploads/7/6/9/3/7693240/icing.pptx</a:t>
            </a:r>
            <a:r>
              <a:rPr lang="en-US" dirty="0" smtClean="0"/>
              <a:t>.  </a:t>
            </a:r>
            <a:r>
              <a:rPr lang="en-US" dirty="0"/>
              <a:t>That presentation fully covers icing conditions, operational hazards, anti-icing and deicing equipment, differences, and approved use and operations</a:t>
            </a:r>
          </a:p>
        </p:txBody>
      </p:sp>
      <p:sp>
        <p:nvSpPr>
          <p:cNvPr id="4" name="Slide Number Placeholder 3"/>
          <p:cNvSpPr>
            <a:spLocks noGrp="1"/>
          </p:cNvSpPr>
          <p:nvPr>
            <p:ph type="sldNum" sz="quarter" idx="12"/>
          </p:nvPr>
        </p:nvSpPr>
        <p:spPr/>
        <p:txBody>
          <a:bodyPr/>
          <a:lstStyle/>
          <a:p>
            <a:fld id="{4BB4FD6E-8962-48C8-9D26-70ECC5E64D62}" type="slidenum">
              <a:rPr lang="en-US" smtClean="0"/>
              <a:t>47</a:t>
            </a:fld>
            <a:endParaRPr lang="en-US"/>
          </a:p>
        </p:txBody>
      </p:sp>
    </p:spTree>
    <p:extLst>
      <p:ext uri="{BB962C8B-B14F-4D97-AF65-F5344CB8AC3E}">
        <p14:creationId xmlns:p14="http://schemas.microsoft.com/office/powerpoint/2010/main" val="2879838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Icing Risk for Proposed Flight</a:t>
            </a:r>
            <a:endParaRPr lang="en-US" dirty="0"/>
          </a:p>
        </p:txBody>
      </p:sp>
      <p:sp>
        <p:nvSpPr>
          <p:cNvPr id="3" name="Content Placeholder 2"/>
          <p:cNvSpPr>
            <a:spLocks noGrp="1"/>
          </p:cNvSpPr>
          <p:nvPr>
            <p:ph idx="1"/>
          </p:nvPr>
        </p:nvSpPr>
        <p:spPr/>
        <p:txBody>
          <a:bodyPr>
            <a:normAutofit/>
          </a:bodyPr>
          <a:lstStyle/>
          <a:p>
            <a:r>
              <a:rPr lang="en-US" sz="2500" dirty="0" smtClean="0"/>
              <a:t>There is no visible moisture at </a:t>
            </a:r>
            <a:r>
              <a:rPr lang="en-US" sz="2500" dirty="0" err="1" smtClean="0"/>
              <a:t>enroute</a:t>
            </a:r>
            <a:r>
              <a:rPr lang="en-US" sz="2500" dirty="0" smtClean="0"/>
              <a:t> altitudes, hence icing is unlikely, until descent where clouds are present</a:t>
            </a:r>
          </a:p>
          <a:p>
            <a:r>
              <a:rPr lang="en-US" sz="2500" dirty="0" smtClean="0"/>
              <a:t>Temperatures at descent points of the route, are above icing temperature range</a:t>
            </a:r>
          </a:p>
          <a:p>
            <a:pPr lvl="1"/>
            <a:r>
              <a:rPr lang="en-US" sz="2500" dirty="0" smtClean="0"/>
              <a:t>But consideration must be given to the potential of icing if there is a change in cloud tops</a:t>
            </a:r>
            <a:endParaRPr lang="en-US" sz="2500" dirty="0"/>
          </a:p>
        </p:txBody>
      </p:sp>
      <p:sp>
        <p:nvSpPr>
          <p:cNvPr id="4" name="Slide Number Placeholder 3"/>
          <p:cNvSpPr>
            <a:spLocks noGrp="1"/>
          </p:cNvSpPr>
          <p:nvPr>
            <p:ph type="sldNum" sz="quarter" idx="12"/>
          </p:nvPr>
        </p:nvSpPr>
        <p:spPr/>
        <p:txBody>
          <a:bodyPr/>
          <a:lstStyle/>
          <a:p>
            <a:fld id="{4BB4FD6E-8962-48C8-9D26-70ECC5E64D62}" type="slidenum">
              <a:rPr lang="en-US" smtClean="0"/>
              <a:t>48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724400"/>
            <a:ext cx="4648200" cy="195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5867400" y="4419600"/>
            <a:ext cx="533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705350"/>
            <a:ext cx="11620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8" y="5029200"/>
            <a:ext cx="3205162" cy="22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410200"/>
            <a:ext cx="3581400" cy="878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6097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Freezing Level Report</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49</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7367618"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762000" y="5791200"/>
            <a:ext cx="2209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57200" y="2514600"/>
            <a:ext cx="6858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920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Picking the Star</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Look at the available STARS in the TERPS for the destination airport</a:t>
            </a:r>
          </a:p>
          <a:p>
            <a:pPr lvl="1" algn="just"/>
            <a:r>
              <a:rPr lang="en-US" dirty="0" smtClean="0"/>
              <a:t>Locate those that are applicable to your direction of flight</a:t>
            </a:r>
          </a:p>
          <a:p>
            <a:pPr lvl="1" algn="just"/>
            <a:r>
              <a:rPr lang="en-US" dirty="0" smtClean="0"/>
              <a:t>Discard those that you cannot meet or are inapplicable</a:t>
            </a:r>
          </a:p>
          <a:p>
            <a:pPr lvl="2" algn="just"/>
            <a:r>
              <a:rPr lang="en-US" dirty="0" smtClean="0"/>
              <a:t>Turbojet only</a:t>
            </a:r>
          </a:p>
          <a:p>
            <a:pPr lvl="2" algn="just"/>
            <a:r>
              <a:rPr lang="en-US" dirty="0" smtClean="0"/>
              <a:t>Limited hours of use (e.g. for noise restriction)  - e.g. LAX Redeye2</a:t>
            </a:r>
          </a:p>
          <a:p>
            <a:pPr lvl="2" algn="just"/>
            <a:r>
              <a:rPr lang="en-US" dirty="0" smtClean="0"/>
              <a:t>Inappropriate altitude requirements – e.g., LAX RIIVR2 which requires cross HEC at 17,000’</a:t>
            </a:r>
          </a:p>
          <a:p>
            <a:pPr lvl="1" algn="just"/>
            <a:r>
              <a:rPr lang="en-US" dirty="0" smtClean="0"/>
              <a:t>The consider which of the remaining work best for you considering aircraft performance, runways in use, and similar factors</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5</a:t>
            </a:fld>
            <a:endParaRPr lang="en-US"/>
          </a:p>
        </p:txBody>
      </p:sp>
    </p:spTree>
    <p:extLst>
      <p:ext uri="{BB962C8B-B14F-4D97-AF65-F5344CB8AC3E}">
        <p14:creationId xmlns:p14="http://schemas.microsoft.com/office/powerpoint/2010/main" val="926041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SRM</a:t>
            </a:r>
            <a:endParaRPr lang="en-US" dirty="0"/>
          </a:p>
        </p:txBody>
      </p:sp>
      <p:sp>
        <p:nvSpPr>
          <p:cNvPr id="3" name="Content Placeholder 2"/>
          <p:cNvSpPr>
            <a:spLocks noGrp="1"/>
          </p:cNvSpPr>
          <p:nvPr>
            <p:ph idx="1"/>
          </p:nvPr>
        </p:nvSpPr>
        <p:spPr/>
        <p:txBody>
          <a:bodyPr>
            <a:normAutofit lnSpcReduction="10000"/>
          </a:bodyPr>
          <a:lstStyle/>
          <a:p>
            <a:r>
              <a:rPr lang="en-US" dirty="0" smtClean="0"/>
              <a:t>Before you leave the ground – be sure to consider SRM and ADM – THIS IS A CRITICAL ASPECT OF PLANNING</a:t>
            </a:r>
          </a:p>
          <a:p>
            <a:r>
              <a:rPr lang="en-US" dirty="0" smtClean="0"/>
              <a:t>There </a:t>
            </a:r>
            <a:r>
              <a:rPr lang="en-US" dirty="0"/>
              <a:t>is a lot to consider in this area - See the </a:t>
            </a:r>
            <a:r>
              <a:rPr lang="en-US" dirty="0" smtClean="0"/>
              <a:t>SRM </a:t>
            </a:r>
            <a:r>
              <a:rPr lang="en-US" dirty="0"/>
              <a:t>Presentation that is available on the same web page as this PowerPoint at </a:t>
            </a:r>
            <a:r>
              <a:rPr lang="en-US" dirty="0">
                <a:hlinkClick r:id="rId2"/>
              </a:rPr>
              <a:t>http://</a:t>
            </a:r>
            <a:r>
              <a:rPr lang="en-US" dirty="0" smtClean="0">
                <a:hlinkClick r:id="rId2"/>
              </a:rPr>
              <a:t>bob-cfi.weebly.com/uploads/7/6/9/3/7693240/single-pilot_resource_management.pptx</a:t>
            </a:r>
            <a:r>
              <a:rPr lang="en-US" dirty="0" smtClean="0"/>
              <a:t> </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50</a:t>
            </a:fld>
            <a:endParaRPr lang="en-US"/>
          </a:p>
        </p:txBody>
      </p:sp>
    </p:spTree>
    <p:extLst>
      <p:ext uri="{BB962C8B-B14F-4D97-AF65-F5344CB8AC3E}">
        <p14:creationId xmlns:p14="http://schemas.microsoft.com/office/powerpoint/2010/main" val="41831049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SRM</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The FAA has produced some good SRM materials that are part of the IPC Guidance</a:t>
            </a:r>
          </a:p>
          <a:p>
            <a:r>
              <a:rPr lang="en-US" dirty="0" smtClean="0"/>
              <a:t>I have attached them as the next few slides</a:t>
            </a:r>
          </a:p>
          <a:p>
            <a:r>
              <a:rPr lang="en-US" dirty="0" smtClean="0"/>
              <a:t>Don’t leave home without the SRM Analysis</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51</a:t>
            </a:fld>
            <a:endParaRPr lang="en-US"/>
          </a:p>
        </p:txBody>
      </p:sp>
      <p:pic>
        <p:nvPicPr>
          <p:cNvPr id="6146" name="Picture 2" descr="https://www.faasafety.gov/files/gslac/courses/content/49/686/PAVE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0"/>
            <a:ext cx="3848100" cy="287074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faasafety.gov/files/gslac/courses/content/49/686/PAV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733800"/>
            <a:ext cx="3810000" cy="294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2793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B4FD6E-8962-48C8-9D26-70ECC5E64D62}" type="slidenum">
              <a:rPr lang="en-US" smtClean="0"/>
              <a:t>52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713" y="771525"/>
            <a:ext cx="6886575"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72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B4FD6E-8962-48C8-9D26-70ECC5E64D62}" type="slidenum">
              <a:rPr lang="en-US" smtClean="0"/>
              <a:t>53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98672"/>
            <a:ext cx="8001000" cy="6003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3653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B4FD6E-8962-48C8-9D26-70ECC5E64D62}" type="slidenum">
              <a:rPr lang="en-US" smtClean="0"/>
              <a:t>54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425" y="442913"/>
            <a:ext cx="4629150" cy="597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3085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B4FD6E-8962-48C8-9D26-70ECC5E64D62}" type="slidenum">
              <a:rPr lang="en-US" smtClean="0"/>
              <a:t>55</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228600"/>
            <a:ext cx="447675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210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B4FD6E-8962-48C8-9D26-70ECC5E64D62}" type="slidenum">
              <a:rPr lang="en-US" smtClean="0"/>
              <a:t>56</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285750"/>
            <a:ext cx="4800600" cy="628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59910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AA5592-2E14-4FAA-BF31-AE217E3D8393}" type="slidenum">
              <a:rPr lang="en-US" smtClean="0"/>
              <a:t>57</a:t>
            </a:fld>
            <a:endParaRPr lang="en-US"/>
          </a:p>
        </p:txBody>
      </p:sp>
      <p:pic>
        <p:nvPicPr>
          <p:cNvPr id="13314" name="Picture 2" descr="http://en.hdyo.org/assets/ask-question-3-049ac6f2a4e25267fa670b61ee734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6553200" cy="558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374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Instrument flight can be dangerous.  </a:t>
            </a:r>
            <a:r>
              <a:rPr lang="en-US" dirty="0" smtClean="0">
                <a:solidFill>
                  <a:srgbClr val="C00000"/>
                </a:solidFill>
              </a:rPr>
              <a:t>Do not rely solely on this presentation – PROFESSIONAL INSTRUCTION IS REQUIRED</a:t>
            </a:r>
          </a:p>
          <a:p>
            <a:pPr algn="just"/>
            <a:r>
              <a:rPr lang="en-US" dirty="0" smtClean="0"/>
              <a:t>The foregoing material should not be relied upon for flight</a:t>
            </a:r>
          </a:p>
          <a:p>
            <a:pPr algn="just"/>
            <a:r>
              <a:rPr lang="en-US" dirty="0" smtClean="0"/>
              <a:t>ALTHOUGH THE ABOVE INFORMATION IS FROM SOURCES BELIEVED TO BE RELIABLE SUCH INFORMATION HAS NOT BEEN VERIFIED, AND NO EXPRESS REPRESENTATION IS MADE NOR IS ANY TO BE IMPLIED AS TO THE ACCURACY THEREOF, AND IT IS SUBMITTED SUBJECT TO ERRORS, OMISSIONS, CHANGE</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58</a:t>
            </a:fld>
            <a:endParaRPr lang="en-US"/>
          </a:p>
        </p:txBody>
      </p:sp>
    </p:spTree>
    <p:extLst>
      <p:ext uri="{BB962C8B-B14F-4D97-AF65-F5344CB8AC3E}">
        <p14:creationId xmlns:p14="http://schemas.microsoft.com/office/powerpoint/2010/main" val="3939574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LAX STAR – REEDR THREE</a:t>
            </a:r>
            <a:endParaRPr lang="en-US" dirty="0"/>
          </a:p>
        </p:txBody>
      </p:sp>
      <p:sp>
        <p:nvSpPr>
          <p:cNvPr id="3" name="Content Placeholder 2"/>
          <p:cNvSpPr>
            <a:spLocks noGrp="1"/>
          </p:cNvSpPr>
          <p:nvPr>
            <p:ph idx="1"/>
          </p:nvPr>
        </p:nvSpPr>
        <p:spPr>
          <a:xfrm>
            <a:off x="1219200" y="4343400"/>
            <a:ext cx="2362200" cy="685800"/>
          </a:xfrm>
          <a:ln>
            <a:solidFill>
              <a:schemeClr val="accent1"/>
            </a:solidFill>
          </a:ln>
        </p:spPr>
        <p:txBody>
          <a:bodyPr>
            <a:normAutofit/>
          </a:bodyPr>
          <a:lstStyle/>
          <a:p>
            <a:pPr marL="0" indent="0">
              <a:buNone/>
            </a:pPr>
            <a:r>
              <a:rPr lang="es-ES" dirty="0" smtClean="0"/>
              <a:t>HEC.REEDR3</a:t>
            </a:r>
          </a:p>
        </p:txBody>
      </p:sp>
      <p:sp>
        <p:nvSpPr>
          <p:cNvPr id="4" name="Slide Number Placeholder 3"/>
          <p:cNvSpPr>
            <a:spLocks noGrp="1"/>
          </p:cNvSpPr>
          <p:nvPr>
            <p:ph type="sldNum" sz="quarter" idx="12"/>
          </p:nvPr>
        </p:nvSpPr>
        <p:spPr/>
        <p:txBody>
          <a:bodyPr/>
          <a:lstStyle/>
          <a:p>
            <a:fld id="{4BB4FD6E-8962-48C8-9D26-70ECC5E64D62}" type="slidenum">
              <a:rPr lang="en-US" smtClean="0"/>
              <a:t>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4648200" cy="289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58410"/>
            <a:ext cx="3657600" cy="2469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6239" y="3886200"/>
            <a:ext cx="4510811"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573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Instrument Approach Procedure Charts (IAP)</a:t>
            </a:r>
            <a:endParaRPr lang="en-US" dirty="0"/>
          </a:p>
        </p:txBody>
      </p:sp>
      <p:sp>
        <p:nvSpPr>
          <p:cNvPr id="3" name="Content Placeholder 2"/>
          <p:cNvSpPr>
            <a:spLocks noGrp="1"/>
          </p:cNvSpPr>
          <p:nvPr>
            <p:ph idx="1"/>
          </p:nvPr>
        </p:nvSpPr>
        <p:spPr/>
        <p:txBody>
          <a:bodyPr/>
          <a:lstStyle/>
          <a:p>
            <a:r>
              <a:rPr lang="en-US" dirty="0" smtClean="0"/>
              <a:t>Information </a:t>
            </a:r>
            <a:r>
              <a:rPr lang="en-US" dirty="0"/>
              <a:t>on </a:t>
            </a:r>
            <a:r>
              <a:rPr lang="en-US" dirty="0" smtClean="0"/>
              <a:t>approaches and approach charts are contained </a:t>
            </a:r>
            <a:r>
              <a:rPr lang="en-US" dirty="0"/>
              <a:t>in the </a:t>
            </a:r>
            <a:r>
              <a:rPr lang="en-US" dirty="0" err="1" smtClean="0"/>
              <a:t>PowerPoints</a:t>
            </a:r>
            <a:r>
              <a:rPr lang="en-US" dirty="0" smtClean="0"/>
              <a:t> </a:t>
            </a:r>
            <a:r>
              <a:rPr lang="en-US" dirty="0"/>
              <a:t>on this </a:t>
            </a:r>
            <a:r>
              <a:rPr lang="en-US" dirty="0" smtClean="0"/>
              <a:t>webpage addressing the various types </a:t>
            </a:r>
            <a:r>
              <a:rPr lang="en-US" dirty="0"/>
              <a:t>of approaches – See </a:t>
            </a:r>
            <a:r>
              <a:rPr lang="en-US" dirty="0">
                <a:hlinkClick r:id="rId2"/>
              </a:rPr>
              <a:t>http://</a:t>
            </a:r>
            <a:r>
              <a:rPr lang="en-US" dirty="0" smtClean="0">
                <a:hlinkClick r:id="rId2"/>
              </a:rPr>
              <a:t>bob-cfi.weebly.com/instrument-flight-lessons.html</a:t>
            </a:r>
            <a:r>
              <a:rPr lang="en-US" dirty="0" smtClean="0"/>
              <a:t> </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7</a:t>
            </a:fld>
            <a:endParaRPr lang="en-US"/>
          </a:p>
        </p:txBody>
      </p:sp>
    </p:spTree>
    <p:extLst>
      <p:ext uri="{BB962C8B-B14F-4D97-AF65-F5344CB8AC3E}">
        <p14:creationId xmlns:p14="http://schemas.microsoft.com/office/powerpoint/2010/main" val="177974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Landing Performance</a:t>
            </a:r>
            <a:endParaRPr lang="en-US" dirty="0"/>
          </a:p>
        </p:txBody>
      </p:sp>
      <p:sp>
        <p:nvSpPr>
          <p:cNvPr id="3" name="Content Placeholder 2"/>
          <p:cNvSpPr>
            <a:spLocks noGrp="1"/>
          </p:cNvSpPr>
          <p:nvPr>
            <p:ph idx="1"/>
          </p:nvPr>
        </p:nvSpPr>
        <p:spPr>
          <a:xfrm>
            <a:off x="457200" y="1600200"/>
            <a:ext cx="3276600" cy="4525963"/>
          </a:xfrm>
        </p:spPr>
        <p:txBody>
          <a:bodyPr>
            <a:normAutofit fontScale="92500" lnSpcReduction="10000"/>
          </a:bodyPr>
          <a:lstStyle/>
          <a:p>
            <a:r>
              <a:rPr lang="en-US" dirty="0" smtClean="0"/>
              <a:t>Ground roll is 610’ with 125’ field elevation</a:t>
            </a:r>
          </a:p>
          <a:p>
            <a:r>
              <a:rPr lang="en-US" dirty="0" smtClean="0"/>
              <a:t>Adjust for wind – 240 at 6kts – </a:t>
            </a:r>
            <a:r>
              <a:rPr lang="en-US" dirty="0" err="1" smtClean="0"/>
              <a:t>approx</a:t>
            </a:r>
            <a:r>
              <a:rPr lang="en-US" dirty="0" smtClean="0"/>
              <a:t> 5% reduction or 580’ </a:t>
            </a:r>
          </a:p>
          <a:p>
            <a:r>
              <a:rPr lang="en-US" dirty="0" smtClean="0"/>
              <a:t>No significant slope on any LAX runway</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8</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657349"/>
            <a:ext cx="5321754" cy="3493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1" y="5409008"/>
            <a:ext cx="4953000" cy="91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7620000" y="5334000"/>
            <a:ext cx="228600" cy="53373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369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Destination Airport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Weather</a:t>
            </a:r>
            <a:endParaRPr lang="en-US" dirty="0"/>
          </a:p>
          <a:p>
            <a:pPr lvl="1"/>
            <a:r>
              <a:rPr lang="en-US" dirty="0" smtClean="0"/>
              <a:t>Ceiling</a:t>
            </a:r>
            <a:endParaRPr lang="en-US" dirty="0"/>
          </a:p>
          <a:p>
            <a:pPr lvl="1"/>
            <a:r>
              <a:rPr lang="en-US" dirty="0"/>
              <a:t>Visibility</a:t>
            </a:r>
          </a:p>
          <a:p>
            <a:pPr lvl="1"/>
            <a:r>
              <a:rPr lang="en-US" dirty="0"/>
              <a:t>Winds </a:t>
            </a:r>
            <a:r>
              <a:rPr lang="en-US" dirty="0" err="1"/>
              <a:t>vs</a:t>
            </a:r>
            <a:r>
              <a:rPr lang="en-US" dirty="0"/>
              <a:t> runways and obstacles (obstacle clearance is based on groundspeed!)</a:t>
            </a:r>
          </a:p>
          <a:p>
            <a:r>
              <a:rPr lang="en-US" dirty="0"/>
              <a:t>Runway choice</a:t>
            </a:r>
          </a:p>
          <a:p>
            <a:pPr lvl="1"/>
            <a:r>
              <a:rPr lang="en-US" dirty="0"/>
              <a:t>Does it impact the departure procedure</a:t>
            </a:r>
          </a:p>
          <a:p>
            <a:pPr lvl="1"/>
            <a:r>
              <a:rPr lang="en-US" dirty="0"/>
              <a:t>Length</a:t>
            </a:r>
          </a:p>
          <a:p>
            <a:r>
              <a:rPr lang="en-US" dirty="0"/>
              <a:t>Delays</a:t>
            </a:r>
          </a:p>
          <a:p>
            <a:r>
              <a:rPr lang="en-US" dirty="0"/>
              <a:t>Taxi diagrams</a:t>
            </a:r>
          </a:p>
          <a:p>
            <a:pPr lvl="1"/>
            <a:r>
              <a:rPr lang="en-US" dirty="0"/>
              <a:t>Hot spots</a:t>
            </a:r>
          </a:p>
          <a:p>
            <a:pPr lvl="1"/>
            <a:r>
              <a:rPr lang="en-US" dirty="0" smtClean="0"/>
              <a:t>Route</a:t>
            </a:r>
          </a:p>
          <a:p>
            <a:r>
              <a:rPr lang="en-US" dirty="0" smtClean="0"/>
              <a:t>Frequency information</a:t>
            </a:r>
          </a:p>
          <a:p>
            <a:r>
              <a:rPr lang="en-US" dirty="0" smtClean="0"/>
              <a:t>LAHSO</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9</a:t>
            </a:fld>
            <a:endParaRPr lang="en-US"/>
          </a:p>
        </p:txBody>
      </p:sp>
    </p:spTree>
    <p:extLst>
      <p:ext uri="{BB962C8B-B14F-4D97-AF65-F5344CB8AC3E}">
        <p14:creationId xmlns:p14="http://schemas.microsoft.com/office/powerpoint/2010/main" val="3371309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5204</TotalTime>
  <Words>3898</Words>
  <Application>Microsoft Office PowerPoint</Application>
  <PresentationFormat>On-screen Show (4:3)</PresentationFormat>
  <Paragraphs>596</Paragraphs>
  <Slides>58</Slides>
  <Notes>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Cross Country Flight Planning</vt:lpstr>
      <vt:lpstr>Standard Terminal Arrival Route Procedures</vt:lpstr>
      <vt:lpstr>Standard Terminal Arrival Route Descent Procedures</vt:lpstr>
      <vt:lpstr>STAR</vt:lpstr>
      <vt:lpstr>Picking the Star</vt:lpstr>
      <vt:lpstr>LAX STAR – REEDR THREE</vt:lpstr>
      <vt:lpstr>Standard Instrument Approach Procedure Charts (IAP)</vt:lpstr>
      <vt:lpstr>Landing Performance</vt:lpstr>
      <vt:lpstr>Destination Airport</vt:lpstr>
      <vt:lpstr>Destination Airport Runway Planning</vt:lpstr>
      <vt:lpstr>AFD Information</vt:lpstr>
      <vt:lpstr>LAX Approach</vt:lpstr>
      <vt:lpstr>Landing</vt:lpstr>
      <vt:lpstr>Fuel Planning</vt:lpstr>
      <vt:lpstr>Fuel Usage / Flight Log</vt:lpstr>
      <vt:lpstr>Fuel for Proposed Flight</vt:lpstr>
      <vt:lpstr>Required Reporting</vt:lpstr>
      <vt:lpstr>Position Reports</vt:lpstr>
      <vt:lpstr>Position Report Contents</vt:lpstr>
      <vt:lpstr>Additional Reports AIM ¶ 5-3-3</vt:lpstr>
      <vt:lpstr>Additional Reports AIM ¶ 5-3-3</vt:lpstr>
      <vt:lpstr>Lost Communications</vt:lpstr>
      <vt:lpstr>Lost Communications</vt:lpstr>
      <vt:lpstr>Flying the Lost Comm Plan FAR §91.185</vt:lpstr>
      <vt:lpstr>Flying the Lost Comm Plan FAR §91.185</vt:lpstr>
      <vt:lpstr>Flying the Lost Comm Plan FAR §91.185</vt:lpstr>
      <vt:lpstr>Flying the Lost Comm Plan FAR §91.185</vt:lpstr>
      <vt:lpstr>Flying the Lost Comm Plan FAR §91.185</vt:lpstr>
      <vt:lpstr>Flying the Lost Comm Plan FAR §91.185</vt:lpstr>
      <vt:lpstr>NOTAM Information</vt:lpstr>
      <vt:lpstr>NOTAM Information</vt:lpstr>
      <vt:lpstr>NOTAM Information</vt:lpstr>
      <vt:lpstr>NOTAM Information</vt:lpstr>
      <vt:lpstr>Complete and File a Flight Plan </vt:lpstr>
      <vt:lpstr>Flight Plan Aircraft Equipment Suffix Table</vt:lpstr>
      <vt:lpstr>Filing a Flight Plan</vt:lpstr>
      <vt:lpstr>Flight Plan Alternate Airport - §91.169</vt:lpstr>
      <vt:lpstr>Flight Plan Alternate Airport - §91.169</vt:lpstr>
      <vt:lpstr>Filing a Flight Plan Alternate Airport - GPS</vt:lpstr>
      <vt:lpstr>Alternate Airport Selection</vt:lpstr>
      <vt:lpstr>Alternate Airport Selection</vt:lpstr>
      <vt:lpstr>Alternate Airport Selection</vt:lpstr>
      <vt:lpstr>Filing a Flight Plan Fuel Planning - §91.167</vt:lpstr>
      <vt:lpstr>Flight Plan for Proposed Flight</vt:lpstr>
      <vt:lpstr>GPS and RAIM</vt:lpstr>
      <vt:lpstr>Weather Charts and Analysis</vt:lpstr>
      <vt:lpstr>Icing</vt:lpstr>
      <vt:lpstr>Icing Risk for Proposed Flight</vt:lpstr>
      <vt:lpstr>Freezing Level Report</vt:lpstr>
      <vt:lpstr>SRM</vt:lpstr>
      <vt:lpstr>SRM</vt:lpstr>
      <vt:lpstr>PowerPoint Presentation</vt:lpstr>
      <vt:lpstr>PowerPoint Presentation</vt:lpstr>
      <vt:lpstr>PowerPoint Presentation</vt:lpstr>
      <vt:lpstr>PowerPoint Presentation</vt:lpstr>
      <vt:lpstr>PowerPoint Presentation</vt:lpstr>
      <vt:lpstr>PowerPoint Presentation</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dc:creator>
  <cp:lastModifiedBy>Bob</cp:lastModifiedBy>
  <cp:revision>393</cp:revision>
  <cp:lastPrinted>2013-11-03T19:10:03Z</cp:lastPrinted>
  <dcterms:created xsi:type="dcterms:W3CDTF">2013-10-26T22:23:56Z</dcterms:created>
  <dcterms:modified xsi:type="dcterms:W3CDTF">2013-11-04T03:14:13Z</dcterms:modified>
</cp:coreProperties>
</file>