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66" r:id="rId3"/>
    <p:sldId id="285" r:id="rId4"/>
    <p:sldId id="257" r:id="rId5"/>
    <p:sldId id="291" r:id="rId6"/>
    <p:sldId id="292" r:id="rId7"/>
    <p:sldId id="297" r:id="rId8"/>
    <p:sldId id="298" r:id="rId9"/>
    <p:sldId id="299" r:id="rId10"/>
    <p:sldId id="307" r:id="rId11"/>
    <p:sldId id="308" r:id="rId12"/>
    <p:sldId id="349" r:id="rId13"/>
    <p:sldId id="359" r:id="rId14"/>
    <p:sldId id="328" r:id="rId15"/>
    <p:sldId id="378" r:id="rId16"/>
    <p:sldId id="379" r:id="rId17"/>
    <p:sldId id="309" r:id="rId18"/>
    <p:sldId id="345" r:id="rId19"/>
    <p:sldId id="346" r:id="rId20"/>
    <p:sldId id="296" r:id="rId21"/>
    <p:sldId id="300" r:id="rId22"/>
    <p:sldId id="305" r:id="rId23"/>
    <p:sldId id="304" r:id="rId24"/>
    <p:sldId id="302" r:id="rId25"/>
    <p:sldId id="303" r:id="rId26"/>
    <p:sldId id="312" r:id="rId27"/>
    <p:sldId id="301" r:id="rId28"/>
    <p:sldId id="314" r:id="rId29"/>
    <p:sldId id="316" r:id="rId30"/>
    <p:sldId id="311" r:id="rId31"/>
    <p:sldId id="356" r:id="rId32"/>
    <p:sldId id="313" r:id="rId33"/>
    <p:sldId id="310" r:id="rId34"/>
    <p:sldId id="318" r:id="rId35"/>
    <p:sldId id="357" r:id="rId36"/>
    <p:sldId id="320" r:id="rId37"/>
    <p:sldId id="259" r:id="rId38"/>
    <p:sldId id="293" r:id="rId39"/>
    <p:sldId id="321" r:id="rId40"/>
    <p:sldId id="322" r:id="rId41"/>
    <p:sldId id="329" r:id="rId42"/>
    <p:sldId id="330" r:id="rId43"/>
    <p:sldId id="331" r:id="rId44"/>
    <p:sldId id="323" r:id="rId45"/>
    <p:sldId id="258" r:id="rId46"/>
    <p:sldId id="324" r:id="rId47"/>
    <p:sldId id="325" r:id="rId48"/>
    <p:sldId id="327" r:id="rId49"/>
    <p:sldId id="326" r:id="rId50"/>
    <p:sldId id="315" r:id="rId51"/>
    <p:sldId id="358" r:id="rId52"/>
    <p:sldId id="360" r:id="rId53"/>
    <p:sldId id="351" r:id="rId54"/>
    <p:sldId id="375" r:id="rId55"/>
    <p:sldId id="376" r:id="rId56"/>
    <p:sldId id="377" r:id="rId57"/>
    <p:sldId id="348" r:id="rId58"/>
    <p:sldId id="361" r:id="rId59"/>
    <p:sldId id="278" r:id="rId60"/>
    <p:sldId id="279" r:id="rId6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660"/>
  </p:normalViewPr>
  <p:slideViewPr>
    <p:cSldViewPr>
      <p:cViewPr varScale="1">
        <p:scale>
          <a:sx n="107" d="100"/>
          <a:sy n="107" d="100"/>
        </p:scale>
        <p:origin x="-183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7AADE30-8926-436B-9331-47D4C39A0B65}" type="datetimeFigureOut">
              <a:rPr lang="en-US" smtClean="0"/>
              <a:t>11/3/2013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3C9519C-53FE-449E-80A2-4F43A54DCA2B}" type="slidenum">
              <a:rPr lang="en-US" smtClean="0"/>
              <a:t>‹#›</a:t>
            </a:fld>
            <a:endParaRPr lang="en-US"/>
          </a:p>
        </p:txBody>
      </p:sp>
    </p:spTree>
    <p:extLst>
      <p:ext uri="{BB962C8B-B14F-4D97-AF65-F5344CB8AC3E}">
        <p14:creationId xmlns:p14="http://schemas.microsoft.com/office/powerpoint/2010/main" val="297007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9519C-53FE-449E-80A2-4F43A54DCA2B}" type="slidenum">
              <a:rPr lang="en-US" smtClean="0"/>
              <a:t>35</a:t>
            </a:fld>
            <a:endParaRPr lang="en-US"/>
          </a:p>
        </p:txBody>
      </p:sp>
    </p:spTree>
    <p:extLst>
      <p:ext uri="{BB962C8B-B14F-4D97-AF65-F5344CB8AC3E}">
        <p14:creationId xmlns:p14="http://schemas.microsoft.com/office/powerpoint/2010/main" val="134200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60</a:t>
            </a:fld>
            <a:endParaRPr lang="en-US"/>
          </a:p>
        </p:txBody>
      </p:sp>
    </p:spTree>
    <p:extLst>
      <p:ext uri="{BB962C8B-B14F-4D97-AF65-F5344CB8AC3E}">
        <p14:creationId xmlns:p14="http://schemas.microsoft.com/office/powerpoint/2010/main" val="20060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A9453F-E1E0-4217-8671-91EDD0085A54}" type="datetime1">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179660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33291-8D74-4582-90ED-BCCD8A30A99C}" type="datetime1">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394479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2FBC1-3A57-4C49-80C5-AFF6A5445DF8}" type="datetime1">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152939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F4506-8A37-493E-9D89-AE39D9286DB6}" type="datetime1">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207757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664BC-446D-4C05-AAE2-0B7E39AACD67}" type="datetime1">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2931202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13DF27-6C07-4382-913E-6FE7DB49C6AC}" type="datetime1">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306375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603C22-021F-4478-AAF5-92F12B2E715D}" type="datetime1">
              <a:rPr lang="en-US" smtClean="0"/>
              <a:t>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25837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B835E5-A208-4023-BC68-508AE425C604}" type="datetime1">
              <a:rPr lang="en-US" smtClean="0"/>
              <a:t>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376836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30557-426A-45D5-8C57-F038F5FC02C6}" type="datetime1">
              <a:rPr lang="en-US" smtClean="0"/>
              <a:t>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303831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230E6-F666-4B36-8D1D-4AD2484A31DB}" type="datetime1">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374123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05C63-D995-4719-A6E4-3E734BD05C25}" type="datetime1">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FD6E-8962-48C8-9D26-70ECC5E64D62}" type="slidenum">
              <a:rPr lang="en-US" smtClean="0"/>
              <a:t>‹#›</a:t>
            </a:fld>
            <a:endParaRPr lang="en-US"/>
          </a:p>
        </p:txBody>
      </p:sp>
    </p:spTree>
    <p:extLst>
      <p:ext uri="{BB962C8B-B14F-4D97-AF65-F5344CB8AC3E}">
        <p14:creationId xmlns:p14="http://schemas.microsoft.com/office/powerpoint/2010/main" val="298283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53F0A-3FB3-4406-95FF-E7239A98CFF5}" type="datetime1">
              <a:rPr lang="en-US" smtClean="0"/>
              <a:t>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4FD6E-8962-48C8-9D26-70ECC5E64D62}" type="slidenum">
              <a:rPr lang="en-US" smtClean="0"/>
              <a:t>‹#›</a:t>
            </a:fld>
            <a:endParaRPr lang="en-US"/>
          </a:p>
        </p:txBody>
      </p:sp>
    </p:spTree>
    <p:extLst>
      <p:ext uri="{BB962C8B-B14F-4D97-AF65-F5344CB8AC3E}">
        <p14:creationId xmlns:p14="http://schemas.microsoft.com/office/powerpoint/2010/main" val="519984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aeronav.faa.gov/content/aeronav/online/pdf_files/Chart_Users_Guide_11thEd.pdf"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hyperlink" Target="http://bob-cfi.weebly.com/uploads/7/6/9/3/7693240/ats_routes.pptx"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fly.faa.gov/rmt/nfdc_preferred_routes_database.js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hyperlink" Target="http://tfr.faa.gov/tfr_map_ims/html/index.html" TargetMode="Externa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raimprediction.ne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fly.faa.gov/flyfaa/usmap.jsp" TargetMode="External"/><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t>Cross Country Flight Planning</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400800" cy="493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412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0"/>
            <a:ext cx="5243143"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Departure </a:t>
            </a:r>
            <a:r>
              <a:rPr lang="en-US" dirty="0" smtClean="0"/>
              <a:t>/ Destination Airport Considerations AF/D</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10</a:t>
            </a:fld>
            <a:endParaRPr lang="en-US"/>
          </a:p>
        </p:txBody>
      </p:sp>
    </p:spTree>
    <p:extLst>
      <p:ext uri="{BB962C8B-B14F-4D97-AF65-F5344CB8AC3E}">
        <p14:creationId xmlns:p14="http://schemas.microsoft.com/office/powerpoint/2010/main" val="118514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Departure Runway Planning</a:t>
            </a:r>
            <a:endParaRPr lang="en-US" dirty="0"/>
          </a:p>
        </p:txBody>
      </p:sp>
      <p:sp>
        <p:nvSpPr>
          <p:cNvPr id="3" name="Content Placeholder 2"/>
          <p:cNvSpPr>
            <a:spLocks noGrp="1"/>
          </p:cNvSpPr>
          <p:nvPr>
            <p:ph idx="1"/>
          </p:nvPr>
        </p:nvSpPr>
        <p:spPr>
          <a:xfrm>
            <a:off x="457200" y="1600200"/>
            <a:ext cx="4419600" cy="4525963"/>
          </a:xfrm>
        </p:spPr>
        <p:txBody>
          <a:bodyPr>
            <a:normAutofit fontScale="77500" lnSpcReduction="20000"/>
          </a:bodyPr>
          <a:lstStyle/>
          <a:p>
            <a:r>
              <a:rPr lang="en-US" dirty="0" smtClean="0"/>
              <a:t>Can we take off given the aircraft weight, pressure altitude and temperature?</a:t>
            </a:r>
          </a:p>
          <a:p>
            <a:r>
              <a:rPr lang="en-US" dirty="0" smtClean="0"/>
              <a:t>Runway required </a:t>
            </a:r>
          </a:p>
          <a:p>
            <a:pPr lvl="1"/>
            <a:r>
              <a:rPr lang="en-US" dirty="0" smtClean="0"/>
              <a:t>Airport elevation 2205’</a:t>
            </a:r>
          </a:p>
          <a:p>
            <a:pPr lvl="1"/>
            <a:r>
              <a:rPr lang="en-US" dirty="0" err="1" smtClean="0"/>
              <a:t>Metar</a:t>
            </a:r>
            <a:r>
              <a:rPr lang="en-US" dirty="0"/>
              <a:t> =  VGT 	300553Z 32014KT 10SM OVC095 </a:t>
            </a:r>
            <a:r>
              <a:rPr lang="en-US" b="1" dirty="0">
                <a:solidFill>
                  <a:srgbClr val="FF0000"/>
                </a:solidFill>
              </a:rPr>
              <a:t>13</a:t>
            </a:r>
            <a:r>
              <a:rPr lang="en-US" dirty="0"/>
              <a:t>/02 </a:t>
            </a:r>
            <a:r>
              <a:rPr lang="en-US" dirty="0">
                <a:solidFill>
                  <a:srgbClr val="FF0000"/>
                </a:solidFill>
              </a:rPr>
              <a:t>A</a:t>
            </a:r>
            <a:r>
              <a:rPr lang="en-US" b="1" dirty="0">
                <a:solidFill>
                  <a:srgbClr val="FF0000"/>
                </a:solidFill>
              </a:rPr>
              <a:t>2993</a:t>
            </a:r>
            <a:r>
              <a:rPr lang="en-US" dirty="0"/>
              <a:t> RMK AO2 </a:t>
            </a:r>
            <a:r>
              <a:rPr lang="en-US" dirty="0" smtClean="0"/>
              <a:t>SLP149</a:t>
            </a:r>
          </a:p>
          <a:p>
            <a:pPr lvl="1"/>
            <a:r>
              <a:rPr lang="en-US" dirty="0" smtClean="0"/>
              <a:t>29.93 =-10’ = 2195’ PA</a:t>
            </a:r>
          </a:p>
          <a:p>
            <a:pPr lvl="1"/>
            <a:r>
              <a:rPr lang="en-US" dirty="0" smtClean="0"/>
              <a:t>Ground roll = </a:t>
            </a:r>
          </a:p>
          <a:p>
            <a:pPr marL="457200" lvl="1" indent="0">
              <a:buNone/>
            </a:pPr>
            <a:r>
              <a:rPr lang="en-US" dirty="0"/>
              <a:t> </a:t>
            </a:r>
            <a:endParaRPr lang="en-US" dirty="0" smtClean="0"/>
          </a:p>
          <a:p>
            <a:pPr marL="457200" lvl="1" indent="0">
              <a:buNone/>
            </a:pPr>
            <a:r>
              <a:rPr lang="en-US" dirty="0" smtClean="0"/>
              <a:t> </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4BB4FD6E-8962-48C8-9D26-70ECC5E64D62}" type="slidenum">
              <a:rPr lang="en-US" smtClean="0"/>
              <a:t>11</a:t>
            </a:fld>
            <a:endParaRPr lang="en-US"/>
          </a:p>
        </p:txBody>
      </p:sp>
      <p:pic>
        <p:nvPicPr>
          <p:cNvPr id="5" name="Picture 2" descr="http://www.flightsafetycounselor.com/images/takedi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19199"/>
            <a:ext cx="4261062" cy="314340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portysnetwork.com/learntofly/files/2012/06/DensityAltitude-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740" y="4114800"/>
            <a:ext cx="2109735" cy="23288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1524000" y="3505200"/>
            <a:ext cx="4038600" cy="1828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36608" y="1981200"/>
            <a:ext cx="73792" cy="990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14964" y="5279231"/>
            <a:ext cx="1476236" cy="1323439"/>
          </a:xfrm>
          <a:prstGeom prst="rect">
            <a:avLst/>
          </a:prstGeom>
          <a:noFill/>
          <a:ln>
            <a:solidFill>
              <a:schemeClr val="accent1"/>
            </a:solidFill>
          </a:ln>
        </p:spPr>
        <p:txBody>
          <a:bodyPr wrap="square" rtlCol="0">
            <a:spAutoFit/>
          </a:bodyPr>
          <a:lstStyle/>
          <a:p>
            <a:r>
              <a:rPr lang="en-US" sz="1600" dirty="0" smtClean="0"/>
              <a:t>Plenty of runway as shortest runway is 4203’ per AF/D</a:t>
            </a:r>
            <a:endParaRPr lang="en-US" sz="1600" dirty="0"/>
          </a:p>
        </p:txBody>
      </p:sp>
      <p:cxnSp>
        <p:nvCxnSpPr>
          <p:cNvPr id="23" name="Straight Arrow Connector 22"/>
          <p:cNvCxnSpPr>
            <a:stCxn id="15" idx="1"/>
          </p:cNvCxnSpPr>
          <p:nvPr/>
        </p:nvCxnSpPr>
        <p:spPr>
          <a:xfrm flipH="1">
            <a:off x="3877098" y="5940951"/>
            <a:ext cx="437866" cy="50271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800600"/>
            <a:ext cx="3461941" cy="180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7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Runway Planning</a:t>
            </a:r>
          </a:p>
        </p:txBody>
      </p:sp>
      <p:sp>
        <p:nvSpPr>
          <p:cNvPr id="3" name="Content Placeholder 2"/>
          <p:cNvSpPr>
            <a:spLocks noGrp="1"/>
          </p:cNvSpPr>
          <p:nvPr>
            <p:ph idx="1"/>
          </p:nvPr>
        </p:nvSpPr>
        <p:spPr/>
        <p:txBody>
          <a:bodyPr>
            <a:normAutofit fontScale="92500" lnSpcReduction="20000"/>
          </a:bodyPr>
          <a:lstStyle/>
          <a:p>
            <a:pPr algn="just"/>
            <a:r>
              <a:rPr lang="en-US" dirty="0" smtClean="0"/>
              <a:t>Also consider runway slope impact, even if no factor is included in the take-off distance chart</a:t>
            </a:r>
          </a:p>
          <a:p>
            <a:pPr lvl="1" algn="just"/>
            <a:r>
              <a:rPr lang="en-US" dirty="0" smtClean="0"/>
              <a:t>Rule of thumb</a:t>
            </a:r>
          </a:p>
          <a:p>
            <a:pPr lvl="2" algn="just"/>
            <a:r>
              <a:rPr lang="en-US" dirty="0"/>
              <a:t>Downslope takeoff distance is reduced </a:t>
            </a:r>
            <a:r>
              <a:rPr lang="en-US" dirty="0" smtClean="0"/>
              <a:t>about </a:t>
            </a:r>
            <a:r>
              <a:rPr lang="en-US" dirty="0"/>
              <a:t>5% per </a:t>
            </a:r>
            <a:r>
              <a:rPr lang="en-US" dirty="0" smtClean="0"/>
              <a:t>degree</a:t>
            </a:r>
            <a:endParaRPr lang="en-US" dirty="0"/>
          </a:p>
          <a:p>
            <a:pPr lvl="2" algn="just"/>
            <a:r>
              <a:rPr lang="en-US" dirty="0"/>
              <a:t>Upslope takeoff distance is increased </a:t>
            </a:r>
            <a:r>
              <a:rPr lang="en-US" dirty="0" smtClean="0"/>
              <a:t>about </a:t>
            </a:r>
            <a:r>
              <a:rPr lang="en-US" dirty="0"/>
              <a:t>7% per </a:t>
            </a:r>
            <a:r>
              <a:rPr lang="en-US" dirty="0" smtClean="0"/>
              <a:t>degree</a:t>
            </a:r>
          </a:p>
          <a:p>
            <a:pPr lvl="1" algn="just"/>
            <a:r>
              <a:rPr lang="en-US" dirty="0" smtClean="0"/>
              <a:t>Listed in airport’s runway information in AFD, on taxi diagrams and on approach plate runway diagrams</a:t>
            </a:r>
          </a:p>
          <a:p>
            <a:pPr algn="just"/>
            <a:r>
              <a:rPr lang="en-US" dirty="0" smtClean="0"/>
              <a:t>If the runway distance is close to operational limits of the aircraft, be sure to compute the 50’ obstacle clearance distance to be sure take-off is viable</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12</a:t>
            </a:fld>
            <a:endParaRPr lang="en-US"/>
          </a:p>
        </p:txBody>
      </p:sp>
      <p:pic>
        <p:nvPicPr>
          <p:cNvPr id="1026" name="Picture 2" descr="http://www.dupageairport.com/runw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5410200"/>
            <a:ext cx="2142950" cy="130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648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Runway Planning</a:t>
            </a:r>
            <a:endParaRPr lang="en-US" dirty="0"/>
          </a:p>
        </p:txBody>
      </p:sp>
      <p:sp>
        <p:nvSpPr>
          <p:cNvPr id="3" name="Content Placeholder 2"/>
          <p:cNvSpPr>
            <a:spLocks noGrp="1"/>
          </p:cNvSpPr>
          <p:nvPr>
            <p:ph idx="1"/>
          </p:nvPr>
        </p:nvSpPr>
        <p:spPr/>
        <p:txBody>
          <a:bodyPr/>
          <a:lstStyle/>
          <a:p>
            <a:r>
              <a:rPr lang="en-US" dirty="0" smtClean="0"/>
              <a:t>Be sure to check </a:t>
            </a:r>
            <a:r>
              <a:rPr lang="en-US" dirty="0" err="1" smtClean="0"/>
              <a:t>Notams</a:t>
            </a:r>
            <a:endParaRPr lang="en-US" dirty="0" smtClean="0"/>
          </a:p>
          <a:p>
            <a:pPr lvl="1"/>
            <a:r>
              <a:rPr lang="en-US" dirty="0" smtClean="0"/>
              <a:t>Runway closures / limits</a:t>
            </a:r>
          </a:p>
          <a:p>
            <a:pPr lvl="1"/>
            <a:r>
              <a:rPr lang="en-US" dirty="0" smtClean="0"/>
              <a:t>Taxiway closures / limits</a:t>
            </a:r>
          </a:p>
          <a:p>
            <a:pPr lvl="1"/>
            <a:r>
              <a:rPr lang="en-US" dirty="0" smtClean="0"/>
              <a:t>Lighting outages</a:t>
            </a:r>
          </a:p>
          <a:p>
            <a:r>
              <a:rPr lang="en-US" dirty="0" smtClean="0"/>
              <a:t>Examples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13</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91000"/>
            <a:ext cx="6053138" cy="84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800600"/>
            <a:ext cx="7010400" cy="56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334000"/>
            <a:ext cx="7848600" cy="834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87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Clearance Delivery</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Towered airport</a:t>
            </a:r>
          </a:p>
          <a:p>
            <a:pPr lvl="1" algn="just"/>
            <a:r>
              <a:rPr lang="en-US" dirty="0" smtClean="0"/>
              <a:t>Ground control / tower</a:t>
            </a:r>
          </a:p>
          <a:p>
            <a:pPr lvl="1" algn="just"/>
            <a:r>
              <a:rPr lang="en-US" dirty="0" smtClean="0"/>
              <a:t>Clearance delivery</a:t>
            </a:r>
          </a:p>
          <a:p>
            <a:pPr lvl="1" algn="just"/>
            <a:r>
              <a:rPr lang="en-US" dirty="0" smtClean="0"/>
              <a:t>May be able to receive </a:t>
            </a:r>
            <a:r>
              <a:rPr lang="en-US" dirty="0"/>
              <a:t>a pre-taxi </a:t>
            </a:r>
            <a:r>
              <a:rPr lang="en-US" dirty="0" smtClean="0"/>
              <a:t>clearance -  can get clearance up to 10 minutes </a:t>
            </a:r>
            <a:r>
              <a:rPr lang="en-US" dirty="0"/>
              <a:t>prior to beginning </a:t>
            </a:r>
            <a:r>
              <a:rPr lang="en-US" dirty="0" smtClean="0"/>
              <a:t>taxi</a:t>
            </a:r>
          </a:p>
          <a:p>
            <a:pPr algn="just"/>
            <a:r>
              <a:rPr lang="en-US" dirty="0" smtClean="0"/>
              <a:t>Non-towered airport</a:t>
            </a:r>
          </a:p>
          <a:p>
            <a:pPr lvl="1" algn="just"/>
            <a:r>
              <a:rPr lang="en-US" dirty="0" smtClean="0"/>
              <a:t>FSS by Phone</a:t>
            </a:r>
          </a:p>
          <a:p>
            <a:pPr lvl="1" algn="just"/>
            <a:r>
              <a:rPr lang="en-US" dirty="0" smtClean="0"/>
              <a:t>FSS by Radio</a:t>
            </a:r>
          </a:p>
          <a:p>
            <a:pPr lvl="2" algn="just"/>
            <a:r>
              <a:rPr lang="en-US" dirty="0" smtClean="0"/>
              <a:t>May have remote communications outlet </a:t>
            </a:r>
            <a:r>
              <a:rPr lang="en-US" dirty="0"/>
              <a:t>(RCO</a:t>
            </a:r>
            <a:r>
              <a:rPr lang="en-US" dirty="0" smtClean="0"/>
              <a:t>)</a:t>
            </a:r>
          </a:p>
          <a:p>
            <a:pPr lvl="2" algn="just"/>
            <a:r>
              <a:rPr lang="en-US" dirty="0"/>
              <a:t>Ground </a:t>
            </a:r>
            <a:r>
              <a:rPr lang="en-US" dirty="0" smtClean="0"/>
              <a:t>Communication Outlet </a:t>
            </a:r>
            <a:r>
              <a:rPr lang="en-US" dirty="0"/>
              <a:t>(</a:t>
            </a:r>
            <a:r>
              <a:rPr lang="en-US" dirty="0" smtClean="0"/>
              <a:t>GCO) - VHF </a:t>
            </a:r>
            <a:r>
              <a:rPr lang="en-US" dirty="0"/>
              <a:t>radio to </a:t>
            </a:r>
            <a:r>
              <a:rPr lang="en-US" dirty="0" smtClean="0"/>
              <a:t>telephone connection to </a:t>
            </a:r>
            <a:r>
              <a:rPr lang="en-US" dirty="0"/>
              <a:t>FSS – usually four key clicks on </a:t>
            </a:r>
            <a:r>
              <a:rPr lang="en-US" dirty="0" smtClean="0"/>
              <a:t>the radio </a:t>
            </a:r>
            <a:r>
              <a:rPr lang="en-US" dirty="0"/>
              <a:t>to </a:t>
            </a:r>
            <a:r>
              <a:rPr lang="en-US" dirty="0" smtClean="0"/>
              <a:t>contact ATC and </a:t>
            </a:r>
            <a:r>
              <a:rPr lang="en-US" dirty="0"/>
              <a:t>six key clicks to </a:t>
            </a:r>
            <a:r>
              <a:rPr lang="en-US" dirty="0" smtClean="0"/>
              <a:t>contact the FSS</a:t>
            </a:r>
          </a:p>
          <a:p>
            <a:pPr lvl="1" algn="just"/>
            <a:r>
              <a:rPr lang="en-US" dirty="0" smtClean="0"/>
              <a:t>ATC by radio</a:t>
            </a:r>
          </a:p>
          <a:p>
            <a:pPr lvl="1" algn="just"/>
            <a:r>
              <a:rPr lang="en-US" dirty="0" smtClean="0"/>
              <a:t>Depart </a:t>
            </a:r>
            <a:r>
              <a:rPr lang="en-US" dirty="0"/>
              <a:t>the airport VFR </a:t>
            </a:r>
            <a:r>
              <a:rPr lang="en-US" dirty="0" smtClean="0"/>
              <a:t>if conditions </a:t>
            </a:r>
            <a:r>
              <a:rPr lang="en-US" dirty="0"/>
              <a:t>permit and contact </a:t>
            </a:r>
            <a:r>
              <a:rPr lang="en-US" dirty="0" smtClean="0"/>
              <a:t>ATC for your </a:t>
            </a:r>
            <a:r>
              <a:rPr lang="en-US" dirty="0"/>
              <a:t>clearance in the air</a:t>
            </a:r>
            <a:endParaRPr lang="en-US" dirty="0" smtClean="0"/>
          </a:p>
          <a:p>
            <a:pPr lvl="1" algn="just"/>
            <a:r>
              <a:rPr lang="en-US" dirty="0"/>
              <a:t>Void time -  </a:t>
            </a:r>
            <a:r>
              <a:rPr lang="en-US" dirty="0" smtClean="0"/>
              <a:t>Must </a:t>
            </a:r>
            <a:r>
              <a:rPr lang="en-US" dirty="0"/>
              <a:t>depart </a:t>
            </a:r>
            <a:r>
              <a:rPr lang="en-US" dirty="0" smtClean="0"/>
              <a:t>before </a:t>
            </a:r>
            <a:r>
              <a:rPr lang="en-US" dirty="0"/>
              <a:t>the clearance </a:t>
            </a:r>
            <a:r>
              <a:rPr lang="en-US" dirty="0" smtClean="0"/>
              <a:t>void time</a:t>
            </a:r>
            <a:r>
              <a:rPr lang="en-US" dirty="0"/>
              <a:t>; if you fail to depart, you must contact ATC by </a:t>
            </a:r>
            <a:r>
              <a:rPr lang="en-US" dirty="0" smtClean="0"/>
              <a:t>a specified </a:t>
            </a:r>
            <a:r>
              <a:rPr lang="en-US" dirty="0"/>
              <a:t>notification time, which is within 30 </a:t>
            </a:r>
            <a:r>
              <a:rPr lang="en-US" dirty="0" smtClean="0"/>
              <a:t>minutes of </a:t>
            </a:r>
            <a:r>
              <a:rPr lang="en-US" dirty="0"/>
              <a:t>the original void </a:t>
            </a:r>
            <a:r>
              <a:rPr lang="en-US" dirty="0" smtClean="0"/>
              <a:t>time</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14</a:t>
            </a:fld>
            <a:endParaRPr lang="en-US"/>
          </a:p>
        </p:txBody>
      </p:sp>
      <p:pic>
        <p:nvPicPr>
          <p:cNvPr id="3074" name="Picture 2" descr="http://www.faa.gov/air_traffic/technology/atop/atop_photos/media/5-4-05ARTCC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990600"/>
            <a:ext cx="1905000" cy="124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994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dirty="0" smtClean="0"/>
              <a:t>Obtaining the Clearance</a:t>
            </a:r>
            <a:endParaRPr lang="en-US" altLang="en-US" dirty="0"/>
          </a:p>
        </p:txBody>
      </p:sp>
      <p:sp>
        <p:nvSpPr>
          <p:cNvPr id="87043" name="Rectangle 3"/>
          <p:cNvSpPr>
            <a:spLocks noGrp="1" noChangeArrowheads="1"/>
          </p:cNvSpPr>
          <p:nvPr>
            <p:ph type="body" idx="1"/>
          </p:nvPr>
        </p:nvSpPr>
        <p:spPr/>
        <p:txBody>
          <a:bodyPr/>
          <a:lstStyle/>
          <a:p>
            <a:pPr>
              <a:buFontTx/>
              <a:buNone/>
            </a:pPr>
            <a:r>
              <a:rPr lang="en-US" altLang="en-US" sz="2800" dirty="0"/>
              <a:t>INITIAL RADIO CONTACT </a:t>
            </a:r>
          </a:p>
          <a:p>
            <a:r>
              <a:rPr lang="en-US" altLang="en-US" sz="2800" dirty="0" smtClean="0"/>
              <a:t>In your initial </a:t>
            </a:r>
            <a:r>
              <a:rPr lang="en-US" altLang="en-US" sz="2800" dirty="0"/>
              <a:t>radio </a:t>
            </a:r>
            <a:r>
              <a:rPr lang="en-US" altLang="en-US" sz="2800" dirty="0" smtClean="0"/>
              <a:t>communication with the clearance facility state</a:t>
            </a:r>
            <a:r>
              <a:rPr lang="en-US" altLang="en-US" sz="2800" dirty="0"/>
              <a:t>: </a:t>
            </a:r>
          </a:p>
          <a:p>
            <a:pPr lvl="1"/>
            <a:r>
              <a:rPr lang="en-US" altLang="en-US" sz="2400" dirty="0"/>
              <a:t>Aircraft </a:t>
            </a:r>
            <a:r>
              <a:rPr lang="en-US" altLang="en-US" sz="2400" dirty="0" smtClean="0"/>
              <a:t>identification</a:t>
            </a:r>
          </a:p>
          <a:p>
            <a:pPr lvl="1"/>
            <a:r>
              <a:rPr lang="en-US" altLang="en-US" sz="2400" dirty="0" smtClean="0"/>
              <a:t>Location on the airport</a:t>
            </a:r>
          </a:p>
          <a:p>
            <a:pPr lvl="1"/>
            <a:r>
              <a:rPr lang="en-US" altLang="en-US" sz="2400" dirty="0"/>
              <a:t>T</a:t>
            </a:r>
            <a:r>
              <a:rPr lang="en-US" altLang="en-US" sz="2400" dirty="0" smtClean="0"/>
              <a:t>ype of operation planned (</a:t>
            </a:r>
            <a:r>
              <a:rPr lang="en-US" altLang="en-US" sz="2400" dirty="0" err="1" smtClean="0"/>
              <a:t>ifr</a:t>
            </a:r>
            <a:r>
              <a:rPr lang="en-US" altLang="en-US" sz="2400" dirty="0" smtClean="0"/>
              <a:t>)</a:t>
            </a:r>
          </a:p>
          <a:p>
            <a:pPr lvl="1"/>
            <a:r>
              <a:rPr lang="en-US" altLang="en-US" sz="2400" dirty="0" smtClean="0"/>
              <a:t>Point of first intended landing and requested action (taxi/clearance on request/</a:t>
            </a:r>
            <a:r>
              <a:rPr lang="en-US" altLang="en-US" sz="2400" dirty="0" err="1" smtClean="0"/>
              <a:t>etc</a:t>
            </a:r>
            <a:r>
              <a:rPr lang="en-US" altLang="en-US" sz="2400" dirty="0" smtClean="0"/>
              <a:t>)</a:t>
            </a:r>
            <a:endParaRPr lang="en-US" altLang="en-US" sz="2400" dirty="0"/>
          </a:p>
        </p:txBody>
      </p:sp>
    </p:spTree>
    <p:extLst>
      <p:ext uri="{BB962C8B-B14F-4D97-AF65-F5344CB8AC3E}">
        <p14:creationId xmlns:p14="http://schemas.microsoft.com/office/powerpoint/2010/main" val="2241389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7043">
                                            <p:txEl>
                                              <p:pRg st="2" end="2"/>
                                            </p:txEl>
                                          </p:spTgt>
                                        </p:tgtEl>
                                        <p:attrNameLst>
                                          <p:attrName>style.visibility</p:attrName>
                                        </p:attrNameLst>
                                      </p:cBhvr>
                                      <p:to>
                                        <p:strVal val="visible"/>
                                      </p:to>
                                    </p:set>
                                    <p:anim calcmode="lin" valueType="num">
                                      <p:cBhvr additive="base">
                                        <p:cTn id="7"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043">
                                            <p:txEl>
                                              <p:pRg st="3" end="3"/>
                                            </p:txEl>
                                          </p:spTgt>
                                        </p:tgtEl>
                                        <p:attrNameLst>
                                          <p:attrName>style.visibility</p:attrName>
                                        </p:attrNameLst>
                                      </p:cBhvr>
                                      <p:to>
                                        <p:strVal val="visible"/>
                                      </p:to>
                                    </p:set>
                                    <p:anim calcmode="lin" valueType="num">
                                      <p:cBhvr additive="base">
                                        <p:cTn id="13" dur="5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7043">
                                            <p:txEl>
                                              <p:pRg st="4" end="4"/>
                                            </p:txEl>
                                          </p:spTgt>
                                        </p:tgtEl>
                                        <p:attrNameLst>
                                          <p:attrName>style.visibility</p:attrName>
                                        </p:attrNameLst>
                                      </p:cBhvr>
                                      <p:to>
                                        <p:strVal val="visible"/>
                                      </p:to>
                                    </p:set>
                                    <p:anim calcmode="lin" valueType="num">
                                      <p:cBhvr additive="base">
                                        <p:cTn id="19" dur="5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7043">
                                            <p:txEl>
                                              <p:pRg st="5" end="5"/>
                                            </p:txEl>
                                          </p:spTgt>
                                        </p:tgtEl>
                                        <p:attrNameLst>
                                          <p:attrName>style.visibility</p:attrName>
                                        </p:attrNameLst>
                                      </p:cBhvr>
                                      <p:to>
                                        <p:strVal val="visible"/>
                                      </p:to>
                                    </p:set>
                                    <p:anim calcmode="lin" valueType="num">
                                      <p:cBhvr additive="base">
                                        <p:cTn id="25" dur="500" fill="hold"/>
                                        <p:tgtEl>
                                          <p:spTgt spid="8704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dirty="0"/>
              <a:t>IFR </a:t>
            </a:r>
            <a:r>
              <a:rPr lang="en-US" altLang="en-US" dirty="0" smtClean="0"/>
              <a:t>Clearance Items </a:t>
            </a:r>
            <a:endParaRPr lang="en-US" altLang="en-US" dirty="0"/>
          </a:p>
        </p:txBody>
      </p:sp>
      <p:sp>
        <p:nvSpPr>
          <p:cNvPr id="90115" name="Rectangle 3"/>
          <p:cNvSpPr>
            <a:spLocks noGrp="1" noChangeArrowheads="1"/>
          </p:cNvSpPr>
          <p:nvPr>
            <p:ph type="body" idx="1"/>
          </p:nvPr>
        </p:nvSpPr>
        <p:spPr>
          <a:xfrm>
            <a:off x="457200" y="1600200"/>
            <a:ext cx="8229600" cy="4953000"/>
          </a:xfrm>
        </p:spPr>
        <p:txBody>
          <a:bodyPr/>
          <a:lstStyle/>
          <a:p>
            <a:pPr>
              <a:lnSpc>
                <a:spcPct val="90000"/>
              </a:lnSpc>
            </a:pPr>
            <a:r>
              <a:rPr lang="en-US" altLang="en-US" sz="2400" dirty="0" smtClean="0"/>
              <a:t>Clearance will be </a:t>
            </a:r>
            <a:r>
              <a:rPr lang="en-US" altLang="en-US" sz="2400" dirty="0"/>
              <a:t>issued prior to take-off and will include the following items as appropriate, in </a:t>
            </a:r>
            <a:r>
              <a:rPr lang="en-US" altLang="en-US" sz="2400" dirty="0" smtClean="0"/>
              <a:t>the order listed:</a:t>
            </a:r>
          </a:p>
          <a:p>
            <a:pPr lvl="1">
              <a:lnSpc>
                <a:spcPct val="90000"/>
              </a:lnSpc>
            </a:pPr>
            <a:r>
              <a:rPr lang="en-US" altLang="en-US" sz="2000" dirty="0" smtClean="0"/>
              <a:t>Aircraft identification</a:t>
            </a:r>
          </a:p>
          <a:p>
            <a:pPr lvl="1">
              <a:lnSpc>
                <a:spcPct val="90000"/>
              </a:lnSpc>
            </a:pPr>
            <a:r>
              <a:rPr lang="en-US" altLang="en-US" sz="2000" dirty="0" smtClean="0"/>
              <a:t>Clearance limit</a:t>
            </a:r>
          </a:p>
          <a:p>
            <a:pPr lvl="1">
              <a:lnSpc>
                <a:spcPct val="90000"/>
              </a:lnSpc>
            </a:pPr>
            <a:r>
              <a:rPr lang="en-US" altLang="en-US" sz="2000" dirty="0" smtClean="0"/>
              <a:t>Departure </a:t>
            </a:r>
            <a:r>
              <a:rPr lang="en-US" altLang="en-US" sz="2000" dirty="0"/>
              <a:t>procedure or </a:t>
            </a:r>
            <a:r>
              <a:rPr lang="en-US" altLang="en-US" sz="2000" dirty="0" smtClean="0"/>
              <a:t>SID</a:t>
            </a:r>
          </a:p>
          <a:p>
            <a:pPr lvl="1">
              <a:lnSpc>
                <a:spcPct val="90000"/>
              </a:lnSpc>
            </a:pPr>
            <a:r>
              <a:rPr lang="en-US" altLang="en-US" sz="2000" dirty="0" smtClean="0"/>
              <a:t>Route </a:t>
            </a:r>
            <a:r>
              <a:rPr lang="en-US" altLang="en-US" sz="2000" dirty="0"/>
              <a:t>of flight </a:t>
            </a:r>
            <a:endParaRPr lang="en-US" altLang="en-US" sz="2000" dirty="0" smtClean="0"/>
          </a:p>
          <a:p>
            <a:pPr lvl="1">
              <a:lnSpc>
                <a:spcPct val="90000"/>
              </a:lnSpc>
            </a:pPr>
            <a:r>
              <a:rPr lang="en-US" altLang="en-US" sz="2000" dirty="0" smtClean="0"/>
              <a:t>Altitude </a:t>
            </a:r>
            <a:r>
              <a:rPr lang="en-US" altLang="en-US" sz="2000" dirty="0"/>
              <a:t>data in the order </a:t>
            </a:r>
            <a:r>
              <a:rPr lang="en-US" altLang="en-US" sz="2000" dirty="0" smtClean="0"/>
              <a:t>flown</a:t>
            </a:r>
          </a:p>
          <a:p>
            <a:pPr lvl="1">
              <a:lnSpc>
                <a:spcPct val="90000"/>
              </a:lnSpc>
            </a:pPr>
            <a:r>
              <a:rPr lang="en-US" altLang="en-US" sz="2000" dirty="0" smtClean="0"/>
              <a:t>Holding instructions</a:t>
            </a:r>
          </a:p>
          <a:p>
            <a:pPr lvl="1">
              <a:lnSpc>
                <a:spcPct val="90000"/>
              </a:lnSpc>
            </a:pPr>
            <a:r>
              <a:rPr lang="en-US" altLang="en-US" sz="2000" dirty="0" smtClean="0"/>
              <a:t>Any </a:t>
            </a:r>
            <a:r>
              <a:rPr lang="en-US" altLang="en-US" sz="2000" dirty="0"/>
              <a:t>special </a:t>
            </a:r>
            <a:r>
              <a:rPr lang="en-US" altLang="en-US" sz="2000" dirty="0" smtClean="0"/>
              <a:t>information</a:t>
            </a:r>
          </a:p>
          <a:p>
            <a:pPr lvl="1">
              <a:lnSpc>
                <a:spcPct val="90000"/>
              </a:lnSpc>
            </a:pPr>
            <a:r>
              <a:rPr lang="en-US" altLang="en-US" sz="2000" dirty="0" smtClean="0"/>
              <a:t>Frequency </a:t>
            </a:r>
            <a:r>
              <a:rPr lang="en-US" altLang="en-US" sz="2000" dirty="0"/>
              <a:t>and beacon </a:t>
            </a:r>
            <a:r>
              <a:rPr lang="en-US" altLang="en-US" sz="2000" dirty="0" smtClean="0"/>
              <a:t>information</a:t>
            </a:r>
          </a:p>
          <a:p>
            <a:pPr>
              <a:lnSpc>
                <a:spcPct val="90000"/>
              </a:lnSpc>
            </a:pPr>
            <a:r>
              <a:rPr lang="en-US" altLang="en-US" sz="2400" dirty="0" err="1" smtClean="0"/>
              <a:t>Readback</a:t>
            </a:r>
            <a:r>
              <a:rPr lang="en-US" altLang="en-US" sz="2400" dirty="0" smtClean="0"/>
              <a:t> clearance items</a:t>
            </a:r>
            <a:endParaRPr lang="en-US" altLang="en-US" sz="2400" dirty="0"/>
          </a:p>
          <a:p>
            <a:pPr lvl="2">
              <a:lnSpc>
                <a:spcPct val="90000"/>
              </a:lnSpc>
              <a:buFontTx/>
              <a:buNone/>
            </a:pPr>
            <a:endParaRPr lang="en-US" altLang="en-US" sz="2000" dirty="0"/>
          </a:p>
        </p:txBody>
      </p:sp>
    </p:spTree>
    <p:extLst>
      <p:ext uri="{BB962C8B-B14F-4D97-AF65-F5344CB8AC3E}">
        <p14:creationId xmlns:p14="http://schemas.microsoft.com/office/powerpoint/2010/main" val="1227255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and Balance Planning</a:t>
            </a:r>
            <a:endParaRPr lang="en-US" dirty="0"/>
          </a:p>
        </p:txBody>
      </p:sp>
      <p:sp>
        <p:nvSpPr>
          <p:cNvPr id="3" name="Content Placeholder 2"/>
          <p:cNvSpPr>
            <a:spLocks noGrp="1"/>
          </p:cNvSpPr>
          <p:nvPr>
            <p:ph idx="1"/>
          </p:nvPr>
        </p:nvSpPr>
        <p:spPr>
          <a:xfrm>
            <a:off x="457200" y="1600200"/>
            <a:ext cx="3429000" cy="4525963"/>
          </a:xfrm>
        </p:spPr>
        <p:txBody>
          <a:bodyPr>
            <a:normAutofit fontScale="77500" lnSpcReduction="20000"/>
          </a:bodyPr>
          <a:lstStyle/>
          <a:p>
            <a:r>
              <a:rPr lang="en-US" dirty="0" smtClean="0"/>
              <a:t>Compute a weight and balance for the take-off weight through the landing weight to be sure you are within CG for the entire flight and not overweight at take off or landing</a:t>
            </a:r>
          </a:p>
          <a:p>
            <a:r>
              <a:rPr lang="en-US" dirty="0" smtClean="0"/>
              <a:t>Can do with a computer program or by hand from the aircraft’s weight and balance</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17</a:t>
            </a:fld>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447800"/>
            <a:ext cx="30289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863663"/>
            <a:ext cx="3827387" cy="457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96150" y="4876800"/>
            <a:ext cx="915187" cy="369332"/>
          </a:xfrm>
          <a:prstGeom prst="rect">
            <a:avLst/>
          </a:prstGeom>
          <a:noFill/>
          <a:ln>
            <a:solidFill>
              <a:schemeClr val="accent1"/>
            </a:solidFill>
          </a:ln>
        </p:spPr>
        <p:txBody>
          <a:bodyPr wrap="none" rtlCol="0">
            <a:spAutoFit/>
          </a:bodyPr>
          <a:lstStyle/>
          <a:p>
            <a:r>
              <a:rPr lang="en-US" dirty="0" smtClean="0"/>
              <a:t>Take off</a:t>
            </a:r>
            <a:endParaRPr lang="en-US" dirty="0"/>
          </a:p>
        </p:txBody>
      </p:sp>
      <p:cxnSp>
        <p:nvCxnSpPr>
          <p:cNvPr id="7" name="Straight Arrow Connector 6"/>
          <p:cNvCxnSpPr>
            <a:stCxn id="5" idx="1"/>
          </p:cNvCxnSpPr>
          <p:nvPr/>
        </p:nvCxnSpPr>
        <p:spPr>
          <a:xfrm flipH="1">
            <a:off x="6248400" y="5061466"/>
            <a:ext cx="1047750" cy="1846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14600" y="6028983"/>
            <a:ext cx="998094" cy="646331"/>
          </a:xfrm>
          <a:prstGeom prst="rect">
            <a:avLst/>
          </a:prstGeom>
          <a:noFill/>
          <a:ln>
            <a:solidFill>
              <a:schemeClr val="accent1"/>
            </a:solidFill>
          </a:ln>
        </p:spPr>
        <p:txBody>
          <a:bodyPr wrap="none" rtlCol="0">
            <a:spAutoFit/>
          </a:bodyPr>
          <a:lstStyle/>
          <a:p>
            <a:r>
              <a:rPr lang="en-US" dirty="0" smtClean="0"/>
              <a:t>Landing</a:t>
            </a:r>
          </a:p>
          <a:p>
            <a:r>
              <a:rPr lang="en-US" dirty="0"/>
              <a:t>z</a:t>
            </a:r>
            <a:r>
              <a:rPr lang="en-US" dirty="0" smtClean="0"/>
              <a:t>ero fuel</a:t>
            </a:r>
            <a:endParaRPr lang="en-US" dirty="0"/>
          </a:p>
        </p:txBody>
      </p:sp>
      <p:cxnSp>
        <p:nvCxnSpPr>
          <p:cNvPr id="10" name="Straight Arrow Connector 9"/>
          <p:cNvCxnSpPr>
            <a:stCxn id="8" idx="3"/>
          </p:cNvCxnSpPr>
          <p:nvPr/>
        </p:nvCxnSpPr>
        <p:spPr>
          <a:xfrm flipV="1">
            <a:off x="3512694" y="5562600"/>
            <a:ext cx="2515799" cy="78954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300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Airport Environment</a:t>
            </a:r>
            <a:br>
              <a:rPr lang="en-US" dirty="0" smtClean="0"/>
            </a:br>
            <a:r>
              <a:rPr lang="en-US" dirty="0" smtClean="0"/>
              <a:t>Avoiding Runway Incursion</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Stop bars </a:t>
            </a:r>
            <a:r>
              <a:rPr lang="en-US" dirty="0" smtClean="0"/>
              <a:t>- Row </a:t>
            </a:r>
            <a:r>
              <a:rPr lang="en-US" dirty="0"/>
              <a:t>of red </a:t>
            </a:r>
            <a:r>
              <a:rPr lang="en-US" dirty="0" smtClean="0"/>
              <a:t>unidirectional, in-pavement </a:t>
            </a:r>
            <a:r>
              <a:rPr lang="en-US" dirty="0"/>
              <a:t>lights installed along the </a:t>
            </a:r>
            <a:r>
              <a:rPr lang="en-US" dirty="0" smtClean="0"/>
              <a:t>holding position </a:t>
            </a:r>
            <a:r>
              <a:rPr lang="en-US" dirty="0"/>
              <a:t>marking. When extinguished by the controller</a:t>
            </a:r>
            <a:r>
              <a:rPr lang="en-US" dirty="0" smtClean="0"/>
              <a:t>, they </a:t>
            </a:r>
            <a:r>
              <a:rPr lang="en-US" dirty="0"/>
              <a:t>confirm clearance for the pilot </a:t>
            </a:r>
            <a:r>
              <a:rPr lang="en-US" dirty="0" smtClean="0"/>
              <a:t>or vehicle </a:t>
            </a:r>
            <a:r>
              <a:rPr lang="en-US" dirty="0"/>
              <a:t>operator to enter the </a:t>
            </a:r>
            <a:r>
              <a:rPr lang="en-US" dirty="0" smtClean="0"/>
              <a:t>runway</a:t>
            </a:r>
          </a:p>
          <a:p>
            <a:pPr algn="just"/>
            <a:r>
              <a:rPr lang="en-US" dirty="0" smtClean="0"/>
              <a:t>Taxiway </a:t>
            </a:r>
            <a:r>
              <a:rPr lang="en-US" dirty="0"/>
              <a:t>centerline </a:t>
            </a:r>
            <a:r>
              <a:rPr lang="en-US" dirty="0" smtClean="0"/>
              <a:t>lights - Work </a:t>
            </a:r>
            <a:r>
              <a:rPr lang="en-US" dirty="0"/>
              <a:t>in </a:t>
            </a:r>
            <a:r>
              <a:rPr lang="en-US" dirty="0" smtClean="0"/>
              <a:t>conjunction with </a:t>
            </a:r>
            <a:r>
              <a:rPr lang="en-US" dirty="0"/>
              <a:t>stop bars, are green </a:t>
            </a:r>
            <a:r>
              <a:rPr lang="en-US" dirty="0" smtClean="0"/>
              <a:t>in-pavement lights </a:t>
            </a:r>
            <a:r>
              <a:rPr lang="en-US" dirty="0"/>
              <a:t>that guide ground traffic under low </a:t>
            </a:r>
            <a:r>
              <a:rPr lang="en-US" dirty="0" smtClean="0"/>
              <a:t>visibility conditions </a:t>
            </a:r>
            <a:r>
              <a:rPr lang="en-US" dirty="0"/>
              <a:t>and during </a:t>
            </a:r>
            <a:r>
              <a:rPr lang="en-US" dirty="0" smtClean="0"/>
              <a:t>darkness</a:t>
            </a:r>
            <a:endParaRPr lang="en-US" dirty="0"/>
          </a:p>
          <a:p>
            <a:pPr algn="just"/>
            <a:r>
              <a:rPr lang="en-US" dirty="0" smtClean="0"/>
              <a:t>Runway </a:t>
            </a:r>
            <a:r>
              <a:rPr lang="en-US" dirty="0"/>
              <a:t>guard </a:t>
            </a:r>
            <a:r>
              <a:rPr lang="en-US" dirty="0" smtClean="0"/>
              <a:t>lights - Elevated </a:t>
            </a:r>
            <a:r>
              <a:rPr lang="en-US" dirty="0"/>
              <a:t>or </a:t>
            </a:r>
            <a:r>
              <a:rPr lang="en-US" dirty="0" smtClean="0"/>
              <a:t>in-pavement alternately flashing </a:t>
            </a:r>
            <a:r>
              <a:rPr lang="en-US" dirty="0"/>
              <a:t>yellow lights, used to denote </a:t>
            </a:r>
            <a:r>
              <a:rPr lang="en-US" dirty="0" smtClean="0"/>
              <a:t>both the </a:t>
            </a:r>
            <a:r>
              <a:rPr lang="en-US" dirty="0"/>
              <a:t>presence of an active runway and identify </a:t>
            </a:r>
            <a:r>
              <a:rPr lang="en-US" dirty="0" smtClean="0"/>
              <a:t>the location </a:t>
            </a:r>
            <a:r>
              <a:rPr lang="en-US" dirty="0"/>
              <a:t>of a runway holding position </a:t>
            </a:r>
            <a:r>
              <a:rPr lang="en-US" dirty="0" smtClean="0"/>
              <a:t>marking</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18</a:t>
            </a:fld>
            <a:endParaRPr lang="en-US"/>
          </a:p>
        </p:txBody>
      </p:sp>
      <p:pic>
        <p:nvPicPr>
          <p:cNvPr id="5122" name="Picture 2" descr="http://www.flyanything.com/images/VirtualAirport/Collection/Chapter4AirportLightingBASE_HoldBarLigh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57800"/>
            <a:ext cx="17780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caasd.org/leadonlights/images/NewCurr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257800"/>
            <a:ext cx="1665072" cy="13335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astronics.com/_images/airfield-lighting/DME_RGL_p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1" y="5150781"/>
            <a:ext cx="1905000" cy="145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826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faa.gov/air_traffic/technology/rwsl/media/j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318444"/>
            <a:ext cx="2286000" cy="12201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Airport Environment</a:t>
            </a:r>
            <a:br>
              <a:rPr lang="en-US" dirty="0"/>
            </a:br>
            <a:r>
              <a:rPr lang="en-US" dirty="0" smtClean="0"/>
              <a:t>Avoiding Runway </a:t>
            </a:r>
            <a:r>
              <a:rPr lang="en-US" dirty="0"/>
              <a:t>Incursion</a:t>
            </a:r>
          </a:p>
        </p:txBody>
      </p:sp>
      <p:sp>
        <p:nvSpPr>
          <p:cNvPr id="3" name="Content Placeholder 2"/>
          <p:cNvSpPr>
            <a:spLocks noGrp="1"/>
          </p:cNvSpPr>
          <p:nvPr>
            <p:ph idx="1"/>
          </p:nvPr>
        </p:nvSpPr>
        <p:spPr/>
        <p:txBody>
          <a:bodyPr>
            <a:noAutofit/>
          </a:bodyPr>
          <a:lstStyle/>
          <a:p>
            <a:pPr algn="just"/>
            <a:r>
              <a:rPr lang="en-US" sz="2200" dirty="0"/>
              <a:t>Clearance bars </a:t>
            </a:r>
            <a:r>
              <a:rPr lang="en-US" sz="2200" dirty="0" smtClean="0"/>
              <a:t>- Three </a:t>
            </a:r>
            <a:r>
              <a:rPr lang="en-US" sz="2200" dirty="0"/>
              <a:t>yellow </a:t>
            </a:r>
            <a:r>
              <a:rPr lang="en-US" sz="2200" dirty="0" smtClean="0"/>
              <a:t>in-pavement lights that mark holding </a:t>
            </a:r>
            <a:r>
              <a:rPr lang="en-US" sz="2200" dirty="0"/>
              <a:t>positions </a:t>
            </a:r>
            <a:r>
              <a:rPr lang="en-US" sz="2200" dirty="0" smtClean="0"/>
              <a:t>for aircraft. </a:t>
            </a:r>
            <a:r>
              <a:rPr lang="en-US" sz="2200" dirty="0"/>
              <a:t>When used for hold points</a:t>
            </a:r>
            <a:r>
              <a:rPr lang="en-US" sz="2200" dirty="0" smtClean="0"/>
              <a:t>, they </a:t>
            </a:r>
            <a:r>
              <a:rPr lang="en-US" sz="2200" dirty="0"/>
              <a:t>are co-located with geographic </a:t>
            </a:r>
            <a:r>
              <a:rPr lang="en-US" sz="2200" dirty="0" smtClean="0"/>
              <a:t>position markings</a:t>
            </a:r>
          </a:p>
          <a:p>
            <a:pPr algn="just"/>
            <a:r>
              <a:rPr lang="en-US" sz="2200" dirty="0"/>
              <a:t>Geographic position </a:t>
            </a:r>
            <a:r>
              <a:rPr lang="en-US" sz="2200" dirty="0" smtClean="0"/>
              <a:t>markings - Used </a:t>
            </a:r>
            <a:r>
              <a:rPr lang="en-US" sz="2200" dirty="0"/>
              <a:t>as </a:t>
            </a:r>
            <a:r>
              <a:rPr lang="en-US" sz="2200" dirty="0" smtClean="0"/>
              <a:t>hold points </a:t>
            </a:r>
            <a:r>
              <a:rPr lang="en-US" sz="2200" dirty="0"/>
              <a:t>or for position </a:t>
            </a:r>
            <a:r>
              <a:rPr lang="en-US" sz="2200" dirty="0" smtClean="0"/>
              <a:t>reporting. They are “pink </a:t>
            </a:r>
            <a:r>
              <a:rPr lang="en-US" sz="2200" dirty="0"/>
              <a:t>spots” </a:t>
            </a:r>
            <a:r>
              <a:rPr lang="en-US" sz="2200" dirty="0" smtClean="0"/>
              <a:t>outlined </a:t>
            </a:r>
            <a:r>
              <a:rPr lang="en-US" sz="2200" dirty="0"/>
              <a:t>with </a:t>
            </a:r>
            <a:r>
              <a:rPr lang="en-US" sz="2200" dirty="0" smtClean="0"/>
              <a:t>a black </a:t>
            </a:r>
            <a:r>
              <a:rPr lang="en-US" sz="2200" dirty="0"/>
              <a:t>and white circle and designated with </a:t>
            </a:r>
            <a:r>
              <a:rPr lang="en-US" sz="2200" dirty="0" smtClean="0"/>
              <a:t>a number</a:t>
            </a:r>
            <a:r>
              <a:rPr lang="en-US" sz="2200" dirty="0"/>
              <a:t>, a letter, or </a:t>
            </a:r>
            <a:r>
              <a:rPr lang="en-US" sz="2200" dirty="0" smtClean="0"/>
              <a:t>both</a:t>
            </a:r>
          </a:p>
          <a:p>
            <a:pPr algn="just"/>
            <a:r>
              <a:rPr lang="en-US" sz="2200" dirty="0" smtClean="0"/>
              <a:t>Runway </a:t>
            </a:r>
            <a:r>
              <a:rPr lang="en-US" sz="2200" dirty="0"/>
              <a:t>entrance lights - </a:t>
            </a:r>
            <a:r>
              <a:rPr lang="en-US" sz="2200" dirty="0" smtClean="0"/>
              <a:t>String </a:t>
            </a:r>
            <a:r>
              <a:rPr lang="en-US" sz="2200" dirty="0"/>
              <a:t>of </a:t>
            </a:r>
            <a:r>
              <a:rPr lang="en-US" sz="2200" dirty="0" smtClean="0"/>
              <a:t>lights in center </a:t>
            </a:r>
            <a:r>
              <a:rPr lang="en-US" sz="2200" dirty="0"/>
              <a:t>of taxiways/runway crossings </a:t>
            </a:r>
            <a:r>
              <a:rPr lang="en-US" sz="2200" dirty="0" smtClean="0"/>
              <a:t>illuminated red </a:t>
            </a:r>
            <a:r>
              <a:rPr lang="en-US" sz="2200" dirty="0"/>
              <a:t>when there is high-speed traffic on or approaching the </a:t>
            </a:r>
            <a:r>
              <a:rPr lang="en-US" sz="2200" dirty="0" smtClean="0"/>
              <a:t>runway</a:t>
            </a:r>
            <a:endParaRPr lang="en-US" sz="2200" dirty="0"/>
          </a:p>
        </p:txBody>
      </p:sp>
      <p:sp>
        <p:nvSpPr>
          <p:cNvPr id="4" name="Slide Number Placeholder 3"/>
          <p:cNvSpPr>
            <a:spLocks noGrp="1"/>
          </p:cNvSpPr>
          <p:nvPr>
            <p:ph type="sldNum" sz="quarter" idx="12"/>
          </p:nvPr>
        </p:nvSpPr>
        <p:spPr/>
        <p:txBody>
          <a:bodyPr/>
          <a:lstStyle/>
          <a:p>
            <a:fld id="{4BB4FD6E-8962-48C8-9D26-70ECC5E64D62}" type="slidenum">
              <a:rPr lang="en-US" smtClean="0"/>
              <a:t>19</a:t>
            </a:fld>
            <a:endParaRPr lang="en-US" dirty="0"/>
          </a:p>
        </p:txBody>
      </p:sp>
      <p:pic>
        <p:nvPicPr>
          <p:cNvPr id="6148" name="Picture 4" descr="http://2.bp.blogspot.com/_qKPFhxVLMNc/SfIU-3L-T6I/AAAAAAAABpk/W-fgxQBlebQ/s320/GeographicPositionIndic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029200"/>
            <a:ext cx="2362200" cy="157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39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 Requirements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2</a:t>
            </a:fld>
            <a:endParaRPr lang="en-US" dirty="0"/>
          </a:p>
        </p:txBody>
      </p:sp>
      <p:sp>
        <p:nvSpPr>
          <p:cNvPr id="3" name="Content Placeholder 2"/>
          <p:cNvSpPr>
            <a:spLocks noGrp="1"/>
          </p:cNvSpPr>
          <p:nvPr>
            <p:ph idx="1"/>
          </p:nvPr>
        </p:nvSpPr>
        <p:spPr>
          <a:xfrm>
            <a:off x="304800" y="1600200"/>
            <a:ext cx="8610600" cy="4525963"/>
          </a:xfrm>
        </p:spPr>
        <p:txBody>
          <a:bodyPr>
            <a:noAutofit/>
          </a:bodyPr>
          <a:lstStyle/>
          <a:p>
            <a:pPr algn="just"/>
            <a:r>
              <a:rPr lang="en-US" sz="2000" dirty="0" smtClean="0"/>
              <a:t>Exhibits adequate knowledge of the elements by presenting and explaining a </a:t>
            </a:r>
            <a:r>
              <a:rPr lang="en-US" sz="2000" b="1" dirty="0" smtClean="0"/>
              <a:t>preplanned cross-country flight</a:t>
            </a:r>
            <a:r>
              <a:rPr lang="en-US" sz="2000" dirty="0" smtClean="0"/>
              <a:t>. It should be planned using actual weather reports/forecasts and conform to the regulatory requirements</a:t>
            </a:r>
          </a:p>
          <a:p>
            <a:pPr algn="just"/>
            <a:r>
              <a:rPr lang="en-US" sz="2000" dirty="0" smtClean="0"/>
              <a:t>Exhibits adequate knowledge of the aircraft’s performance capabilities by calculating the estimated time en route and total fuel requirement based upon factors, such as—</a:t>
            </a:r>
          </a:p>
          <a:p>
            <a:pPr lvl="1" algn="just"/>
            <a:r>
              <a:rPr lang="en-US" sz="2000" dirty="0"/>
              <a:t>P</a:t>
            </a:r>
            <a:r>
              <a:rPr lang="en-US" sz="2000" dirty="0" smtClean="0"/>
              <a:t>ower settings</a:t>
            </a:r>
          </a:p>
          <a:p>
            <a:pPr lvl="1" algn="just"/>
            <a:r>
              <a:rPr lang="en-US" sz="2000" dirty="0" smtClean="0"/>
              <a:t>Operating altitude or flight level</a:t>
            </a:r>
          </a:p>
          <a:p>
            <a:pPr lvl="1" algn="just"/>
            <a:r>
              <a:rPr lang="en-US" sz="2000" dirty="0" smtClean="0"/>
              <a:t>Wind</a:t>
            </a:r>
          </a:p>
          <a:p>
            <a:pPr lvl="1" algn="just"/>
            <a:r>
              <a:rPr lang="en-US" sz="2000" dirty="0"/>
              <a:t>F</a:t>
            </a:r>
            <a:r>
              <a:rPr lang="en-US" sz="2000" dirty="0" smtClean="0"/>
              <a:t>uel reserve requirements</a:t>
            </a:r>
          </a:p>
          <a:p>
            <a:pPr lvl="1" algn="just"/>
            <a:r>
              <a:rPr lang="en-US" sz="2000" dirty="0"/>
              <a:t>W</a:t>
            </a:r>
            <a:r>
              <a:rPr lang="en-US" sz="2000" dirty="0" smtClean="0"/>
              <a:t>eight and balance limitations</a:t>
            </a:r>
          </a:p>
        </p:txBody>
      </p:sp>
    </p:spTree>
    <p:extLst>
      <p:ext uri="{BB962C8B-B14F-4D97-AF65-F5344CB8AC3E}">
        <p14:creationId xmlns:p14="http://schemas.microsoft.com/office/powerpoint/2010/main" val="296913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Instrument Departure Procedures (DPs)</a:t>
            </a:r>
            <a:endParaRPr lang="en-US" dirty="0"/>
          </a:p>
        </p:txBody>
      </p:sp>
      <p:sp>
        <p:nvSpPr>
          <p:cNvPr id="3" name="Content Placeholder 2"/>
          <p:cNvSpPr>
            <a:spLocks noGrp="1"/>
          </p:cNvSpPr>
          <p:nvPr>
            <p:ph idx="1"/>
          </p:nvPr>
        </p:nvSpPr>
        <p:spPr/>
        <p:txBody>
          <a:bodyPr>
            <a:noAutofit/>
          </a:bodyPr>
          <a:lstStyle/>
          <a:p>
            <a:pPr algn="just"/>
            <a:r>
              <a:rPr lang="en-US" sz="1600" dirty="0" smtClean="0"/>
              <a:t>Departure </a:t>
            </a:r>
            <a:r>
              <a:rPr lang="en-US" sz="1600" dirty="0"/>
              <a:t>procedures (DPs) </a:t>
            </a:r>
            <a:r>
              <a:rPr lang="en-US" sz="1600" dirty="0" smtClean="0"/>
              <a:t>are preplanned routes that provide </a:t>
            </a:r>
            <a:r>
              <a:rPr lang="en-US" sz="1600" dirty="0"/>
              <a:t>a way to depart the airport and </a:t>
            </a:r>
            <a:r>
              <a:rPr lang="en-US" sz="1600" dirty="0" smtClean="0"/>
              <a:t>transition safely </a:t>
            </a:r>
            <a:r>
              <a:rPr lang="en-US" sz="1600" dirty="0"/>
              <a:t>to the en route </a:t>
            </a:r>
            <a:r>
              <a:rPr lang="en-US" sz="1600" dirty="0" smtClean="0"/>
              <a:t>structure</a:t>
            </a:r>
          </a:p>
          <a:p>
            <a:pPr algn="just"/>
            <a:r>
              <a:rPr lang="en-US" sz="1600" dirty="0" smtClean="0"/>
              <a:t>Two types</a:t>
            </a:r>
          </a:p>
          <a:p>
            <a:pPr lvl="1" algn="just"/>
            <a:r>
              <a:rPr lang="en-US" sz="1600" dirty="0"/>
              <a:t>Obstacle Departure Procedures (ODPs</a:t>
            </a:r>
            <a:r>
              <a:rPr lang="en-US" sz="1600" dirty="0" smtClean="0"/>
              <a:t>) which are </a:t>
            </a:r>
            <a:r>
              <a:rPr lang="en-US" sz="1600" dirty="0"/>
              <a:t>printed either textually or </a:t>
            </a:r>
            <a:r>
              <a:rPr lang="en-US" sz="1600" dirty="0" smtClean="0"/>
              <a:t>graphically</a:t>
            </a:r>
          </a:p>
          <a:p>
            <a:pPr lvl="1" algn="just"/>
            <a:r>
              <a:rPr lang="en-US" sz="1600" dirty="0" smtClean="0"/>
              <a:t>Standard </a:t>
            </a:r>
            <a:r>
              <a:rPr lang="en-US" sz="1600" dirty="0"/>
              <a:t>Instrument Departures (</a:t>
            </a:r>
            <a:r>
              <a:rPr lang="en-US" sz="1600" dirty="0" smtClean="0"/>
              <a:t>SIDs) which are always </a:t>
            </a:r>
            <a:r>
              <a:rPr lang="en-US" sz="1600" dirty="0"/>
              <a:t>printed graphically</a:t>
            </a:r>
            <a:endParaRPr lang="en-US" sz="1600" dirty="0" smtClean="0"/>
          </a:p>
          <a:p>
            <a:pPr algn="just"/>
            <a:r>
              <a:rPr lang="en-US" sz="1600" dirty="0"/>
              <a:t>Higher than standard climb gradients are specified by a note on the departure procedure chart for graphic DPs, or in the Take-Off Minimums and (Obstacle) Departure Procedures </a:t>
            </a:r>
            <a:r>
              <a:rPr lang="en-US" sz="1600" dirty="0" smtClean="0"/>
              <a:t>section of the TERPS</a:t>
            </a:r>
          </a:p>
          <a:p>
            <a:pPr algn="just"/>
            <a:r>
              <a:rPr lang="en-US" sz="1600" dirty="0" smtClean="0"/>
              <a:t>AIM 5-2-8(e) provides that a pilot</a:t>
            </a:r>
            <a:r>
              <a:rPr lang="en-US" sz="1600" dirty="0"/>
              <a:t>, prior to departing an airport on an IFR flight should: </a:t>
            </a:r>
          </a:p>
          <a:p>
            <a:pPr lvl="1" algn="just"/>
            <a:r>
              <a:rPr lang="en-US" sz="1600" dirty="0" smtClean="0"/>
              <a:t>Consider </a:t>
            </a:r>
            <a:r>
              <a:rPr lang="en-US" sz="1600" dirty="0"/>
              <a:t>the type of terrain and other obstacles on or in the vicinity of the departure airport; </a:t>
            </a:r>
          </a:p>
          <a:p>
            <a:pPr lvl="1" algn="just"/>
            <a:r>
              <a:rPr lang="en-US" sz="1600" dirty="0" smtClean="0"/>
              <a:t>Determine </a:t>
            </a:r>
            <a:r>
              <a:rPr lang="en-US" sz="1600" dirty="0"/>
              <a:t>whether an ODP is available; </a:t>
            </a:r>
          </a:p>
          <a:p>
            <a:pPr lvl="1" algn="just"/>
            <a:r>
              <a:rPr lang="en-US" sz="1600" dirty="0" smtClean="0"/>
              <a:t>Determine </a:t>
            </a:r>
            <a:r>
              <a:rPr lang="en-US" sz="1600" dirty="0"/>
              <a:t>if obstacle avoidance can be maintained visually or if the ODP should be flown; and </a:t>
            </a:r>
          </a:p>
          <a:p>
            <a:pPr lvl="1" algn="just"/>
            <a:r>
              <a:rPr lang="en-US" sz="1600" dirty="0" smtClean="0"/>
              <a:t>Consider </a:t>
            </a:r>
            <a:r>
              <a:rPr lang="en-US" sz="1600" dirty="0"/>
              <a:t>the effect of degraded climb performance and the actions to take in the event of an engine loss during the departure. Pilots should notify ATC as soon as possible of reduced climb capability in that </a:t>
            </a:r>
            <a:r>
              <a:rPr lang="en-US" sz="1600" dirty="0" smtClean="0"/>
              <a:t>circumstance</a:t>
            </a:r>
          </a:p>
        </p:txBody>
      </p:sp>
      <p:sp>
        <p:nvSpPr>
          <p:cNvPr id="4" name="Slide Number Placeholder 3"/>
          <p:cNvSpPr>
            <a:spLocks noGrp="1"/>
          </p:cNvSpPr>
          <p:nvPr>
            <p:ph type="sldNum" sz="quarter" idx="12"/>
          </p:nvPr>
        </p:nvSpPr>
        <p:spPr/>
        <p:txBody>
          <a:bodyPr/>
          <a:lstStyle/>
          <a:p>
            <a:fld id="{4BB4FD6E-8962-48C8-9D26-70ECC5E64D62}" type="slidenum">
              <a:rPr lang="en-US" smtClean="0"/>
              <a:t>20</a:t>
            </a:fld>
            <a:endParaRPr lang="en-US"/>
          </a:p>
        </p:txBody>
      </p:sp>
    </p:spTree>
    <p:extLst>
      <p:ext uri="{BB962C8B-B14F-4D97-AF65-F5344CB8AC3E}">
        <p14:creationId xmlns:p14="http://schemas.microsoft.com/office/powerpoint/2010/main" val="53168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Obstacle Departure </a:t>
            </a:r>
            <a:r>
              <a:rPr lang="en-US" dirty="0" smtClean="0"/>
              <a:t>Procedure</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ODPs are </a:t>
            </a:r>
            <a:r>
              <a:rPr lang="en-US" dirty="0"/>
              <a:t>printed either textually or </a:t>
            </a:r>
            <a:r>
              <a:rPr lang="en-US" dirty="0" smtClean="0"/>
              <a:t>graphically</a:t>
            </a:r>
          </a:p>
          <a:p>
            <a:pPr lvl="1" algn="just"/>
            <a:r>
              <a:rPr lang="en-US" dirty="0"/>
              <a:t>Graphic ODPs will have (OBSTACLE) printed in the procedure </a:t>
            </a:r>
            <a:r>
              <a:rPr lang="en-US" dirty="0" smtClean="0"/>
              <a:t>title</a:t>
            </a:r>
            <a:endParaRPr lang="en-US" dirty="0"/>
          </a:p>
          <a:p>
            <a:pPr algn="just"/>
            <a:r>
              <a:rPr lang="en-US" dirty="0"/>
              <a:t>ODPs provide obstruction clearance via the least onerous route from the terminal area to the appropriate en route </a:t>
            </a:r>
            <a:r>
              <a:rPr lang="en-US" dirty="0" smtClean="0"/>
              <a:t>structure</a:t>
            </a:r>
          </a:p>
          <a:p>
            <a:pPr lvl="1" algn="just"/>
            <a:r>
              <a:rPr lang="en-US" dirty="0"/>
              <a:t>ODPs are only used for obstruction </a:t>
            </a:r>
            <a:r>
              <a:rPr lang="en-US" dirty="0" smtClean="0"/>
              <a:t>clearance</a:t>
            </a:r>
          </a:p>
          <a:p>
            <a:pPr lvl="1" algn="just"/>
            <a:r>
              <a:rPr lang="en-US" dirty="0"/>
              <a:t>An ODP </a:t>
            </a:r>
            <a:r>
              <a:rPr lang="en-US" dirty="0" smtClean="0"/>
              <a:t>may drastically </a:t>
            </a:r>
            <a:r>
              <a:rPr lang="en-US" dirty="0"/>
              <a:t>affect the initial part of the flight plan. </a:t>
            </a:r>
            <a:r>
              <a:rPr lang="en-US" dirty="0" smtClean="0"/>
              <a:t>You may </a:t>
            </a:r>
            <a:r>
              <a:rPr lang="en-US" dirty="0"/>
              <a:t>have to depart at a higher than normal climb rate, </a:t>
            </a:r>
            <a:r>
              <a:rPr lang="en-US" dirty="0" smtClean="0"/>
              <a:t>or depart </a:t>
            </a:r>
            <a:r>
              <a:rPr lang="en-US" dirty="0"/>
              <a:t>in a direction opposite the intended </a:t>
            </a:r>
            <a:r>
              <a:rPr lang="en-US" dirty="0" smtClean="0"/>
              <a:t>heading and </a:t>
            </a:r>
            <a:r>
              <a:rPr lang="en-US" dirty="0"/>
              <a:t>maintain that for a period of time, any of </a:t>
            </a:r>
            <a:r>
              <a:rPr lang="en-US" dirty="0" smtClean="0"/>
              <a:t>which would </a:t>
            </a:r>
            <a:r>
              <a:rPr lang="en-US" dirty="0"/>
              <a:t>require an alteration in the flight </a:t>
            </a:r>
            <a:r>
              <a:rPr lang="en-US" dirty="0" smtClean="0"/>
              <a:t>plan and fuel planning</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21</a:t>
            </a:fld>
            <a:endParaRPr lang="en-US"/>
          </a:p>
        </p:txBody>
      </p:sp>
    </p:spTree>
    <p:extLst>
      <p:ext uri="{BB962C8B-B14F-4D97-AF65-F5344CB8AC3E}">
        <p14:creationId xmlns:p14="http://schemas.microsoft.com/office/powerpoint/2010/main" val="4227826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Obstacle Departure </a:t>
            </a:r>
            <a:r>
              <a:rPr lang="en-US" dirty="0" smtClean="0"/>
              <a:t>Procedure</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ODPs may be </a:t>
            </a:r>
            <a:r>
              <a:rPr lang="en-US" dirty="0"/>
              <a:t>flown without ATC </a:t>
            </a:r>
            <a:r>
              <a:rPr lang="en-US" dirty="0" smtClean="0"/>
              <a:t>clearance, </a:t>
            </a:r>
            <a:r>
              <a:rPr lang="en-US" dirty="0"/>
              <a:t>unless an alternate departure procedure (SID or radar vector) has been specifically assigned by </a:t>
            </a:r>
            <a:r>
              <a:rPr lang="en-US" dirty="0" smtClean="0"/>
              <a:t>ATC</a:t>
            </a:r>
          </a:p>
          <a:p>
            <a:pPr lvl="1" algn="just"/>
            <a:r>
              <a:rPr lang="en-US" dirty="0"/>
              <a:t>As a general rule, ATC will only assign an ODP from </a:t>
            </a:r>
            <a:r>
              <a:rPr lang="en-US" dirty="0" smtClean="0"/>
              <a:t>a non-towered </a:t>
            </a:r>
            <a:r>
              <a:rPr lang="en-US" dirty="0"/>
              <a:t>airport when </a:t>
            </a:r>
            <a:r>
              <a:rPr lang="en-US" dirty="0" smtClean="0"/>
              <a:t>necessary </a:t>
            </a:r>
            <a:r>
              <a:rPr lang="en-US" dirty="0"/>
              <a:t>for aircraft to </a:t>
            </a:r>
            <a:r>
              <a:rPr lang="en-US" dirty="0" smtClean="0"/>
              <a:t>aircraft separation</a:t>
            </a:r>
          </a:p>
          <a:p>
            <a:pPr lvl="2" algn="just"/>
            <a:r>
              <a:rPr lang="en-US" dirty="0" smtClean="0"/>
              <a:t>ATC, however, </a:t>
            </a:r>
            <a:r>
              <a:rPr lang="en-US" dirty="0"/>
              <a:t>assumes that you will use a published ODP when departing from a non-towered </a:t>
            </a:r>
            <a:r>
              <a:rPr lang="en-US" dirty="0" smtClean="0"/>
              <a:t>airport</a:t>
            </a:r>
          </a:p>
          <a:p>
            <a:pPr lvl="2" algn="just"/>
            <a:r>
              <a:rPr lang="en-US" dirty="0"/>
              <a:t>ATC </a:t>
            </a:r>
            <a:r>
              <a:rPr lang="en-US" dirty="0" smtClean="0"/>
              <a:t>must be </a:t>
            </a:r>
            <a:r>
              <a:rPr lang="en-US" dirty="0"/>
              <a:t>notified if you do not have </a:t>
            </a:r>
            <a:r>
              <a:rPr lang="en-US" dirty="0" smtClean="0"/>
              <a:t>ODPs </a:t>
            </a:r>
            <a:r>
              <a:rPr lang="en-US" dirty="0"/>
              <a:t>available by noting </a:t>
            </a:r>
            <a:r>
              <a:rPr lang="en-US" dirty="0" smtClean="0"/>
              <a:t>"</a:t>
            </a:r>
            <a:r>
              <a:rPr lang="en-US" dirty="0"/>
              <a:t>no DP" </a:t>
            </a:r>
            <a:r>
              <a:rPr lang="en-US" dirty="0" smtClean="0"/>
              <a:t>in the flight plan or </a:t>
            </a:r>
            <a:r>
              <a:rPr lang="en-US" dirty="0"/>
              <a:t>by advising ATC</a:t>
            </a:r>
          </a:p>
          <a:p>
            <a:pPr lvl="1" algn="just"/>
            <a:r>
              <a:rPr lang="en-US" dirty="0" smtClean="0"/>
              <a:t>Can enter “</a:t>
            </a:r>
            <a:r>
              <a:rPr lang="en-US" dirty="0"/>
              <a:t>will depart (airport) (runway) via textual </a:t>
            </a:r>
            <a:r>
              <a:rPr lang="en-US" dirty="0" smtClean="0"/>
              <a:t>ODP in remarks section of flight plan</a:t>
            </a:r>
          </a:p>
          <a:p>
            <a:pPr lvl="1" algn="just"/>
            <a:r>
              <a:rPr lang="en-US" dirty="0"/>
              <a:t>A graphic ODP may also be filed in an </a:t>
            </a:r>
            <a:r>
              <a:rPr lang="en-US" dirty="0" smtClean="0"/>
              <a:t>instrument flight </a:t>
            </a:r>
            <a:r>
              <a:rPr lang="en-US" dirty="0"/>
              <a:t>plan by using the computer code included in </a:t>
            </a:r>
            <a:r>
              <a:rPr lang="en-US" dirty="0" smtClean="0"/>
              <a:t>the procedure title</a:t>
            </a:r>
          </a:p>
          <a:p>
            <a:pPr algn="just"/>
            <a:r>
              <a:rPr lang="en-US" dirty="0" smtClean="0"/>
              <a:t>ODP </a:t>
            </a:r>
            <a:r>
              <a:rPr lang="en-US" dirty="0"/>
              <a:t>procedures are </a:t>
            </a:r>
            <a:r>
              <a:rPr lang="en-US" dirty="0" smtClean="0"/>
              <a:t>listed </a:t>
            </a:r>
            <a:r>
              <a:rPr lang="en-US" dirty="0"/>
              <a:t>in the front of </a:t>
            </a:r>
            <a:r>
              <a:rPr lang="en-US" dirty="0" smtClean="0"/>
              <a:t>the approach </a:t>
            </a:r>
            <a:r>
              <a:rPr lang="en-US" dirty="0"/>
              <a:t>chart booklets under the heading </a:t>
            </a:r>
            <a:r>
              <a:rPr lang="en-US" dirty="0" smtClean="0"/>
              <a:t>Takeoff Minimums </a:t>
            </a:r>
            <a:r>
              <a:rPr lang="en-US" dirty="0"/>
              <a:t>and Obstacle Departure </a:t>
            </a:r>
            <a:r>
              <a:rPr lang="en-US" dirty="0" smtClean="0"/>
              <a:t>Procedures. </a:t>
            </a:r>
            <a:r>
              <a:rPr lang="en-US" dirty="0"/>
              <a:t>Each </a:t>
            </a:r>
            <a:r>
              <a:rPr lang="en-US" dirty="0" smtClean="0"/>
              <a:t>procedure is </a:t>
            </a:r>
            <a:r>
              <a:rPr lang="en-US" dirty="0"/>
              <a:t>listed in alphabetical order by city and </a:t>
            </a:r>
            <a:r>
              <a:rPr lang="en-US" dirty="0" smtClean="0"/>
              <a:t>state</a:t>
            </a:r>
          </a:p>
          <a:p>
            <a:pPr lvl="1" algn="just"/>
            <a:r>
              <a:rPr lang="en-US" dirty="0" smtClean="0"/>
              <a:t>Graphical procedures are included with the airport information in the TERPS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22</a:t>
            </a:fld>
            <a:endParaRPr lang="en-US"/>
          </a:p>
        </p:txBody>
      </p:sp>
    </p:spTree>
    <p:extLst>
      <p:ext uri="{BB962C8B-B14F-4D97-AF65-F5344CB8AC3E}">
        <p14:creationId xmlns:p14="http://schemas.microsoft.com/office/powerpoint/2010/main" val="4002583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Obstacle Departure Procedure</a:t>
            </a:r>
          </a:p>
        </p:txBody>
      </p:sp>
      <p:sp>
        <p:nvSpPr>
          <p:cNvPr id="3" name="Content Placeholder 2"/>
          <p:cNvSpPr>
            <a:spLocks noGrp="1"/>
          </p:cNvSpPr>
          <p:nvPr>
            <p:ph idx="1"/>
          </p:nvPr>
        </p:nvSpPr>
        <p:spPr/>
        <p:txBody>
          <a:bodyPr>
            <a:normAutofit fontScale="62500" lnSpcReduction="20000"/>
          </a:bodyPr>
          <a:lstStyle/>
          <a:p>
            <a:pPr algn="just"/>
            <a:r>
              <a:rPr lang="en-US" dirty="0"/>
              <a:t>When should you fly an ODP</a:t>
            </a:r>
            <a:r>
              <a:rPr lang="en-US" dirty="0" smtClean="0"/>
              <a:t>?</a:t>
            </a:r>
          </a:p>
          <a:p>
            <a:pPr lvl="1" algn="just"/>
            <a:r>
              <a:rPr lang="en-US" dirty="0" smtClean="0"/>
              <a:t>In most cases, but especially at night, in IMC and in marginal VMC</a:t>
            </a:r>
            <a:endParaRPr lang="en-US" dirty="0"/>
          </a:p>
          <a:p>
            <a:pPr algn="just"/>
            <a:r>
              <a:rPr lang="en-US" dirty="0"/>
              <a:t>When departing </a:t>
            </a:r>
            <a:r>
              <a:rPr lang="en-US" dirty="0" smtClean="0"/>
              <a:t>without </a:t>
            </a:r>
            <a:r>
              <a:rPr lang="en-US" dirty="0"/>
              <a:t>an ODP or SID, how </a:t>
            </a:r>
            <a:r>
              <a:rPr lang="en-US" dirty="0" smtClean="0"/>
              <a:t>can you </a:t>
            </a:r>
            <a:r>
              <a:rPr lang="en-US" dirty="0"/>
              <a:t>ensure terrain/obstacle clearance until reaching a published MEA</a:t>
            </a:r>
            <a:r>
              <a:rPr lang="en-US" dirty="0" smtClean="0"/>
              <a:t>? </a:t>
            </a:r>
          </a:p>
          <a:p>
            <a:pPr lvl="1" algn="just"/>
            <a:r>
              <a:rPr lang="en-US" dirty="0" smtClean="0"/>
              <a:t>Obstacle </a:t>
            </a:r>
            <a:r>
              <a:rPr lang="en-US" dirty="0"/>
              <a:t>clearance for all departures, including diverse, is based on the pilot crossing the departure end of the runway at least </a:t>
            </a:r>
            <a:r>
              <a:rPr lang="en-US" u="sng" dirty="0"/>
              <a:t>35 feet above the departure end of runway elevation</a:t>
            </a:r>
            <a:r>
              <a:rPr lang="en-US" dirty="0"/>
              <a:t>, </a:t>
            </a:r>
            <a:r>
              <a:rPr lang="en-US" u="sng" dirty="0"/>
              <a:t>climbing to 400 feet</a:t>
            </a:r>
            <a:r>
              <a:rPr lang="en-US" dirty="0"/>
              <a:t> above the departure end of runway elevation </a:t>
            </a:r>
            <a:r>
              <a:rPr lang="en-US" u="sng" dirty="0"/>
              <a:t>before making the initial turn</a:t>
            </a:r>
            <a:r>
              <a:rPr lang="en-US" dirty="0"/>
              <a:t>, and maintaining a </a:t>
            </a:r>
            <a:r>
              <a:rPr lang="en-US" u="sng" dirty="0"/>
              <a:t>minimum climb gradient of 200 feet per nautical mile</a:t>
            </a:r>
            <a:r>
              <a:rPr lang="en-US" dirty="0"/>
              <a:t> (FPNM), unless required to level off by a crossing restriction, until the minimum IFR altitude </a:t>
            </a:r>
            <a:endParaRPr lang="en-US" dirty="0" smtClean="0"/>
          </a:p>
          <a:p>
            <a:pPr lvl="2"/>
            <a:r>
              <a:rPr lang="en-US" dirty="0" smtClean="0"/>
              <a:t>Back cover of </a:t>
            </a:r>
            <a:r>
              <a:rPr lang="en-US" dirty="0" err="1" smtClean="0"/>
              <a:t>Terps</a:t>
            </a:r>
            <a:r>
              <a:rPr lang="en-US" dirty="0" smtClean="0"/>
              <a:t> has a climb rate table</a:t>
            </a:r>
          </a:p>
          <a:p>
            <a:pPr lvl="3"/>
            <a:r>
              <a:rPr lang="en-US" dirty="0" smtClean="0"/>
              <a:t>90 knots = 300 </a:t>
            </a:r>
            <a:r>
              <a:rPr lang="en-US" dirty="0" err="1" smtClean="0"/>
              <a:t>ft</a:t>
            </a:r>
            <a:r>
              <a:rPr lang="en-US" dirty="0" smtClean="0"/>
              <a:t>/min for 200’ NM</a:t>
            </a:r>
          </a:p>
          <a:p>
            <a:pPr lvl="3"/>
            <a:r>
              <a:rPr lang="en-US" dirty="0" smtClean="0"/>
              <a:t>120 knots = 400 </a:t>
            </a:r>
            <a:r>
              <a:rPr lang="en-US" dirty="0" err="1"/>
              <a:t>ft</a:t>
            </a:r>
            <a:r>
              <a:rPr lang="en-US" dirty="0"/>
              <a:t>/</a:t>
            </a:r>
            <a:r>
              <a:rPr lang="en-US" dirty="0" err="1"/>
              <a:t>minfor</a:t>
            </a:r>
            <a:r>
              <a:rPr lang="en-US" dirty="0"/>
              <a:t> 200’ </a:t>
            </a:r>
            <a:r>
              <a:rPr lang="en-US" dirty="0" smtClean="0"/>
              <a:t>NM</a:t>
            </a:r>
          </a:p>
          <a:p>
            <a:pPr lvl="1"/>
            <a:r>
              <a:rPr lang="en-US" dirty="0" smtClean="0"/>
              <a:t>Computed as: </a:t>
            </a:r>
          </a:p>
          <a:p>
            <a:pPr marL="457200" lvl="1" indent="0">
              <a:buNone/>
            </a:pPr>
            <a:r>
              <a:rPr lang="en-US" dirty="0" smtClean="0"/>
              <a:t>Ground speed / 60</a:t>
            </a:r>
            <a:r>
              <a:rPr lang="en-US" dirty="0"/>
              <a:t> </a:t>
            </a:r>
            <a:r>
              <a:rPr lang="en-US" dirty="0" smtClean="0"/>
              <a:t>= NM/min</a:t>
            </a:r>
          </a:p>
          <a:p>
            <a:pPr marL="457200" lvl="1" indent="0">
              <a:buNone/>
            </a:pPr>
            <a:r>
              <a:rPr lang="en-US" dirty="0" smtClean="0"/>
              <a:t>NM/min X required climb gradient =</a:t>
            </a:r>
          </a:p>
          <a:p>
            <a:pPr marL="457200" lvl="1" indent="0">
              <a:buNone/>
            </a:pPr>
            <a:r>
              <a:rPr lang="en-US" dirty="0"/>
              <a:t>	</a:t>
            </a:r>
            <a:r>
              <a:rPr lang="en-US" dirty="0" smtClean="0"/>
              <a:t>	Required feet per min rate</a:t>
            </a:r>
          </a:p>
          <a:p>
            <a:pPr marL="457200" lvl="1" indent="0">
              <a:buNone/>
            </a:pP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23</a:t>
            </a:fld>
            <a:endParaRPr lang="en-US"/>
          </a:p>
        </p:txBody>
      </p:sp>
      <p:pic>
        <p:nvPicPr>
          <p:cNvPr id="5122" name="Picture 2" descr="http://www.genebenson.com/images/Climb-Descent_Tabl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112" y="4648201"/>
            <a:ext cx="2234136"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arasotaavionics.com/images/productimages/UMA/T8-3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9155" y="5834108"/>
            <a:ext cx="947693" cy="94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9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Obstacle Departure </a:t>
            </a:r>
            <a:r>
              <a:rPr lang="en-US" dirty="0" smtClean="0"/>
              <a:t>Procedure</a:t>
            </a:r>
            <a:br>
              <a:rPr lang="en-US" dirty="0" smtClean="0"/>
            </a:br>
            <a:r>
              <a:rPr lang="en-US" dirty="0" smtClean="0"/>
              <a:t>Graphical</a:t>
            </a:r>
            <a:endParaRPr lang="en-US" dirty="0"/>
          </a:p>
        </p:txBody>
      </p:sp>
      <p:sp>
        <p:nvSpPr>
          <p:cNvPr id="3" name="Content Placeholder 2"/>
          <p:cNvSpPr>
            <a:spLocks noGrp="1"/>
          </p:cNvSpPr>
          <p:nvPr>
            <p:ph idx="1"/>
          </p:nvPr>
        </p:nvSpPr>
        <p:spPr>
          <a:xfrm>
            <a:off x="457200" y="1600200"/>
            <a:ext cx="3657600" cy="4525963"/>
          </a:xfrm>
        </p:spPr>
        <p:txBody>
          <a:bodyPr/>
          <a:lstStyle/>
          <a:p>
            <a:r>
              <a:rPr lang="en-US" dirty="0" smtClean="0"/>
              <a:t>Graphical procedure shows the route graphically and includes a textual description as well</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24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47800"/>
            <a:ext cx="3352800" cy="5137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1" y="877669"/>
            <a:ext cx="1295399" cy="646331"/>
          </a:xfrm>
          <a:prstGeom prst="rect">
            <a:avLst/>
          </a:prstGeom>
          <a:noFill/>
          <a:ln>
            <a:solidFill>
              <a:schemeClr val="accent1"/>
            </a:solidFill>
          </a:ln>
        </p:spPr>
        <p:txBody>
          <a:bodyPr wrap="square" rtlCol="0">
            <a:spAutoFit/>
          </a:bodyPr>
          <a:lstStyle/>
          <a:p>
            <a:r>
              <a:rPr lang="en-US" dirty="0" smtClean="0"/>
              <a:t>Climb rates required</a:t>
            </a:r>
            <a:endParaRPr lang="en-US" dirty="0"/>
          </a:p>
        </p:txBody>
      </p:sp>
      <p:cxnSp>
        <p:nvCxnSpPr>
          <p:cNvPr id="7" name="Straight Arrow Connector 6"/>
          <p:cNvCxnSpPr>
            <a:stCxn id="5" idx="1"/>
          </p:cNvCxnSpPr>
          <p:nvPr/>
        </p:nvCxnSpPr>
        <p:spPr>
          <a:xfrm flipH="1">
            <a:off x="6934200" y="1200835"/>
            <a:ext cx="685801" cy="6279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4600" y="5181600"/>
            <a:ext cx="1571841" cy="369332"/>
          </a:xfrm>
          <a:prstGeom prst="rect">
            <a:avLst/>
          </a:prstGeom>
          <a:noFill/>
          <a:ln>
            <a:solidFill>
              <a:schemeClr val="accent1"/>
            </a:solidFill>
          </a:ln>
        </p:spPr>
        <p:txBody>
          <a:bodyPr wrap="none" rtlCol="0">
            <a:spAutoFit/>
          </a:bodyPr>
          <a:lstStyle/>
          <a:p>
            <a:r>
              <a:rPr lang="en-US" dirty="0" smtClean="0"/>
              <a:t>Obstacle notes</a:t>
            </a:r>
            <a:endParaRPr lang="en-US" dirty="0"/>
          </a:p>
        </p:txBody>
      </p:sp>
      <p:cxnSp>
        <p:nvCxnSpPr>
          <p:cNvPr id="11" name="Straight Arrow Connector 10"/>
          <p:cNvCxnSpPr/>
          <p:nvPr/>
        </p:nvCxnSpPr>
        <p:spPr>
          <a:xfrm flipV="1">
            <a:off x="3962400" y="3352800"/>
            <a:ext cx="838200" cy="201346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38400" y="6019800"/>
            <a:ext cx="1843518" cy="369332"/>
          </a:xfrm>
          <a:prstGeom prst="rect">
            <a:avLst/>
          </a:prstGeom>
          <a:noFill/>
          <a:ln>
            <a:solidFill>
              <a:schemeClr val="accent1"/>
            </a:solidFill>
          </a:ln>
        </p:spPr>
        <p:txBody>
          <a:bodyPr wrap="none" rtlCol="0">
            <a:spAutoFit/>
          </a:bodyPr>
          <a:lstStyle/>
          <a:p>
            <a:r>
              <a:rPr lang="en-US" dirty="0" smtClean="0"/>
              <a:t>Route description</a:t>
            </a:r>
            <a:endParaRPr lang="en-US" dirty="0"/>
          </a:p>
        </p:txBody>
      </p:sp>
      <p:cxnSp>
        <p:nvCxnSpPr>
          <p:cNvPr id="14" name="Straight Arrow Connector 13"/>
          <p:cNvCxnSpPr>
            <a:stCxn id="12" idx="3"/>
          </p:cNvCxnSpPr>
          <p:nvPr/>
        </p:nvCxnSpPr>
        <p:spPr>
          <a:xfrm flipV="1">
            <a:off x="4281918" y="5638800"/>
            <a:ext cx="671082" cy="5656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101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Obstacle Departure Procedure</a:t>
            </a:r>
            <a:br>
              <a:rPr lang="en-US" dirty="0"/>
            </a:br>
            <a:r>
              <a:rPr lang="en-US" dirty="0" smtClean="0"/>
              <a:t>Textual</a:t>
            </a:r>
            <a:endParaRPr lang="en-US" dirty="0"/>
          </a:p>
        </p:txBody>
      </p:sp>
      <p:sp>
        <p:nvSpPr>
          <p:cNvPr id="3" name="Content Placeholder 2"/>
          <p:cNvSpPr>
            <a:spLocks noGrp="1"/>
          </p:cNvSpPr>
          <p:nvPr>
            <p:ph idx="1"/>
          </p:nvPr>
        </p:nvSpPr>
        <p:spPr>
          <a:xfrm>
            <a:off x="457200" y="1600200"/>
            <a:ext cx="3048000" cy="4525963"/>
          </a:xfrm>
        </p:spPr>
        <p:txBody>
          <a:bodyPr/>
          <a:lstStyle/>
          <a:p>
            <a:r>
              <a:rPr lang="en-US" dirty="0" smtClean="0"/>
              <a:t>Textual ODPs are described in the front of the TERPS booklet in the Takeoff Minimums section</a:t>
            </a:r>
          </a:p>
          <a:p>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25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0"/>
            <a:ext cx="4862513" cy="94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99994"/>
            <a:ext cx="2180183" cy="390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29400" y="3048000"/>
            <a:ext cx="1317155" cy="369332"/>
          </a:xfrm>
          <a:prstGeom prst="rect">
            <a:avLst/>
          </a:prstGeom>
          <a:noFill/>
          <a:ln>
            <a:solidFill>
              <a:schemeClr val="accent1"/>
            </a:solidFill>
          </a:ln>
        </p:spPr>
        <p:txBody>
          <a:bodyPr wrap="none" rtlCol="0">
            <a:spAutoFit/>
          </a:bodyPr>
          <a:lstStyle/>
          <a:p>
            <a:r>
              <a:rPr lang="en-US" dirty="0" smtClean="0"/>
              <a:t>Textual ODP</a:t>
            </a:r>
            <a:endParaRPr lang="en-US" dirty="0"/>
          </a:p>
        </p:txBody>
      </p:sp>
      <p:cxnSp>
        <p:nvCxnSpPr>
          <p:cNvPr id="7" name="Straight Arrow Connector 6"/>
          <p:cNvCxnSpPr>
            <a:stCxn id="5" idx="1"/>
          </p:cNvCxnSpPr>
          <p:nvPr/>
        </p:nvCxnSpPr>
        <p:spPr>
          <a:xfrm flipH="1">
            <a:off x="6066383" y="3232666"/>
            <a:ext cx="56301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77000" y="4572000"/>
            <a:ext cx="1828800" cy="923330"/>
          </a:xfrm>
          <a:prstGeom prst="rect">
            <a:avLst/>
          </a:prstGeom>
          <a:noFill/>
          <a:ln>
            <a:solidFill>
              <a:schemeClr val="accent1"/>
            </a:solidFill>
          </a:ln>
        </p:spPr>
        <p:txBody>
          <a:bodyPr wrap="square" rtlCol="0">
            <a:spAutoFit/>
          </a:bodyPr>
          <a:lstStyle/>
          <a:p>
            <a:r>
              <a:rPr lang="en-US" dirty="0" smtClean="0"/>
              <a:t>Cross reference to KVGT’s graphical ODP</a:t>
            </a:r>
            <a:endParaRPr lang="en-US" dirty="0"/>
          </a:p>
        </p:txBody>
      </p:sp>
      <p:cxnSp>
        <p:nvCxnSpPr>
          <p:cNvPr id="10" name="Straight Arrow Connector 9"/>
          <p:cNvCxnSpPr/>
          <p:nvPr/>
        </p:nvCxnSpPr>
        <p:spPr>
          <a:xfrm flipH="1">
            <a:off x="5334000" y="5495330"/>
            <a:ext cx="1143000" cy="6006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700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Obstacle Departure </a:t>
            </a:r>
            <a:r>
              <a:rPr lang="en-US" dirty="0" smtClean="0"/>
              <a:t>Procedure</a:t>
            </a:r>
            <a:br>
              <a:rPr lang="en-US" dirty="0" smtClean="0"/>
            </a:br>
            <a:r>
              <a:rPr lang="en-US" dirty="0" smtClean="0"/>
              <a:t>Indication</a:t>
            </a:r>
            <a:endParaRPr lang="en-US" dirty="0"/>
          </a:p>
        </p:txBody>
      </p:sp>
      <p:sp>
        <p:nvSpPr>
          <p:cNvPr id="3" name="Content Placeholder 2"/>
          <p:cNvSpPr>
            <a:spLocks noGrp="1"/>
          </p:cNvSpPr>
          <p:nvPr>
            <p:ph idx="1"/>
          </p:nvPr>
        </p:nvSpPr>
        <p:spPr>
          <a:xfrm>
            <a:off x="457200" y="1600200"/>
            <a:ext cx="3657600" cy="4525963"/>
          </a:xfrm>
        </p:spPr>
        <p:txBody>
          <a:bodyPr>
            <a:normAutofit fontScale="85000" lnSpcReduction="10000"/>
          </a:bodyPr>
          <a:lstStyle/>
          <a:p>
            <a:r>
              <a:rPr lang="en-US" dirty="0" smtClean="0"/>
              <a:t>To determine if an airport has alternate take off minimums or an ODP look for a triangle T in the approach plates or in </a:t>
            </a:r>
            <a:r>
              <a:rPr lang="en-US" dirty="0"/>
              <a:t>the Take-Off Minimums and (Obstacle) Departure Procedures section of the </a:t>
            </a:r>
            <a:r>
              <a:rPr lang="en-US" dirty="0" smtClean="0"/>
              <a:t>TERPS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26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333102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505200" y="1905000"/>
            <a:ext cx="1600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278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Instrument Departure Procedure</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SIDs are </a:t>
            </a:r>
            <a:r>
              <a:rPr lang="en-US" dirty="0"/>
              <a:t>air traffic control (ATC) procedures </a:t>
            </a:r>
            <a:r>
              <a:rPr lang="en-US" dirty="0" smtClean="0"/>
              <a:t>printed in </a:t>
            </a:r>
            <a:r>
              <a:rPr lang="en-US" dirty="0"/>
              <a:t>graphic form to provide obstruction clearance and a transition from the terminal area to the appropriate </a:t>
            </a:r>
            <a:r>
              <a:rPr lang="en-US" dirty="0" smtClean="0"/>
              <a:t>en-route structure</a:t>
            </a:r>
          </a:p>
          <a:p>
            <a:pPr algn="just"/>
            <a:r>
              <a:rPr lang="en-US" dirty="0" smtClean="0"/>
              <a:t>SIDs </a:t>
            </a:r>
            <a:r>
              <a:rPr lang="en-US" dirty="0"/>
              <a:t>are primarily designed for system enhancement and to reduce pilot/controller </a:t>
            </a:r>
            <a:r>
              <a:rPr lang="en-US" dirty="0" smtClean="0"/>
              <a:t>workload, but consider obstacle clearance</a:t>
            </a:r>
          </a:p>
          <a:p>
            <a:pPr algn="just"/>
            <a:r>
              <a:rPr lang="en-US" dirty="0" smtClean="0"/>
              <a:t>Unlike an ODP, ATC </a:t>
            </a:r>
            <a:r>
              <a:rPr lang="en-US" dirty="0"/>
              <a:t>clearance must be received prior to flying a </a:t>
            </a:r>
            <a:r>
              <a:rPr lang="en-US" dirty="0" smtClean="0"/>
              <a:t>SID</a:t>
            </a:r>
          </a:p>
          <a:p>
            <a:pPr algn="just"/>
            <a:r>
              <a:rPr lang="en-US" dirty="0" smtClean="0"/>
              <a:t>If you do not have SIDs or do not want to fly </a:t>
            </a:r>
            <a:r>
              <a:rPr lang="en-US" dirty="0"/>
              <a:t>them place </a:t>
            </a:r>
            <a:r>
              <a:rPr lang="en-US" dirty="0" smtClean="0"/>
              <a:t>the statement </a:t>
            </a:r>
            <a:r>
              <a:rPr lang="en-US" dirty="0"/>
              <a:t>“NO SIDs” in the remarks section of </a:t>
            </a:r>
            <a:r>
              <a:rPr lang="en-US" dirty="0" smtClean="0"/>
              <a:t>your flight plan</a:t>
            </a:r>
          </a:p>
          <a:p>
            <a:pPr lvl="1" algn="just"/>
            <a:r>
              <a:rPr lang="en-US" dirty="0" smtClean="0"/>
              <a:t>You </a:t>
            </a:r>
            <a:r>
              <a:rPr lang="en-US" dirty="0"/>
              <a:t>are not required to depart using a SID</a:t>
            </a:r>
          </a:p>
        </p:txBody>
      </p:sp>
      <p:sp>
        <p:nvSpPr>
          <p:cNvPr id="4" name="Slide Number Placeholder 3"/>
          <p:cNvSpPr>
            <a:spLocks noGrp="1"/>
          </p:cNvSpPr>
          <p:nvPr>
            <p:ph type="sldNum" sz="quarter" idx="12"/>
          </p:nvPr>
        </p:nvSpPr>
        <p:spPr/>
        <p:txBody>
          <a:bodyPr/>
          <a:lstStyle/>
          <a:p>
            <a:fld id="{4BB4FD6E-8962-48C8-9D26-70ECC5E64D62}" type="slidenum">
              <a:rPr lang="en-US" smtClean="0"/>
              <a:t>27</a:t>
            </a:fld>
            <a:endParaRPr lang="en-US"/>
          </a:p>
        </p:txBody>
      </p:sp>
    </p:spTree>
    <p:extLst>
      <p:ext uri="{BB962C8B-B14F-4D97-AF65-F5344CB8AC3E}">
        <p14:creationId xmlns:p14="http://schemas.microsoft.com/office/powerpoint/2010/main" val="2418768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352345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Standard Instrument Departure Procedure</a:t>
            </a:r>
          </a:p>
        </p:txBody>
      </p:sp>
      <p:sp>
        <p:nvSpPr>
          <p:cNvPr id="3" name="Content Placeholder 2"/>
          <p:cNvSpPr>
            <a:spLocks noGrp="1"/>
          </p:cNvSpPr>
          <p:nvPr>
            <p:ph idx="1"/>
          </p:nvPr>
        </p:nvSpPr>
        <p:spPr>
          <a:xfrm>
            <a:off x="457200" y="1600200"/>
            <a:ext cx="4038600" cy="4525963"/>
          </a:xfrm>
        </p:spPr>
        <p:txBody>
          <a:bodyPr>
            <a:normAutofit fontScale="77500" lnSpcReduction="20000"/>
          </a:bodyPr>
          <a:lstStyle/>
          <a:p>
            <a:r>
              <a:rPr lang="en-US" dirty="0" smtClean="0"/>
              <a:t>SIDs are </a:t>
            </a:r>
            <a:r>
              <a:rPr lang="en-US" dirty="0"/>
              <a:t>included in the </a:t>
            </a:r>
            <a:r>
              <a:rPr lang="en-US" dirty="0" smtClean="0"/>
              <a:t>TERPS immediately after the applicable airport’s approach plates</a:t>
            </a:r>
          </a:p>
          <a:p>
            <a:pPr lvl="1"/>
            <a:r>
              <a:rPr lang="en-US" dirty="0" smtClean="0"/>
              <a:t>SID charts depict </a:t>
            </a:r>
            <a:r>
              <a:rPr lang="en-US" dirty="0"/>
              <a:t>the </a:t>
            </a:r>
            <a:r>
              <a:rPr lang="en-US" dirty="0" smtClean="0"/>
              <a:t>departure route</a:t>
            </a:r>
            <a:r>
              <a:rPr lang="en-US" dirty="0"/>
              <a:t>, navigational fixes, transition routes, </a:t>
            </a:r>
            <a:r>
              <a:rPr lang="en-US" dirty="0" smtClean="0"/>
              <a:t>and required altitudes</a:t>
            </a:r>
          </a:p>
          <a:p>
            <a:r>
              <a:rPr lang="en-US" dirty="0" smtClean="0"/>
              <a:t>Review </a:t>
            </a:r>
            <a:r>
              <a:rPr lang="en-US" dirty="0"/>
              <a:t>vector SID charts prior to </a:t>
            </a:r>
            <a:r>
              <a:rPr lang="en-US" dirty="0" smtClean="0"/>
              <a:t>use because they often include nonstandard lost communication procedures</a:t>
            </a:r>
            <a:endParaRPr lang="en-US" dirty="0"/>
          </a:p>
          <a:p>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28</a:t>
            </a:fld>
            <a:endParaRPr lang="en-US"/>
          </a:p>
        </p:txBody>
      </p:sp>
      <p:sp>
        <p:nvSpPr>
          <p:cNvPr id="6" name="TextBox 5"/>
          <p:cNvSpPr txBox="1"/>
          <p:nvPr/>
        </p:nvSpPr>
        <p:spPr>
          <a:xfrm>
            <a:off x="2971800" y="6019800"/>
            <a:ext cx="1843518" cy="369332"/>
          </a:xfrm>
          <a:prstGeom prst="rect">
            <a:avLst/>
          </a:prstGeom>
          <a:noFill/>
          <a:ln>
            <a:solidFill>
              <a:schemeClr val="accent1"/>
            </a:solidFill>
          </a:ln>
        </p:spPr>
        <p:txBody>
          <a:bodyPr wrap="none" rtlCol="0">
            <a:spAutoFit/>
          </a:bodyPr>
          <a:lstStyle/>
          <a:p>
            <a:r>
              <a:rPr lang="en-US" dirty="0" smtClean="0"/>
              <a:t>Route description</a:t>
            </a:r>
            <a:endParaRPr lang="en-US" dirty="0"/>
          </a:p>
        </p:txBody>
      </p:sp>
      <p:cxnSp>
        <p:nvCxnSpPr>
          <p:cNvPr id="8" name="Straight Arrow Connector 7"/>
          <p:cNvCxnSpPr>
            <a:stCxn id="6" idx="3"/>
          </p:cNvCxnSpPr>
          <p:nvPr/>
        </p:nvCxnSpPr>
        <p:spPr>
          <a:xfrm flipV="1">
            <a:off x="4815318" y="5638800"/>
            <a:ext cx="442482" cy="5656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0" y="5574268"/>
            <a:ext cx="1571841" cy="369332"/>
          </a:xfrm>
          <a:prstGeom prst="rect">
            <a:avLst/>
          </a:prstGeom>
          <a:noFill/>
          <a:ln>
            <a:solidFill>
              <a:schemeClr val="accent1"/>
            </a:solidFill>
          </a:ln>
        </p:spPr>
        <p:txBody>
          <a:bodyPr wrap="none" rtlCol="0">
            <a:spAutoFit/>
          </a:bodyPr>
          <a:lstStyle/>
          <a:p>
            <a:r>
              <a:rPr lang="en-US" dirty="0" smtClean="0"/>
              <a:t>Obstacle notes</a:t>
            </a:r>
            <a:endParaRPr lang="en-US" dirty="0"/>
          </a:p>
        </p:txBody>
      </p:sp>
      <p:cxnSp>
        <p:nvCxnSpPr>
          <p:cNvPr id="11" name="Straight Arrow Connector 10"/>
          <p:cNvCxnSpPr>
            <a:stCxn id="9" idx="3"/>
          </p:cNvCxnSpPr>
          <p:nvPr/>
        </p:nvCxnSpPr>
        <p:spPr>
          <a:xfrm flipV="1">
            <a:off x="4315041" y="3429000"/>
            <a:ext cx="942759" cy="23299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67600" y="1034534"/>
            <a:ext cx="1236492" cy="369332"/>
          </a:xfrm>
          <a:prstGeom prst="rect">
            <a:avLst/>
          </a:prstGeom>
          <a:noFill/>
          <a:ln>
            <a:solidFill>
              <a:schemeClr val="accent1"/>
            </a:solidFill>
          </a:ln>
        </p:spPr>
        <p:txBody>
          <a:bodyPr wrap="none" rtlCol="0">
            <a:spAutoFit/>
          </a:bodyPr>
          <a:lstStyle/>
          <a:p>
            <a:r>
              <a:rPr lang="en-US" dirty="0" smtClean="0"/>
              <a:t>Climb rates</a:t>
            </a:r>
            <a:endParaRPr lang="en-US" dirty="0"/>
          </a:p>
        </p:txBody>
      </p:sp>
      <p:cxnSp>
        <p:nvCxnSpPr>
          <p:cNvPr id="14" name="Straight Arrow Connector 13"/>
          <p:cNvCxnSpPr/>
          <p:nvPr/>
        </p:nvCxnSpPr>
        <p:spPr>
          <a:xfrm flipH="1">
            <a:off x="7924800" y="1295400"/>
            <a:ext cx="6096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172200" y="1295400"/>
            <a:ext cx="1447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85846" y="2877516"/>
            <a:ext cx="914400" cy="584775"/>
          </a:xfrm>
          <a:prstGeom prst="rect">
            <a:avLst/>
          </a:prstGeom>
          <a:noFill/>
          <a:ln>
            <a:solidFill>
              <a:schemeClr val="accent1"/>
            </a:solidFill>
          </a:ln>
        </p:spPr>
        <p:txBody>
          <a:bodyPr wrap="square" rtlCol="0">
            <a:spAutoFit/>
          </a:bodyPr>
          <a:lstStyle/>
          <a:p>
            <a:r>
              <a:rPr lang="en-US" sz="1600" dirty="0" smtClean="0"/>
              <a:t>Limits / notes</a:t>
            </a:r>
            <a:endParaRPr lang="en-US" sz="1600" dirty="0"/>
          </a:p>
        </p:txBody>
      </p:sp>
      <p:cxnSp>
        <p:nvCxnSpPr>
          <p:cNvPr id="20" name="Straight Arrow Connector 19"/>
          <p:cNvCxnSpPr>
            <a:stCxn id="18" idx="1"/>
          </p:cNvCxnSpPr>
          <p:nvPr/>
        </p:nvCxnSpPr>
        <p:spPr>
          <a:xfrm flipH="1">
            <a:off x="7696200" y="3169904"/>
            <a:ext cx="389646" cy="292387"/>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432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Instrument Departure Procedure</a:t>
            </a:r>
          </a:p>
        </p:txBody>
      </p:sp>
      <p:sp>
        <p:nvSpPr>
          <p:cNvPr id="3" name="Content Placeholder 2"/>
          <p:cNvSpPr>
            <a:spLocks noGrp="1"/>
          </p:cNvSpPr>
          <p:nvPr>
            <p:ph idx="1"/>
          </p:nvPr>
        </p:nvSpPr>
        <p:spPr/>
        <p:txBody>
          <a:bodyPr>
            <a:normAutofit fontScale="77500" lnSpcReduction="20000"/>
          </a:bodyPr>
          <a:lstStyle/>
          <a:p>
            <a:r>
              <a:rPr lang="en-US" dirty="0"/>
              <a:t>Typically, transition routes fan out in </a:t>
            </a:r>
            <a:r>
              <a:rPr lang="en-US" dirty="0" smtClean="0"/>
              <a:t>various directions </a:t>
            </a:r>
            <a:r>
              <a:rPr lang="en-US" dirty="0"/>
              <a:t>from the end of the basic SID to allow </a:t>
            </a:r>
            <a:r>
              <a:rPr lang="en-US" dirty="0" smtClean="0"/>
              <a:t>pilots to </a:t>
            </a:r>
            <a:r>
              <a:rPr lang="en-US" dirty="0"/>
              <a:t>choose the transition route that takes them </a:t>
            </a:r>
            <a:r>
              <a:rPr lang="en-US" dirty="0" smtClean="0"/>
              <a:t>in the correct direction</a:t>
            </a:r>
          </a:p>
          <a:p>
            <a:r>
              <a:rPr lang="en-US" dirty="0"/>
              <a:t>A transition </a:t>
            </a:r>
            <a:r>
              <a:rPr lang="en-US" dirty="0" smtClean="0"/>
              <a:t>route includes </a:t>
            </a:r>
            <a:r>
              <a:rPr lang="en-US" dirty="0"/>
              <a:t>a course, a minimum altitude, and </a:t>
            </a:r>
            <a:r>
              <a:rPr lang="en-US" dirty="0" smtClean="0"/>
              <a:t>distances between </a:t>
            </a:r>
            <a:r>
              <a:rPr lang="en-US" dirty="0"/>
              <a:t>fixes on the </a:t>
            </a:r>
            <a:r>
              <a:rPr lang="en-US" dirty="0" smtClean="0"/>
              <a:t>route</a:t>
            </a:r>
          </a:p>
          <a:p>
            <a:r>
              <a:rPr lang="en-US" dirty="0" smtClean="0"/>
              <a:t>To file a SID in your route include the code from the bottom of the plate – </a:t>
            </a:r>
            <a:r>
              <a:rPr lang="en-US" dirty="0" err="1" smtClean="0"/>
              <a:t>eg</a:t>
            </a:r>
            <a:r>
              <a:rPr lang="en-US" dirty="0" smtClean="0"/>
              <a:t>. NOTWN3.LAS in the route described in the flight plan</a:t>
            </a:r>
          </a:p>
          <a:p>
            <a:pPr lvl="1"/>
            <a:r>
              <a:rPr lang="en-US" dirty="0"/>
              <a:t>When filing a SID for a </a:t>
            </a:r>
            <a:r>
              <a:rPr lang="en-US" dirty="0" smtClean="0"/>
              <a:t>specific transition </a:t>
            </a:r>
            <a:r>
              <a:rPr lang="en-US" dirty="0"/>
              <a:t>route, include the transition in the </a:t>
            </a:r>
            <a:r>
              <a:rPr lang="en-US" dirty="0" smtClean="0"/>
              <a:t>flight plan</a:t>
            </a:r>
            <a:r>
              <a:rPr lang="en-US" dirty="0"/>
              <a:t>, using the correct departure and transition </a:t>
            </a:r>
            <a:r>
              <a:rPr lang="en-US" dirty="0" smtClean="0"/>
              <a:t>code</a:t>
            </a:r>
          </a:p>
          <a:p>
            <a:pPr lvl="1"/>
            <a:r>
              <a:rPr lang="en-US" dirty="0"/>
              <a:t>clearance </a:t>
            </a:r>
            <a:r>
              <a:rPr lang="en-US" dirty="0" smtClean="0"/>
              <a:t>from ATC </a:t>
            </a:r>
            <a:r>
              <a:rPr lang="en-US" dirty="0"/>
              <a:t>will include both the departure name and </a:t>
            </a:r>
            <a:r>
              <a:rPr lang="en-US" dirty="0" smtClean="0"/>
              <a:t>transition e.g</a:t>
            </a:r>
            <a:r>
              <a:rPr lang="en-US" dirty="0"/>
              <a:t>., Joe Pool Nine Departure, College </a:t>
            </a:r>
            <a:r>
              <a:rPr lang="en-US" dirty="0" smtClean="0"/>
              <a:t>Station Transition</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29</a:t>
            </a:fld>
            <a:endParaRPr lang="en-US"/>
          </a:p>
        </p:txBody>
      </p:sp>
    </p:spTree>
    <p:extLst>
      <p:ext uri="{BB962C8B-B14F-4D97-AF65-F5344CB8AC3E}">
        <p14:creationId xmlns:p14="http://schemas.microsoft.com/office/powerpoint/2010/main" val="3333593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 Requirements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3</a:t>
            </a:fld>
            <a:endParaRPr lang="en-US" dirty="0"/>
          </a:p>
        </p:txBody>
      </p:sp>
      <p:sp>
        <p:nvSpPr>
          <p:cNvPr id="3" name="Content Placeholder 2"/>
          <p:cNvSpPr>
            <a:spLocks noGrp="1"/>
          </p:cNvSpPr>
          <p:nvPr>
            <p:ph idx="1"/>
          </p:nvPr>
        </p:nvSpPr>
        <p:spPr>
          <a:xfrm>
            <a:off x="304800" y="1600200"/>
            <a:ext cx="8610600" cy="4525963"/>
          </a:xfrm>
        </p:spPr>
        <p:txBody>
          <a:bodyPr>
            <a:noAutofit/>
          </a:bodyPr>
          <a:lstStyle/>
          <a:p>
            <a:pPr algn="just"/>
            <a:r>
              <a:rPr lang="en-US" sz="1800" dirty="0" smtClean="0"/>
              <a:t>Selects and correctly interprets the current and applicable en route charts, instrument departure procedures (DPs), RNAV, STAR, and Standard Instrument Approach Procedure Charts (IAP)</a:t>
            </a:r>
          </a:p>
          <a:p>
            <a:pPr algn="just"/>
            <a:r>
              <a:rPr lang="en-US" sz="1800" dirty="0" smtClean="0"/>
              <a:t>Obtains and correctly interprets applicable NOTAM information</a:t>
            </a:r>
          </a:p>
          <a:p>
            <a:pPr algn="just"/>
            <a:r>
              <a:rPr lang="en-US" sz="1800" dirty="0" smtClean="0"/>
              <a:t>Determines the calculated performance is within the aircraft’s capability and operating limitations</a:t>
            </a:r>
          </a:p>
          <a:p>
            <a:pPr algn="just"/>
            <a:r>
              <a:rPr lang="en-US" sz="1800" dirty="0" smtClean="0"/>
              <a:t>Completes and is able to file a flight plan in a manner that accurately reflects the conditions of the proposed flight</a:t>
            </a:r>
          </a:p>
          <a:p>
            <a:pPr algn="just"/>
            <a:r>
              <a:rPr lang="en-US" sz="1800" dirty="0" smtClean="0"/>
              <a:t>Demonstrates adequate knowledge of GPS and RAIM capability, when aircraft is so equipped</a:t>
            </a:r>
          </a:p>
          <a:p>
            <a:pPr algn="just"/>
            <a:r>
              <a:rPr lang="en-US" sz="1800" dirty="0" smtClean="0"/>
              <a:t>Icing</a:t>
            </a:r>
          </a:p>
          <a:p>
            <a:pPr lvl="1" algn="just"/>
            <a:r>
              <a:rPr lang="en-US" sz="1400" dirty="0" smtClean="0"/>
              <a:t>Demonstrates the ability to recognize wing contamination due to airframe icing</a:t>
            </a:r>
          </a:p>
          <a:p>
            <a:pPr lvl="1" algn="just"/>
            <a:r>
              <a:rPr lang="en-US" sz="1400" dirty="0" smtClean="0"/>
              <a:t>Demonstrates adequate knowledge of the adverse effects of airframe icing during pre-takeoff, takeoff, cruise, and landing phases of flight and corrective actions</a:t>
            </a:r>
          </a:p>
          <a:p>
            <a:pPr lvl="1" algn="just"/>
            <a:r>
              <a:rPr lang="en-US" sz="1400" dirty="0" smtClean="0"/>
              <a:t>Demonstrates familiarity with any icing procedures and/or information published by the aircraft manufacturer</a:t>
            </a:r>
            <a:endParaRPr lang="en-US" sz="1400" dirty="0"/>
          </a:p>
        </p:txBody>
      </p:sp>
    </p:spTree>
    <p:extLst>
      <p:ext uri="{BB962C8B-B14F-4D97-AF65-F5344CB8AC3E}">
        <p14:creationId xmlns:p14="http://schemas.microsoft.com/office/powerpoint/2010/main" val="2128535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Departure Procedure Nomenclature</a:t>
            </a:r>
          </a:p>
        </p:txBody>
      </p:sp>
      <p:sp>
        <p:nvSpPr>
          <p:cNvPr id="3" name="Content Placeholder 2"/>
          <p:cNvSpPr>
            <a:spLocks noGrp="1"/>
          </p:cNvSpPr>
          <p:nvPr>
            <p:ph idx="1"/>
          </p:nvPr>
        </p:nvSpPr>
        <p:spPr/>
        <p:txBody>
          <a:bodyPr>
            <a:normAutofit fontScale="62500" lnSpcReduction="20000"/>
          </a:bodyPr>
          <a:lstStyle/>
          <a:p>
            <a:pPr algn="just"/>
            <a:r>
              <a:rPr lang="en-US" dirty="0" smtClean="0"/>
              <a:t>Based upon equipment required</a:t>
            </a:r>
          </a:p>
          <a:p>
            <a:pPr lvl="1" algn="just"/>
            <a:r>
              <a:rPr lang="en-US" dirty="0" smtClean="0"/>
              <a:t>Non-RNAV DP - </a:t>
            </a:r>
            <a:r>
              <a:rPr lang="en-US" dirty="0"/>
              <a:t>Established for aircraft </a:t>
            </a:r>
            <a:r>
              <a:rPr lang="en-US" dirty="0" smtClean="0"/>
              <a:t>equipped with </a:t>
            </a:r>
            <a:r>
              <a:rPr lang="en-US" dirty="0"/>
              <a:t>conventional avionics using </a:t>
            </a:r>
            <a:r>
              <a:rPr lang="en-US" dirty="0" smtClean="0"/>
              <a:t>ground-based NAVAIDs</a:t>
            </a:r>
          </a:p>
          <a:p>
            <a:pPr lvl="1" algn="just"/>
            <a:r>
              <a:rPr lang="en-US" dirty="0"/>
              <a:t>RNAV </a:t>
            </a:r>
            <a:r>
              <a:rPr lang="en-US" dirty="0" smtClean="0"/>
              <a:t>DP - </a:t>
            </a:r>
            <a:r>
              <a:rPr lang="en-US" dirty="0"/>
              <a:t>Established for aircraft equipped </a:t>
            </a:r>
            <a:r>
              <a:rPr lang="en-US" dirty="0" smtClean="0"/>
              <a:t>with RNAV </a:t>
            </a:r>
            <a:r>
              <a:rPr lang="en-US" dirty="0"/>
              <a:t>avionics; e.g., GPS, </a:t>
            </a:r>
            <a:r>
              <a:rPr lang="en-US" dirty="0" smtClean="0"/>
              <a:t>VOR/DME, DME/DME</a:t>
            </a:r>
            <a:r>
              <a:rPr lang="en-US" dirty="0"/>
              <a:t>, </a:t>
            </a:r>
            <a:r>
              <a:rPr lang="en-US" dirty="0" smtClean="0"/>
              <a:t>RNP, etc.</a:t>
            </a:r>
          </a:p>
          <a:p>
            <a:pPr lvl="1" algn="just"/>
            <a:r>
              <a:rPr lang="en-US" dirty="0"/>
              <a:t>Radar </a:t>
            </a:r>
            <a:r>
              <a:rPr lang="en-US" dirty="0" smtClean="0"/>
              <a:t>DP - </a:t>
            </a:r>
            <a:r>
              <a:rPr lang="en-US" dirty="0"/>
              <a:t>Radar may be used for </a:t>
            </a:r>
            <a:r>
              <a:rPr lang="en-US" dirty="0" smtClean="0"/>
              <a:t>navigation guidance </a:t>
            </a:r>
            <a:r>
              <a:rPr lang="en-US" dirty="0"/>
              <a:t>for SID design. Radar SIDs are </a:t>
            </a:r>
            <a:r>
              <a:rPr lang="en-US" dirty="0" smtClean="0"/>
              <a:t>established when </a:t>
            </a:r>
            <a:r>
              <a:rPr lang="en-US" dirty="0"/>
              <a:t>ATC has a need to vector aircraft </a:t>
            </a:r>
            <a:r>
              <a:rPr lang="en-US" dirty="0" smtClean="0"/>
              <a:t>on departure </a:t>
            </a:r>
            <a:r>
              <a:rPr lang="en-US" dirty="0"/>
              <a:t>to a particular ATS Route, NAVAID, </a:t>
            </a:r>
            <a:r>
              <a:rPr lang="en-US" dirty="0" smtClean="0"/>
              <a:t>or Fix</a:t>
            </a:r>
          </a:p>
          <a:p>
            <a:pPr algn="just"/>
            <a:r>
              <a:rPr lang="en-US" dirty="0" smtClean="0"/>
              <a:t>Based on </a:t>
            </a:r>
            <a:r>
              <a:rPr lang="en-US" dirty="0" err="1" smtClean="0"/>
              <a:t>Nav</a:t>
            </a:r>
            <a:r>
              <a:rPr lang="en-US" dirty="0" smtClean="0"/>
              <a:t> Responsibility</a:t>
            </a:r>
          </a:p>
          <a:p>
            <a:pPr lvl="1" algn="just"/>
            <a:r>
              <a:rPr lang="en-US" dirty="0"/>
              <a:t>PILOT NAV </a:t>
            </a:r>
            <a:r>
              <a:rPr lang="en-US" dirty="0" smtClean="0"/>
              <a:t>– </a:t>
            </a:r>
          </a:p>
          <a:p>
            <a:pPr lvl="2" algn="just"/>
            <a:r>
              <a:rPr lang="en-US" dirty="0" smtClean="0"/>
              <a:t>Allows </a:t>
            </a:r>
            <a:r>
              <a:rPr lang="en-US" dirty="0"/>
              <a:t>you to provide your own </a:t>
            </a:r>
            <a:r>
              <a:rPr lang="en-US" dirty="0" smtClean="0"/>
              <a:t>navigation with </a:t>
            </a:r>
            <a:r>
              <a:rPr lang="en-US" dirty="0"/>
              <a:t>minimal radio </a:t>
            </a:r>
            <a:r>
              <a:rPr lang="en-US" dirty="0" smtClean="0"/>
              <a:t>communication</a:t>
            </a:r>
          </a:p>
          <a:p>
            <a:pPr lvl="2" algn="just"/>
            <a:r>
              <a:rPr lang="en-US" dirty="0" smtClean="0"/>
              <a:t>May </a:t>
            </a:r>
            <a:r>
              <a:rPr lang="en-US" dirty="0"/>
              <a:t>include </a:t>
            </a:r>
            <a:r>
              <a:rPr lang="en-US" dirty="0" smtClean="0"/>
              <a:t>initial radar </a:t>
            </a:r>
            <a:r>
              <a:rPr lang="en-US" dirty="0"/>
              <a:t>vectors to help </a:t>
            </a:r>
            <a:r>
              <a:rPr lang="en-US" dirty="0" smtClean="0"/>
              <a:t>you join </a:t>
            </a:r>
            <a:r>
              <a:rPr lang="en-US" dirty="0"/>
              <a:t>the procedure</a:t>
            </a:r>
            <a:r>
              <a:rPr lang="en-US" dirty="0" smtClean="0"/>
              <a:t>, but </a:t>
            </a:r>
            <a:r>
              <a:rPr lang="en-US" dirty="0"/>
              <a:t>the majority of the navigation will </a:t>
            </a:r>
            <a:r>
              <a:rPr lang="en-US" dirty="0" smtClean="0"/>
              <a:t>remain the </a:t>
            </a:r>
            <a:r>
              <a:rPr lang="en-US" dirty="0"/>
              <a:t>pilot’s responsibility</a:t>
            </a:r>
          </a:p>
          <a:p>
            <a:pPr lvl="1" algn="just"/>
            <a:r>
              <a:rPr lang="en-US" dirty="0" smtClean="0"/>
              <a:t>VECTOR SIDS</a:t>
            </a:r>
          </a:p>
          <a:p>
            <a:pPr lvl="2" algn="just"/>
            <a:r>
              <a:rPr lang="en-US" dirty="0" smtClean="0"/>
              <a:t>Usually </a:t>
            </a:r>
            <a:r>
              <a:rPr lang="en-US" dirty="0"/>
              <a:t>requires ATC to provide </a:t>
            </a:r>
            <a:r>
              <a:rPr lang="en-US" dirty="0" smtClean="0"/>
              <a:t>radar vectors </a:t>
            </a:r>
            <a:r>
              <a:rPr lang="en-US" dirty="0"/>
              <a:t>from just after </a:t>
            </a:r>
            <a:r>
              <a:rPr lang="en-US" dirty="0" smtClean="0"/>
              <a:t>takeoff </a:t>
            </a:r>
            <a:r>
              <a:rPr lang="en-US" dirty="0"/>
              <a:t>until reaching the assigned route or a </a:t>
            </a:r>
            <a:r>
              <a:rPr lang="en-US" dirty="0" smtClean="0"/>
              <a:t>fix depicted </a:t>
            </a:r>
            <a:r>
              <a:rPr lang="en-US" dirty="0"/>
              <a:t>on the SID </a:t>
            </a:r>
            <a:r>
              <a:rPr lang="en-US" dirty="0" smtClean="0"/>
              <a:t>chart</a:t>
            </a:r>
          </a:p>
          <a:p>
            <a:pPr lvl="2" algn="just"/>
            <a:r>
              <a:rPr lang="en-US" dirty="0" smtClean="0"/>
              <a:t>Procedure does not include </a:t>
            </a:r>
            <a:r>
              <a:rPr lang="en-US" dirty="0"/>
              <a:t>departure routes or transition routes </a:t>
            </a:r>
            <a:r>
              <a:rPr lang="en-US" dirty="0" smtClean="0"/>
              <a:t>because independent </a:t>
            </a:r>
            <a:r>
              <a:rPr lang="en-US" dirty="0"/>
              <a:t>pilot navigation is not involved</a:t>
            </a:r>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30</a:t>
            </a:fld>
            <a:endParaRPr lang="en-US" dirty="0"/>
          </a:p>
        </p:txBody>
      </p:sp>
    </p:spTree>
    <p:extLst>
      <p:ext uri="{BB962C8B-B14F-4D97-AF65-F5344CB8AC3E}">
        <p14:creationId xmlns:p14="http://schemas.microsoft.com/office/powerpoint/2010/main" val="2715097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Departure Procedure </a:t>
            </a:r>
          </a:p>
        </p:txBody>
      </p:sp>
      <p:sp>
        <p:nvSpPr>
          <p:cNvPr id="4" name="Slide Number Placeholder 3"/>
          <p:cNvSpPr>
            <a:spLocks noGrp="1"/>
          </p:cNvSpPr>
          <p:nvPr>
            <p:ph type="sldNum" sz="quarter" idx="12"/>
          </p:nvPr>
        </p:nvSpPr>
        <p:spPr/>
        <p:txBody>
          <a:bodyPr/>
          <a:lstStyle/>
          <a:p>
            <a:fld id="{4BB4FD6E-8962-48C8-9D26-70ECC5E64D62}" type="slidenum">
              <a:rPr lang="en-US" smtClean="0"/>
              <a:t>31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88293"/>
            <a:ext cx="4915771" cy="322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0" y="4812506"/>
            <a:ext cx="1973361" cy="369332"/>
          </a:xfrm>
          <a:prstGeom prst="rect">
            <a:avLst/>
          </a:prstGeom>
          <a:noFill/>
        </p:spPr>
        <p:txBody>
          <a:bodyPr wrap="none" rtlCol="0">
            <a:spAutoFit/>
          </a:bodyPr>
          <a:lstStyle/>
          <a:p>
            <a:r>
              <a:rPr lang="en-US" dirty="0" smtClean="0"/>
              <a:t>Vector Sid Example</a:t>
            </a:r>
            <a:endParaRPr lang="en-US" dirty="0"/>
          </a:p>
        </p:txBody>
      </p:sp>
      <p:cxnSp>
        <p:nvCxnSpPr>
          <p:cNvPr id="7" name="Straight Arrow Connector 6"/>
          <p:cNvCxnSpPr/>
          <p:nvPr/>
        </p:nvCxnSpPr>
        <p:spPr>
          <a:xfrm>
            <a:off x="609600" y="2362200"/>
            <a:ext cx="304800" cy="4572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072" y="1588293"/>
            <a:ext cx="3116328" cy="4910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352800" y="5791200"/>
            <a:ext cx="1354217" cy="369332"/>
          </a:xfrm>
          <a:prstGeom prst="rect">
            <a:avLst/>
          </a:prstGeom>
          <a:noFill/>
        </p:spPr>
        <p:txBody>
          <a:bodyPr wrap="none" rtlCol="0">
            <a:spAutoFit/>
          </a:bodyPr>
          <a:lstStyle/>
          <a:p>
            <a:r>
              <a:rPr lang="en-US" dirty="0" smtClean="0"/>
              <a:t>Pilot </a:t>
            </a:r>
            <a:r>
              <a:rPr lang="en-US" dirty="0" err="1" smtClean="0"/>
              <a:t>Nav</a:t>
            </a:r>
            <a:r>
              <a:rPr lang="en-US" dirty="0" smtClean="0"/>
              <a:t> Sid</a:t>
            </a:r>
            <a:endParaRPr lang="en-US" dirty="0"/>
          </a:p>
        </p:txBody>
      </p:sp>
      <p:cxnSp>
        <p:nvCxnSpPr>
          <p:cNvPr id="11" name="Straight Arrow Connector 10"/>
          <p:cNvCxnSpPr/>
          <p:nvPr/>
        </p:nvCxnSpPr>
        <p:spPr>
          <a:xfrm flipV="1">
            <a:off x="4572000" y="4572000"/>
            <a:ext cx="1066800" cy="140386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629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Takeoff Minimums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FAA establishes takeoff minimums for every </a:t>
            </a:r>
            <a:r>
              <a:rPr lang="en-US" dirty="0" smtClean="0"/>
              <a:t>airport that </a:t>
            </a:r>
            <a:r>
              <a:rPr lang="en-US" dirty="0"/>
              <a:t>has published </a:t>
            </a:r>
            <a:r>
              <a:rPr lang="en-US" dirty="0" smtClean="0"/>
              <a:t>standard instrument approaches</a:t>
            </a:r>
          </a:p>
          <a:p>
            <a:pPr lvl="1" algn="just"/>
            <a:r>
              <a:rPr lang="en-US" dirty="0" smtClean="0"/>
              <a:t>Used </a:t>
            </a:r>
            <a:r>
              <a:rPr lang="en-US" dirty="0"/>
              <a:t>by commercially operated </a:t>
            </a:r>
            <a:r>
              <a:rPr lang="en-US" dirty="0" smtClean="0"/>
              <a:t>aircraft - Part </a:t>
            </a:r>
            <a:r>
              <a:rPr lang="en-US" dirty="0"/>
              <a:t>121 and 135 - 1 statute </a:t>
            </a:r>
            <a:r>
              <a:rPr lang="en-US" dirty="0" smtClean="0"/>
              <a:t>mile visibility </a:t>
            </a:r>
            <a:r>
              <a:rPr lang="en-US" dirty="0"/>
              <a:t>for </a:t>
            </a:r>
            <a:r>
              <a:rPr lang="en-US" dirty="0" smtClean="0"/>
              <a:t>single </a:t>
            </a:r>
            <a:r>
              <a:rPr lang="en-US" dirty="0"/>
              <a:t>and </a:t>
            </a:r>
            <a:r>
              <a:rPr lang="en-US" dirty="0" smtClean="0"/>
              <a:t>twin engine </a:t>
            </a:r>
            <a:r>
              <a:rPr lang="en-US" dirty="0"/>
              <a:t>aircraft</a:t>
            </a:r>
            <a:endParaRPr lang="en-US" dirty="0" smtClean="0"/>
          </a:p>
          <a:p>
            <a:pPr lvl="1" algn="just"/>
            <a:r>
              <a:rPr lang="en-US" dirty="0" smtClean="0"/>
              <a:t>Smart to use for Part 91 operations, but not required</a:t>
            </a:r>
          </a:p>
          <a:p>
            <a:pPr algn="just"/>
            <a:r>
              <a:rPr lang="en-US" dirty="0"/>
              <a:t>NACO charts list takeoff minimums only for </a:t>
            </a:r>
            <a:r>
              <a:rPr lang="en-US" dirty="0" smtClean="0"/>
              <a:t>runways with non-standard minimums</a:t>
            </a:r>
          </a:p>
          <a:p>
            <a:pPr lvl="1" algn="just"/>
            <a:r>
              <a:rPr lang="en-US" dirty="0"/>
              <a:t>L</a:t>
            </a:r>
            <a:r>
              <a:rPr lang="en-US" dirty="0" smtClean="0"/>
              <a:t>isted </a:t>
            </a:r>
            <a:r>
              <a:rPr lang="en-US" dirty="0"/>
              <a:t>by airport in alphabetical order </a:t>
            </a:r>
            <a:r>
              <a:rPr lang="en-US" dirty="0" smtClean="0"/>
              <a:t>in the </a:t>
            </a:r>
            <a:r>
              <a:rPr lang="en-US" dirty="0"/>
              <a:t>front of the </a:t>
            </a:r>
            <a:r>
              <a:rPr lang="en-US" dirty="0" smtClean="0"/>
              <a:t>TERPS</a:t>
            </a:r>
          </a:p>
          <a:p>
            <a:pPr lvl="1" algn="just"/>
            <a:r>
              <a:rPr lang="en-US" dirty="0" smtClean="0"/>
              <a:t>Airport with non-standard takeoff </a:t>
            </a:r>
            <a:r>
              <a:rPr lang="en-US" dirty="0"/>
              <a:t>minimums, </a:t>
            </a:r>
            <a:r>
              <a:rPr lang="en-US" dirty="0" smtClean="0"/>
              <a:t>has a “triangle </a:t>
            </a:r>
            <a:r>
              <a:rPr lang="en-US" dirty="0"/>
              <a:t>T” or “trouble T</a:t>
            </a:r>
            <a:r>
              <a:rPr lang="en-US" dirty="0" smtClean="0"/>
              <a:t>” in </a:t>
            </a:r>
            <a:r>
              <a:rPr lang="en-US" dirty="0"/>
              <a:t>the notes </a:t>
            </a:r>
            <a:r>
              <a:rPr lang="en-US" dirty="0" smtClean="0"/>
              <a:t>section of </a:t>
            </a:r>
            <a:r>
              <a:rPr lang="en-US" dirty="0"/>
              <a:t>the instrument procedure chart</a:t>
            </a:r>
          </a:p>
        </p:txBody>
      </p:sp>
      <p:sp>
        <p:nvSpPr>
          <p:cNvPr id="4" name="Slide Number Placeholder 3"/>
          <p:cNvSpPr>
            <a:spLocks noGrp="1"/>
          </p:cNvSpPr>
          <p:nvPr>
            <p:ph type="sldNum" sz="quarter" idx="12"/>
          </p:nvPr>
        </p:nvSpPr>
        <p:spPr/>
        <p:txBody>
          <a:bodyPr/>
          <a:lstStyle/>
          <a:p>
            <a:fld id="{4BB4FD6E-8962-48C8-9D26-70ECC5E64D62}" type="slidenum">
              <a:rPr lang="en-US" smtClean="0"/>
              <a:t>32</a:t>
            </a:fld>
            <a:endParaRPr lang="en-US"/>
          </a:p>
        </p:txBody>
      </p:sp>
    </p:spTree>
    <p:extLst>
      <p:ext uri="{BB962C8B-B14F-4D97-AF65-F5344CB8AC3E}">
        <p14:creationId xmlns:p14="http://schemas.microsoft.com/office/powerpoint/2010/main" val="2686975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Departure Procedures are Important</a:t>
            </a:r>
            <a:endParaRPr lang="en-US" dirty="0"/>
          </a:p>
        </p:txBody>
      </p:sp>
      <p:sp>
        <p:nvSpPr>
          <p:cNvPr id="3" name="Content Placeholder 2"/>
          <p:cNvSpPr>
            <a:spLocks noGrp="1"/>
          </p:cNvSpPr>
          <p:nvPr>
            <p:ph idx="1"/>
          </p:nvPr>
        </p:nvSpPr>
        <p:spPr>
          <a:xfrm>
            <a:off x="457200" y="1600200"/>
            <a:ext cx="4038600" cy="4525963"/>
          </a:xfrm>
        </p:spPr>
        <p:txBody>
          <a:bodyPr>
            <a:normAutofit fontScale="70000" lnSpcReduction="20000"/>
          </a:bodyPr>
          <a:lstStyle/>
          <a:p>
            <a:pPr algn="just"/>
            <a:r>
              <a:rPr lang="en-US" dirty="0"/>
              <a:t>On November 8, 2007</a:t>
            </a:r>
            <a:r>
              <a:rPr lang="en-US" dirty="0" smtClean="0"/>
              <a:t>, </a:t>
            </a:r>
            <a:r>
              <a:rPr lang="en-US" dirty="0"/>
              <a:t>a Cessna </a:t>
            </a:r>
            <a:r>
              <a:rPr lang="en-US" dirty="0" smtClean="0"/>
              <a:t>T182T, on a route similar to our direct magenta line, </a:t>
            </a:r>
            <a:r>
              <a:rPr lang="en-US" dirty="0"/>
              <a:t>was destroyed after impacting Potosi </a:t>
            </a:r>
            <a:r>
              <a:rPr lang="en-US" dirty="0" smtClean="0"/>
              <a:t>Mountain during </a:t>
            </a:r>
            <a:r>
              <a:rPr lang="en-US" dirty="0"/>
              <a:t>climb to </a:t>
            </a:r>
            <a:r>
              <a:rPr lang="en-US" dirty="0" smtClean="0"/>
              <a:t>cruise, </a:t>
            </a:r>
            <a:r>
              <a:rPr lang="en-US" dirty="0"/>
              <a:t>about 13 </a:t>
            </a:r>
            <a:r>
              <a:rPr lang="en-US" dirty="0" smtClean="0"/>
              <a:t>miles </a:t>
            </a:r>
            <a:r>
              <a:rPr lang="en-US" dirty="0"/>
              <a:t>southwest of Las </a:t>
            </a:r>
            <a:r>
              <a:rPr lang="en-US" dirty="0" smtClean="0"/>
              <a:t>Vegas after </a:t>
            </a:r>
            <a:r>
              <a:rPr lang="en-US" dirty="0"/>
              <a:t>departing </a:t>
            </a:r>
            <a:r>
              <a:rPr lang="en-US" dirty="0" smtClean="0"/>
              <a:t>KVGT</a:t>
            </a:r>
            <a:r>
              <a:rPr lang="en-US" dirty="0"/>
              <a:t> </a:t>
            </a:r>
            <a:r>
              <a:rPr lang="en-US" dirty="0" smtClean="0"/>
              <a:t>on </a:t>
            </a:r>
            <a:r>
              <a:rPr lang="en-US" dirty="0"/>
              <a:t>a </a:t>
            </a:r>
            <a:r>
              <a:rPr lang="en-US" dirty="0" smtClean="0"/>
              <a:t>SW heading.  Both </a:t>
            </a:r>
            <a:r>
              <a:rPr lang="en-US" dirty="0"/>
              <a:t>ATP rated pilots were </a:t>
            </a:r>
            <a:r>
              <a:rPr lang="en-US" dirty="0" smtClean="0"/>
              <a:t>killed.  Had they followed the departure procedure, the mountain could have been avoided.</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33</a:t>
            </a:fld>
            <a:endParaRPr lang="en-US" dirty="0"/>
          </a:p>
        </p:txBody>
      </p:sp>
      <p:pic>
        <p:nvPicPr>
          <p:cNvPr id="9218" name="Picture 2" descr="http://1.bp.blogspot.com/_oi1S7DfeH2I/RznAwVhsi3I/AAAAAAAAAPY/i472kvdc8PM/s400/newpla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002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43400" y="4800600"/>
            <a:ext cx="4572000" cy="1477328"/>
          </a:xfrm>
          <a:prstGeom prst="rect">
            <a:avLst/>
          </a:prstGeom>
        </p:spPr>
        <p:txBody>
          <a:bodyPr>
            <a:spAutoFit/>
          </a:bodyPr>
          <a:lstStyle/>
          <a:p>
            <a:r>
              <a:rPr lang="en-US" dirty="0"/>
              <a:t>On January 16, 1942, </a:t>
            </a:r>
            <a:r>
              <a:rPr lang="en-US" dirty="0" smtClean="0"/>
              <a:t>15 </a:t>
            </a:r>
            <a:r>
              <a:rPr lang="en-US" dirty="0"/>
              <a:t>minutes after takeoff from Las Vegas Airport (now </a:t>
            </a:r>
            <a:r>
              <a:rPr lang="en-US" dirty="0" err="1"/>
              <a:t>Nellis</a:t>
            </a:r>
            <a:r>
              <a:rPr lang="en-US" dirty="0"/>
              <a:t> Air Force Base</a:t>
            </a:r>
            <a:r>
              <a:rPr lang="en-US" dirty="0" smtClean="0"/>
              <a:t>) </a:t>
            </a:r>
            <a:r>
              <a:rPr lang="en-US" dirty="0"/>
              <a:t>the </a:t>
            </a:r>
            <a:r>
              <a:rPr lang="en-US" dirty="0" smtClean="0"/>
              <a:t>TWA aircraft </a:t>
            </a:r>
            <a:r>
              <a:rPr lang="en-US" dirty="0"/>
              <a:t>slammed into  Potosi Mountain</a:t>
            </a:r>
            <a:r>
              <a:rPr lang="en-US" dirty="0" smtClean="0"/>
              <a:t>, </a:t>
            </a:r>
            <a:r>
              <a:rPr lang="en-US" dirty="0"/>
              <a:t>at an elevation of 7,770 </a:t>
            </a:r>
            <a:r>
              <a:rPr lang="en-US" dirty="0" err="1" smtClean="0"/>
              <a:t>ft</a:t>
            </a:r>
            <a:r>
              <a:rPr lang="en-US" dirty="0" smtClean="0"/>
              <a:t>, </a:t>
            </a:r>
            <a:r>
              <a:rPr lang="en-US" dirty="0"/>
              <a:t>and was destroyed</a:t>
            </a:r>
          </a:p>
        </p:txBody>
      </p:sp>
    </p:spTree>
    <p:extLst>
      <p:ext uri="{BB962C8B-B14F-4D97-AF65-F5344CB8AC3E}">
        <p14:creationId xmlns:p14="http://schemas.microsoft.com/office/powerpoint/2010/main" val="934969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Our Departure Plan</a:t>
            </a:r>
            <a:endParaRPr lang="en-US" dirty="0"/>
          </a:p>
        </p:txBody>
      </p:sp>
      <p:sp>
        <p:nvSpPr>
          <p:cNvPr id="3" name="Content Placeholder 2"/>
          <p:cNvSpPr>
            <a:spLocks noGrp="1"/>
          </p:cNvSpPr>
          <p:nvPr>
            <p:ph idx="1"/>
          </p:nvPr>
        </p:nvSpPr>
        <p:spPr>
          <a:xfrm>
            <a:off x="381000" y="1525767"/>
            <a:ext cx="4800600" cy="4646433"/>
          </a:xfrm>
        </p:spPr>
        <p:txBody>
          <a:bodyPr>
            <a:normAutofit fontScale="85000" lnSpcReduction="20000"/>
          </a:bodyPr>
          <a:lstStyle/>
          <a:p>
            <a:pPr algn="just"/>
            <a:r>
              <a:rPr lang="en-US" dirty="0" smtClean="0"/>
              <a:t>Consider </a:t>
            </a:r>
            <a:r>
              <a:rPr lang="en-US" dirty="0"/>
              <a:t>the departure </a:t>
            </a:r>
            <a:r>
              <a:rPr lang="en-US" dirty="0" smtClean="0"/>
              <a:t>paths in </a:t>
            </a:r>
            <a:r>
              <a:rPr lang="en-US" dirty="0"/>
              <a:t>the SIDs and determine if you can use </a:t>
            </a:r>
            <a:r>
              <a:rPr lang="en-US" dirty="0" smtClean="0"/>
              <a:t>a DP</a:t>
            </a:r>
          </a:p>
          <a:p>
            <a:pPr lvl="1" algn="just"/>
            <a:r>
              <a:rPr lang="en-US" dirty="0" smtClean="0"/>
              <a:t>ODP - Possible</a:t>
            </a:r>
          </a:p>
          <a:p>
            <a:pPr lvl="1" algn="just"/>
            <a:r>
              <a:rPr lang="en-US" dirty="0" err="1" smtClean="0"/>
              <a:t>Rightturn</a:t>
            </a:r>
            <a:r>
              <a:rPr lang="en-US" dirty="0" smtClean="0"/>
              <a:t> – doesn’t serve runways 30L/R – so not good for us</a:t>
            </a:r>
          </a:p>
          <a:p>
            <a:pPr lvl="1" algn="just"/>
            <a:r>
              <a:rPr lang="en-US" dirty="0" err="1" smtClean="0"/>
              <a:t>Northtown</a:t>
            </a:r>
            <a:r>
              <a:rPr lang="en-US" dirty="0" smtClean="0"/>
              <a:t> - Possible</a:t>
            </a:r>
          </a:p>
          <a:p>
            <a:pPr algn="just"/>
            <a:r>
              <a:rPr lang="en-US" dirty="0" smtClean="0"/>
              <a:t>Be sure to check notes on the procedure – can you meet the requirements</a:t>
            </a:r>
          </a:p>
          <a:p>
            <a:pPr algn="just"/>
            <a:r>
              <a:rPr lang="en-US" dirty="0" smtClean="0"/>
              <a:t>Can you meet the climb </a:t>
            </a:r>
            <a:r>
              <a:rPr lang="en-US" dirty="0"/>
              <a:t>gradient to </a:t>
            </a:r>
            <a:r>
              <a:rPr lang="en-US" dirty="0" smtClean="0"/>
              <a:t>specified altitude</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34</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0604" y="1488037"/>
            <a:ext cx="1150214" cy="178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25767"/>
            <a:ext cx="1127590" cy="1750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1488037"/>
            <a:ext cx="1167173" cy="178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243921" y="3429000"/>
            <a:ext cx="3436214" cy="1200329"/>
          </a:xfrm>
          <a:prstGeom prst="rect">
            <a:avLst/>
          </a:prstGeom>
        </p:spPr>
        <p:txBody>
          <a:bodyPr wrap="square">
            <a:spAutoFit/>
          </a:bodyPr>
          <a:lstStyle/>
          <a:p>
            <a:pPr lvl="1"/>
            <a:r>
              <a:rPr lang="en-US" dirty="0" err="1"/>
              <a:t>Metar</a:t>
            </a:r>
            <a:r>
              <a:rPr lang="en-US" dirty="0"/>
              <a:t> =  VGT 	300553Z 32014KT 10SM OVC095 </a:t>
            </a:r>
            <a:r>
              <a:rPr lang="en-US" b="1" dirty="0">
                <a:solidFill>
                  <a:srgbClr val="FF0000"/>
                </a:solidFill>
              </a:rPr>
              <a:t>13</a:t>
            </a:r>
            <a:r>
              <a:rPr lang="en-US" dirty="0"/>
              <a:t>/02 </a:t>
            </a:r>
            <a:r>
              <a:rPr lang="en-US" dirty="0">
                <a:solidFill>
                  <a:srgbClr val="FF0000"/>
                </a:solidFill>
              </a:rPr>
              <a:t>A</a:t>
            </a:r>
            <a:r>
              <a:rPr lang="en-US" b="1" dirty="0">
                <a:solidFill>
                  <a:srgbClr val="FF0000"/>
                </a:solidFill>
              </a:rPr>
              <a:t>2993</a:t>
            </a:r>
            <a:r>
              <a:rPr lang="en-US" dirty="0"/>
              <a:t> RMK AO2 SLP149</a:t>
            </a:r>
          </a:p>
        </p:txBody>
      </p:sp>
    </p:spTree>
    <p:extLst>
      <p:ext uri="{BB962C8B-B14F-4D97-AF65-F5344CB8AC3E}">
        <p14:creationId xmlns:p14="http://schemas.microsoft.com/office/powerpoint/2010/main" val="2426056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Departure </a:t>
            </a:r>
            <a:r>
              <a:rPr lang="en-US" dirty="0" err="1" smtClean="0"/>
              <a:t>Notams</a:t>
            </a:r>
            <a:endParaRPr lang="en-US" dirty="0"/>
          </a:p>
        </p:txBody>
      </p:sp>
      <p:sp>
        <p:nvSpPr>
          <p:cNvPr id="3" name="Content Placeholder 2"/>
          <p:cNvSpPr>
            <a:spLocks noGrp="1"/>
          </p:cNvSpPr>
          <p:nvPr>
            <p:ph idx="1"/>
          </p:nvPr>
        </p:nvSpPr>
        <p:spPr/>
        <p:txBody>
          <a:bodyPr/>
          <a:lstStyle/>
          <a:p>
            <a:pPr algn="just"/>
            <a:r>
              <a:rPr lang="en-US" dirty="0" smtClean="0"/>
              <a:t>Check </a:t>
            </a:r>
            <a:r>
              <a:rPr lang="en-US" dirty="0" err="1"/>
              <a:t>N</a:t>
            </a:r>
            <a:r>
              <a:rPr lang="en-US" dirty="0" err="1" smtClean="0"/>
              <a:t>otams</a:t>
            </a:r>
            <a:r>
              <a:rPr lang="en-US" dirty="0" smtClean="0"/>
              <a:t> for new / temporary obstacles, unlit obstacles or other dangers that may affect your departure</a:t>
            </a:r>
          </a:p>
          <a:p>
            <a:pPr algn="just"/>
            <a:r>
              <a:rPr lang="en-US" dirty="0" smtClean="0"/>
              <a:t>Changes to departure procedures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35</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3681719"/>
            <a:ext cx="7467600" cy="115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831931"/>
            <a:ext cx="6358447" cy="1143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The 295ft (90m)-high crane lifted the tower’s sub-cab section onto its final position is less than two hours.  (Morgan Sind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5430175"/>
            <a:ext cx="1973547" cy="1403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265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Climb Performance</a:t>
            </a:r>
            <a:endParaRPr lang="en-US" dirty="0"/>
          </a:p>
        </p:txBody>
      </p:sp>
      <p:sp>
        <p:nvSpPr>
          <p:cNvPr id="3" name="Content Placeholder 2"/>
          <p:cNvSpPr>
            <a:spLocks noGrp="1"/>
          </p:cNvSpPr>
          <p:nvPr>
            <p:ph idx="1"/>
          </p:nvPr>
        </p:nvSpPr>
        <p:spPr>
          <a:xfrm>
            <a:off x="457200" y="1600200"/>
            <a:ext cx="4114800" cy="4525963"/>
          </a:xfrm>
        </p:spPr>
        <p:txBody>
          <a:bodyPr>
            <a:noAutofit/>
          </a:bodyPr>
          <a:lstStyle/>
          <a:p>
            <a:pPr algn="just"/>
            <a:r>
              <a:rPr lang="en-US" sz="1800" dirty="0" smtClean="0"/>
              <a:t>Climb rate for 13° is 986’/min</a:t>
            </a:r>
          </a:p>
          <a:p>
            <a:pPr algn="just"/>
            <a:r>
              <a:rPr lang="en-US" sz="1800" dirty="0" smtClean="0"/>
              <a:t>To get climb per NM</a:t>
            </a:r>
          </a:p>
          <a:p>
            <a:pPr algn="just"/>
            <a:r>
              <a:rPr lang="en-US" sz="1800" dirty="0" smtClean="0"/>
              <a:t>85kts*/60 min = 1.41 NM minute</a:t>
            </a:r>
          </a:p>
          <a:p>
            <a:pPr algn="just"/>
            <a:r>
              <a:rPr lang="en-US" sz="1800" dirty="0" smtClean="0"/>
              <a:t>Climb performance per NM</a:t>
            </a:r>
          </a:p>
          <a:p>
            <a:pPr marL="0" indent="0" algn="just">
              <a:buNone/>
            </a:pPr>
            <a:r>
              <a:rPr lang="en-US" sz="1800" dirty="0"/>
              <a:t>	</a:t>
            </a:r>
            <a:r>
              <a:rPr lang="en-US" sz="1800" dirty="0" smtClean="0"/>
              <a:t>986’/1.41=699’ per NM</a:t>
            </a:r>
          </a:p>
          <a:p>
            <a:pPr marL="0" indent="0" algn="just">
              <a:buNone/>
            </a:pPr>
            <a:r>
              <a:rPr lang="en-US" sz="1800" dirty="0" smtClean="0"/>
              <a:t>* Assumes ground speed is the same as indicated – but must adjust airspeed by wind factor for actual ground speed</a:t>
            </a:r>
          </a:p>
          <a:p>
            <a:pPr algn="just"/>
            <a:r>
              <a:rPr lang="en-US" sz="1800" dirty="0" smtClean="0"/>
              <a:t>Assuming we use </a:t>
            </a:r>
            <a:r>
              <a:rPr lang="en-US" sz="1800" dirty="0" err="1" smtClean="0"/>
              <a:t>Northtown</a:t>
            </a:r>
            <a:r>
              <a:rPr lang="en-US" sz="1800" dirty="0" smtClean="0"/>
              <a:t> Three course of 313°, ground speed will be computed by converting IAS to TAS = 88.2kts; Ground speed with wind = 74.3/</a:t>
            </a:r>
            <a:r>
              <a:rPr lang="en-US" sz="1800" dirty="0" err="1" smtClean="0"/>
              <a:t>kts</a:t>
            </a:r>
            <a:r>
              <a:rPr lang="en-US" sz="1800" dirty="0" smtClean="0"/>
              <a:t> yielding climb of 796’ per NM</a:t>
            </a:r>
          </a:p>
          <a:p>
            <a:pPr algn="just"/>
            <a:r>
              <a:rPr lang="en-US" sz="1800" dirty="0" smtClean="0"/>
              <a:t>We can use any DP because our rate is more than 425’ (highest required rate)</a:t>
            </a:r>
            <a:endParaRPr lang="en-US" sz="1800" dirty="0"/>
          </a:p>
        </p:txBody>
      </p:sp>
      <p:sp>
        <p:nvSpPr>
          <p:cNvPr id="4" name="Slide Number Placeholder 3"/>
          <p:cNvSpPr>
            <a:spLocks noGrp="1"/>
          </p:cNvSpPr>
          <p:nvPr>
            <p:ph type="sldNum" sz="quarter" idx="12"/>
          </p:nvPr>
        </p:nvSpPr>
        <p:spPr/>
        <p:txBody>
          <a:bodyPr/>
          <a:lstStyle/>
          <a:p>
            <a:fld id="{4BB4FD6E-8962-48C8-9D26-70ECC5E64D62}" type="slidenum">
              <a:rPr lang="en-US" smtClean="0"/>
              <a:t>36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00200"/>
            <a:ext cx="4114800" cy="3851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063693" y="5452051"/>
            <a:ext cx="3436214" cy="1200329"/>
          </a:xfrm>
          <a:prstGeom prst="rect">
            <a:avLst/>
          </a:prstGeom>
        </p:spPr>
        <p:txBody>
          <a:bodyPr wrap="square">
            <a:spAutoFit/>
          </a:bodyPr>
          <a:lstStyle/>
          <a:p>
            <a:pPr lvl="1"/>
            <a:r>
              <a:rPr lang="en-US" dirty="0" err="1"/>
              <a:t>Metar</a:t>
            </a:r>
            <a:r>
              <a:rPr lang="en-US" dirty="0"/>
              <a:t> =  VGT 	300553Z 32014KT 10SM OVC095 </a:t>
            </a:r>
            <a:r>
              <a:rPr lang="en-US" b="1" dirty="0">
                <a:solidFill>
                  <a:srgbClr val="FF0000"/>
                </a:solidFill>
              </a:rPr>
              <a:t>13</a:t>
            </a:r>
            <a:r>
              <a:rPr lang="en-US" dirty="0"/>
              <a:t>/02 </a:t>
            </a:r>
            <a:r>
              <a:rPr lang="en-US" dirty="0">
                <a:solidFill>
                  <a:srgbClr val="FF0000"/>
                </a:solidFill>
              </a:rPr>
              <a:t>A</a:t>
            </a:r>
            <a:r>
              <a:rPr lang="en-US" b="1" dirty="0">
                <a:solidFill>
                  <a:srgbClr val="FF0000"/>
                </a:solidFill>
              </a:rPr>
              <a:t>2993</a:t>
            </a:r>
            <a:r>
              <a:rPr lang="en-US" dirty="0"/>
              <a:t> RMK AO2 SLP149</a:t>
            </a:r>
          </a:p>
        </p:txBody>
      </p:sp>
      <p:sp>
        <p:nvSpPr>
          <p:cNvPr id="5" name="TextBox 4"/>
          <p:cNvSpPr txBox="1"/>
          <p:nvPr/>
        </p:nvSpPr>
        <p:spPr>
          <a:xfrm>
            <a:off x="6934200" y="2362200"/>
            <a:ext cx="1981200" cy="646331"/>
          </a:xfrm>
          <a:prstGeom prst="rect">
            <a:avLst/>
          </a:prstGeom>
          <a:noFill/>
          <a:ln>
            <a:solidFill>
              <a:schemeClr val="accent1"/>
            </a:solidFill>
          </a:ln>
        </p:spPr>
        <p:txBody>
          <a:bodyPr wrap="square" rtlCol="0">
            <a:spAutoFit/>
          </a:bodyPr>
          <a:lstStyle/>
          <a:p>
            <a:r>
              <a:rPr lang="en-US" dirty="0" smtClean="0"/>
              <a:t>From Performance section of POH</a:t>
            </a:r>
            <a:endParaRPr lang="en-US" dirty="0"/>
          </a:p>
        </p:txBody>
      </p:sp>
    </p:spTree>
    <p:extLst>
      <p:ext uri="{BB962C8B-B14F-4D97-AF65-F5344CB8AC3E}">
        <p14:creationId xmlns:p14="http://schemas.microsoft.com/office/powerpoint/2010/main" val="503780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23 &amp; L-24 Low Alt (October 17, 2013 through December 12,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7338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En-Route Charts</a:t>
            </a:r>
            <a:endParaRPr lang="en-US" dirty="0"/>
          </a:p>
        </p:txBody>
      </p:sp>
      <p:sp>
        <p:nvSpPr>
          <p:cNvPr id="3" name="Content Placeholder 2"/>
          <p:cNvSpPr>
            <a:spLocks noGrp="1"/>
          </p:cNvSpPr>
          <p:nvPr>
            <p:ph idx="1"/>
          </p:nvPr>
        </p:nvSpPr>
        <p:spPr>
          <a:xfrm>
            <a:off x="457200" y="1600200"/>
            <a:ext cx="5334000" cy="4525963"/>
          </a:xfrm>
        </p:spPr>
        <p:txBody>
          <a:bodyPr>
            <a:noAutofit/>
          </a:bodyPr>
          <a:lstStyle/>
          <a:p>
            <a:pPr algn="just"/>
            <a:r>
              <a:rPr lang="en-US" sz="1700" dirty="0"/>
              <a:t>IFR </a:t>
            </a:r>
            <a:r>
              <a:rPr lang="en-US" sz="1700" dirty="0" smtClean="0"/>
              <a:t>en-route low altitude charts used for IFR below </a:t>
            </a:r>
            <a:r>
              <a:rPr lang="en-US" sz="1700" dirty="0"/>
              <a:t>18,000 feet </a:t>
            </a:r>
            <a:r>
              <a:rPr lang="en-US" sz="1700" dirty="0" smtClean="0"/>
              <a:t>MSL</a:t>
            </a:r>
          </a:p>
          <a:p>
            <a:pPr algn="just"/>
            <a:r>
              <a:rPr lang="en-US" sz="1700" dirty="0"/>
              <a:t>Charts are revised every 56 days</a:t>
            </a:r>
          </a:p>
          <a:p>
            <a:pPr algn="just"/>
            <a:r>
              <a:rPr lang="en-US" sz="1700" dirty="0" smtClean="0"/>
              <a:t>Low en-route chart symbols are described in </a:t>
            </a:r>
            <a:r>
              <a:rPr lang="en-US" sz="1700" dirty="0"/>
              <a:t>the </a:t>
            </a:r>
            <a:r>
              <a:rPr lang="en-US" sz="1700" dirty="0" smtClean="0"/>
              <a:t>Aeronautical Chart Users Guide</a:t>
            </a:r>
          </a:p>
          <a:p>
            <a:pPr lvl="1"/>
            <a:r>
              <a:rPr lang="en-US" sz="1700" dirty="0" smtClean="0"/>
              <a:t>Available </a:t>
            </a:r>
            <a:r>
              <a:rPr lang="en-US" sz="1700" dirty="0"/>
              <a:t>at </a:t>
            </a:r>
            <a:r>
              <a:rPr lang="en-US" sz="1700" dirty="0">
                <a:hlinkClick r:id="rId3"/>
              </a:rPr>
              <a:t>http://</a:t>
            </a:r>
            <a:r>
              <a:rPr lang="en-US" sz="1700" dirty="0" smtClean="0">
                <a:hlinkClick r:id="rId3"/>
              </a:rPr>
              <a:t>aeronav.faa.gov/content/aeronav/online/pdf_files/Chart_Users_Guide_11thEd.pdf</a:t>
            </a:r>
            <a:endParaRPr lang="en-US" sz="1700" dirty="0" smtClean="0"/>
          </a:p>
          <a:p>
            <a:pPr algn="just"/>
            <a:r>
              <a:rPr lang="en-US" sz="1700" dirty="0" smtClean="0"/>
              <a:t>Charts show: (</a:t>
            </a:r>
            <a:r>
              <a:rPr lang="en-US" sz="1700" dirty="0" err="1" smtClean="0"/>
              <a:t>i</a:t>
            </a:r>
            <a:r>
              <a:rPr lang="en-US" sz="1700" dirty="0" smtClean="0"/>
              <a:t>) Air </a:t>
            </a:r>
            <a:r>
              <a:rPr lang="en-US" sz="1700" dirty="0"/>
              <a:t>Traffic </a:t>
            </a:r>
            <a:r>
              <a:rPr lang="en-US" sz="1700" dirty="0" smtClean="0"/>
              <a:t>Services; (ii) Airports </a:t>
            </a:r>
            <a:r>
              <a:rPr lang="en-US" sz="1700" dirty="0"/>
              <a:t>that have an Instrument Approach Procedure or a minimum 3000' hard surface </a:t>
            </a:r>
            <a:r>
              <a:rPr lang="en-US" sz="1700" dirty="0" smtClean="0"/>
              <a:t>runway; (iii) Airways/Route Data; (iv) Cruising Altitudes; (v) fixes/ATC </a:t>
            </a:r>
            <a:r>
              <a:rPr lang="en-US" sz="1700" dirty="0"/>
              <a:t>Reporting </a:t>
            </a:r>
            <a:r>
              <a:rPr lang="en-US" sz="1700" dirty="0" smtClean="0"/>
              <a:t>Points; (vi) Limits </a:t>
            </a:r>
            <a:r>
              <a:rPr lang="en-US" sz="1700" dirty="0"/>
              <a:t>of controlled </a:t>
            </a:r>
            <a:r>
              <a:rPr lang="en-US" sz="1700" dirty="0" smtClean="0"/>
              <a:t>airspace; (vii) Military </a:t>
            </a:r>
            <a:r>
              <a:rPr lang="en-US" sz="1700" dirty="0"/>
              <a:t>Training </a:t>
            </a:r>
            <a:r>
              <a:rPr lang="en-US" sz="1700" dirty="0" smtClean="0"/>
              <a:t>Routes; (viii) Off </a:t>
            </a:r>
            <a:r>
              <a:rPr lang="en-US" sz="1700" dirty="0"/>
              <a:t>Route Obstruction Clearance Altitudes (OROCA</a:t>
            </a:r>
            <a:r>
              <a:rPr lang="en-US" sz="1700" dirty="0" smtClean="0"/>
              <a:t>); (ix) Radio </a:t>
            </a:r>
            <a:r>
              <a:rPr lang="en-US" sz="1700" dirty="0"/>
              <a:t>aids to </a:t>
            </a:r>
            <a:r>
              <a:rPr lang="en-US" sz="1700" dirty="0" smtClean="0"/>
              <a:t>navigation; (x) RNAV Routes; (xi) Special </a:t>
            </a:r>
            <a:r>
              <a:rPr lang="en-US" sz="1700" dirty="0"/>
              <a:t>Use Airspace </a:t>
            </a:r>
            <a:r>
              <a:rPr lang="en-US" sz="1700" dirty="0" smtClean="0"/>
              <a:t>Areas; (xii) Tabulations </a:t>
            </a:r>
            <a:r>
              <a:rPr lang="en-US" sz="1700" dirty="0"/>
              <a:t>(MTRs, SUAs, MOAs, Airport data)</a:t>
            </a:r>
          </a:p>
        </p:txBody>
      </p:sp>
      <p:sp>
        <p:nvSpPr>
          <p:cNvPr id="4" name="Slide Number Placeholder 3"/>
          <p:cNvSpPr>
            <a:spLocks noGrp="1"/>
          </p:cNvSpPr>
          <p:nvPr>
            <p:ph type="sldNum" sz="quarter" idx="12"/>
          </p:nvPr>
        </p:nvSpPr>
        <p:spPr/>
        <p:txBody>
          <a:bodyPr/>
          <a:lstStyle/>
          <a:p>
            <a:fld id="{4BB4FD6E-8962-48C8-9D26-70ECC5E64D62}" type="slidenum">
              <a:rPr lang="en-US" smtClean="0"/>
              <a:t>37</a:t>
            </a:fld>
            <a:endParaRPr lang="en-US"/>
          </a:p>
        </p:txBody>
      </p:sp>
      <p:pic>
        <p:nvPicPr>
          <p:cNvPr id="1026" name="Picture 2" descr="http://www.banyanpilotshop.net/products/IFR_Enroute_Low_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600200"/>
            <a:ext cx="3048000" cy="199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491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23 &amp; L-24 Low Alt (October 17, 2013 through December 12,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7338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En-Route Charts</a:t>
            </a:r>
            <a:endParaRPr lang="en-US" dirty="0"/>
          </a:p>
        </p:txBody>
      </p:sp>
      <p:sp>
        <p:nvSpPr>
          <p:cNvPr id="3" name="Content Placeholder 2"/>
          <p:cNvSpPr>
            <a:spLocks noGrp="1"/>
          </p:cNvSpPr>
          <p:nvPr>
            <p:ph idx="1"/>
          </p:nvPr>
        </p:nvSpPr>
        <p:spPr>
          <a:xfrm>
            <a:off x="457200" y="1600200"/>
            <a:ext cx="5334000" cy="4525963"/>
          </a:xfrm>
        </p:spPr>
        <p:txBody>
          <a:bodyPr>
            <a:normAutofit/>
          </a:bodyPr>
          <a:lstStyle/>
          <a:p>
            <a:pPr algn="just"/>
            <a:r>
              <a:rPr lang="en-US" dirty="0" smtClean="0"/>
              <a:t>Additional information on en route phase is contained in the PowerPoint on this </a:t>
            </a:r>
            <a:r>
              <a:rPr lang="en-US" dirty="0"/>
              <a:t>webpage entitled Airways - What you always wanted to know - </a:t>
            </a:r>
            <a:r>
              <a:rPr lang="en-US" dirty="0">
                <a:hlinkClick r:id="rId3"/>
              </a:rPr>
              <a:t>http://</a:t>
            </a:r>
            <a:r>
              <a:rPr lang="en-US" dirty="0" smtClean="0">
                <a:hlinkClick r:id="rId3"/>
              </a:rPr>
              <a:t>bob-cfi.weebly.com/uploads/7/6/9/3/7693240/ats_routes.pptx</a:t>
            </a:r>
            <a:r>
              <a:rPr lang="en-US" dirty="0" smtClean="0"/>
              <a:t> </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38</a:t>
            </a:fld>
            <a:endParaRPr lang="en-US"/>
          </a:p>
        </p:txBody>
      </p:sp>
      <p:pic>
        <p:nvPicPr>
          <p:cNvPr id="1026" name="Picture 2" descr="http://www.banyanpilotshop.net/products/IFR_Enroute_Low_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600200"/>
            <a:ext cx="3048000" cy="199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487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En-Route</a:t>
            </a:r>
            <a:br>
              <a:rPr lang="en-US" dirty="0" smtClean="0"/>
            </a:br>
            <a:r>
              <a:rPr lang="en-US" dirty="0" smtClean="0"/>
              <a:t>Airways </a:t>
            </a:r>
            <a:r>
              <a:rPr lang="en-US" dirty="0"/>
              <a:t>and Route Systems</a:t>
            </a:r>
          </a:p>
        </p:txBody>
      </p:sp>
      <p:sp>
        <p:nvSpPr>
          <p:cNvPr id="3" name="Content Placeholder 2"/>
          <p:cNvSpPr>
            <a:spLocks noGrp="1"/>
          </p:cNvSpPr>
          <p:nvPr>
            <p:ph idx="1"/>
          </p:nvPr>
        </p:nvSpPr>
        <p:spPr/>
        <p:txBody>
          <a:bodyPr/>
          <a:lstStyle/>
          <a:p>
            <a:r>
              <a:rPr lang="en-US" dirty="0" smtClean="0"/>
              <a:t>First look for preferred routes between your city </a:t>
            </a:r>
            <a:r>
              <a:rPr lang="en-US" dirty="0"/>
              <a:t>pair </a:t>
            </a:r>
            <a:r>
              <a:rPr lang="en-US" dirty="0" smtClean="0"/>
              <a:t>(may not be best for you, however) – </a:t>
            </a:r>
          </a:p>
          <a:p>
            <a:pPr lvl="1"/>
            <a:r>
              <a:rPr lang="en-US" dirty="0" smtClean="0"/>
              <a:t>Available online at </a:t>
            </a:r>
            <a:r>
              <a:rPr lang="en-US" dirty="0">
                <a:hlinkClick r:id="rId2"/>
              </a:rPr>
              <a:t>http://</a:t>
            </a:r>
            <a:r>
              <a:rPr lang="en-US" dirty="0" smtClean="0">
                <a:hlinkClick r:id="rId2"/>
              </a:rPr>
              <a:t>www.fly.faa.gov/rmt/nfdc_preferred_routes_database.jsp</a:t>
            </a:r>
            <a:endParaRPr lang="en-US" dirty="0" smtClean="0"/>
          </a:p>
          <a:p>
            <a:pPr lvl="1"/>
            <a:r>
              <a:rPr lang="en-US" dirty="0" smtClean="0"/>
              <a:t>There are none between Las Vegas and Los Angeles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39</a:t>
            </a:fld>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800600"/>
            <a:ext cx="5334000" cy="1809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5181600"/>
            <a:ext cx="2438400" cy="646331"/>
          </a:xfrm>
          <a:prstGeom prst="rect">
            <a:avLst/>
          </a:prstGeom>
          <a:noFill/>
          <a:ln>
            <a:solidFill>
              <a:schemeClr val="accent1"/>
            </a:solidFill>
          </a:ln>
        </p:spPr>
        <p:txBody>
          <a:bodyPr wrap="square" rtlCol="0">
            <a:spAutoFit/>
          </a:bodyPr>
          <a:lstStyle/>
          <a:p>
            <a:r>
              <a:rPr lang="en-US" dirty="0" smtClean="0"/>
              <a:t>Sample preferred routing from NY to DC</a:t>
            </a:r>
            <a:endParaRPr lang="en-US" dirty="0"/>
          </a:p>
        </p:txBody>
      </p:sp>
      <p:cxnSp>
        <p:nvCxnSpPr>
          <p:cNvPr id="7" name="Straight Arrow Connector 6"/>
          <p:cNvCxnSpPr/>
          <p:nvPr/>
        </p:nvCxnSpPr>
        <p:spPr>
          <a:xfrm>
            <a:off x="2590800" y="5827931"/>
            <a:ext cx="457200" cy="191869"/>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137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Cross-Country Flight Planning</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5715000" cy="5180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6172200" y="1600200"/>
            <a:ext cx="2667000" cy="4525963"/>
          </a:xfrm>
        </p:spPr>
        <p:txBody>
          <a:bodyPr>
            <a:normAutofit fontScale="77500" lnSpcReduction="20000"/>
          </a:bodyPr>
          <a:lstStyle/>
          <a:p>
            <a:r>
              <a:rPr lang="en-US" dirty="0" smtClean="0"/>
              <a:t>Let’s plan a flight from KVGT to KLAX</a:t>
            </a:r>
          </a:p>
          <a:p>
            <a:r>
              <a:rPr lang="en-US" dirty="0" smtClean="0"/>
              <a:t>The first thing I do is look at the magic magenta line for a direct flight on a VFR sectional chart to get an overview based on the IFR planning elements</a:t>
            </a:r>
            <a:endParaRPr lang="en-US" dirty="0"/>
          </a:p>
        </p:txBody>
      </p:sp>
      <p:sp>
        <p:nvSpPr>
          <p:cNvPr id="5" name="TextBox 4"/>
          <p:cNvSpPr txBox="1"/>
          <p:nvPr/>
        </p:nvSpPr>
        <p:spPr>
          <a:xfrm>
            <a:off x="2133600" y="2514600"/>
            <a:ext cx="1219200" cy="646331"/>
          </a:xfrm>
          <a:prstGeom prst="rect">
            <a:avLst/>
          </a:prstGeom>
          <a:solidFill>
            <a:schemeClr val="bg1"/>
          </a:solidFill>
        </p:spPr>
        <p:txBody>
          <a:bodyPr wrap="square" rtlCol="0">
            <a:spAutoFit/>
          </a:bodyPr>
          <a:lstStyle/>
          <a:p>
            <a:r>
              <a:rPr lang="en-US" dirty="0" smtClean="0"/>
              <a:t>Restricted area</a:t>
            </a:r>
            <a:endParaRPr lang="en-US" dirty="0"/>
          </a:p>
        </p:txBody>
      </p:sp>
      <p:cxnSp>
        <p:nvCxnSpPr>
          <p:cNvPr id="8" name="Straight Arrow Connector 7"/>
          <p:cNvCxnSpPr/>
          <p:nvPr/>
        </p:nvCxnSpPr>
        <p:spPr>
          <a:xfrm>
            <a:off x="3352800" y="2514600"/>
            <a:ext cx="609600" cy="64633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743200" y="3160931"/>
            <a:ext cx="381000" cy="7246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43400" y="3160931"/>
            <a:ext cx="1524000" cy="1200329"/>
          </a:xfrm>
          <a:prstGeom prst="rect">
            <a:avLst/>
          </a:prstGeom>
          <a:solidFill>
            <a:schemeClr val="bg1"/>
          </a:solidFill>
        </p:spPr>
        <p:txBody>
          <a:bodyPr wrap="square" rtlCol="0">
            <a:spAutoFit/>
          </a:bodyPr>
          <a:lstStyle/>
          <a:p>
            <a:r>
              <a:rPr lang="en-US" dirty="0" smtClean="0"/>
              <a:t>Terrain too high for aircraft climb performance</a:t>
            </a:r>
            <a:endParaRPr lang="en-US" dirty="0"/>
          </a:p>
        </p:txBody>
      </p:sp>
      <p:cxnSp>
        <p:nvCxnSpPr>
          <p:cNvPr id="13" name="Straight Arrow Connector 12"/>
          <p:cNvCxnSpPr>
            <a:stCxn id="11" idx="0"/>
          </p:cNvCxnSpPr>
          <p:nvPr/>
        </p:nvCxnSpPr>
        <p:spPr>
          <a:xfrm flipV="1">
            <a:off x="5105400" y="2133601"/>
            <a:ext cx="152400" cy="102733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95600" y="4724400"/>
            <a:ext cx="664606" cy="369332"/>
          </a:xfrm>
          <a:prstGeom prst="rect">
            <a:avLst/>
          </a:prstGeom>
          <a:solidFill>
            <a:schemeClr val="bg1"/>
          </a:solidFill>
        </p:spPr>
        <p:txBody>
          <a:bodyPr wrap="none" rtlCol="0">
            <a:spAutoFit/>
          </a:bodyPr>
          <a:lstStyle/>
          <a:p>
            <a:r>
              <a:rPr lang="en-US" dirty="0" smtClean="0"/>
              <a:t>MOA</a:t>
            </a:r>
            <a:endParaRPr lang="en-US" dirty="0"/>
          </a:p>
        </p:txBody>
      </p:sp>
      <p:cxnSp>
        <p:nvCxnSpPr>
          <p:cNvPr id="16" name="Straight Arrow Connector 15"/>
          <p:cNvCxnSpPr>
            <a:stCxn id="14" idx="1"/>
          </p:cNvCxnSpPr>
          <p:nvPr/>
        </p:nvCxnSpPr>
        <p:spPr>
          <a:xfrm flipH="1" flipV="1">
            <a:off x="2819400" y="4114800"/>
            <a:ext cx="76200" cy="79426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3142009"/>
            <a:ext cx="1524000" cy="923330"/>
          </a:xfrm>
          <a:prstGeom prst="rect">
            <a:avLst/>
          </a:prstGeom>
          <a:solidFill>
            <a:schemeClr val="bg1"/>
          </a:solidFill>
        </p:spPr>
        <p:txBody>
          <a:bodyPr wrap="square" rtlCol="0">
            <a:spAutoFit/>
          </a:bodyPr>
          <a:lstStyle/>
          <a:p>
            <a:r>
              <a:rPr lang="en-US" dirty="0" smtClean="0"/>
              <a:t>Fort Irwin – GPS jamming potential</a:t>
            </a:r>
            <a:endParaRPr lang="en-US" dirty="0"/>
          </a:p>
        </p:txBody>
      </p:sp>
      <p:cxnSp>
        <p:nvCxnSpPr>
          <p:cNvPr id="9" name="Straight Arrow Connector 8"/>
          <p:cNvCxnSpPr>
            <a:stCxn id="3" idx="3"/>
          </p:cNvCxnSpPr>
          <p:nvPr/>
        </p:nvCxnSpPr>
        <p:spPr>
          <a:xfrm>
            <a:off x="1752600" y="3603674"/>
            <a:ext cx="533400" cy="28193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824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En-Route</a:t>
            </a:r>
            <a:br>
              <a:rPr lang="en-US" dirty="0"/>
            </a:br>
            <a:r>
              <a:rPr lang="en-US" dirty="0"/>
              <a:t>Airways and Route Systems</a:t>
            </a:r>
          </a:p>
        </p:txBody>
      </p:sp>
      <p:sp>
        <p:nvSpPr>
          <p:cNvPr id="3" name="Content Placeholder 2"/>
          <p:cNvSpPr>
            <a:spLocks noGrp="1"/>
          </p:cNvSpPr>
          <p:nvPr>
            <p:ph idx="1"/>
          </p:nvPr>
        </p:nvSpPr>
        <p:spPr>
          <a:xfrm>
            <a:off x="457200" y="1600200"/>
            <a:ext cx="2895600" cy="4525963"/>
          </a:xfrm>
        </p:spPr>
        <p:txBody>
          <a:bodyPr>
            <a:normAutofit fontScale="70000" lnSpcReduction="20000"/>
          </a:bodyPr>
          <a:lstStyle/>
          <a:p>
            <a:r>
              <a:rPr lang="en-US" dirty="0" smtClean="0"/>
              <a:t>Next I look at the magic magenta line on the IFR chart to see: </a:t>
            </a:r>
          </a:p>
          <a:p>
            <a:pPr lvl="1"/>
            <a:r>
              <a:rPr lang="en-US" dirty="0" smtClean="0"/>
              <a:t>What airways head the right way </a:t>
            </a:r>
          </a:p>
          <a:p>
            <a:pPr lvl="1"/>
            <a:r>
              <a:rPr lang="en-US" dirty="0" err="1" smtClean="0"/>
              <a:t>Navaid</a:t>
            </a:r>
            <a:r>
              <a:rPr lang="en-US" dirty="0" smtClean="0"/>
              <a:t> to </a:t>
            </a:r>
            <a:r>
              <a:rPr lang="en-US" dirty="0" err="1" smtClean="0"/>
              <a:t>navaid</a:t>
            </a:r>
            <a:r>
              <a:rPr lang="en-US" dirty="0" smtClean="0"/>
              <a:t> routes are possible</a:t>
            </a:r>
          </a:p>
          <a:p>
            <a:pPr lvl="1"/>
            <a:r>
              <a:rPr lang="en-US" dirty="0" smtClean="0"/>
              <a:t>RNAV options</a:t>
            </a:r>
          </a:p>
          <a:p>
            <a:r>
              <a:rPr lang="en-US" dirty="0" smtClean="0"/>
              <a:t>Can also use a flight planning program such as DUATS to propose an initial route for consideration</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40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621" y="1557336"/>
            <a:ext cx="4932701" cy="438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9972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skacfi.com/wordpress/wp-content/uploads/2009/05/t-rou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57200"/>
            <a:ext cx="2971800" cy="10535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skacfi.com/wordpress/wp-content/uploads/2009/05/q-route-1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5718724"/>
            <a:ext cx="3067050" cy="967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algn="just"/>
            <a:r>
              <a:rPr lang="en-US" sz="1700" dirty="0" smtClean="0"/>
              <a:t>Area </a:t>
            </a:r>
            <a:r>
              <a:rPr lang="en-US" sz="1700" dirty="0"/>
              <a:t>navigation or random navigation (RNAV) allows pilots to choose any course within a network of </a:t>
            </a:r>
            <a:r>
              <a:rPr lang="en-US" sz="1700" dirty="0" err="1"/>
              <a:t>navaids</a:t>
            </a:r>
            <a:r>
              <a:rPr lang="en-US" sz="1700" dirty="0"/>
              <a:t>, rather than navigating directly to and from </a:t>
            </a:r>
            <a:r>
              <a:rPr lang="en-US" sz="1700" dirty="0" err="1"/>
              <a:t>navaids</a:t>
            </a:r>
            <a:endParaRPr lang="en-US" sz="1700" dirty="0"/>
          </a:p>
          <a:p>
            <a:pPr lvl="1" algn="just"/>
            <a:r>
              <a:rPr lang="en-US" sz="1700" dirty="0"/>
              <a:t>Provides a shorter flight distance, reduces congestion, and allow flights into airports without </a:t>
            </a:r>
            <a:r>
              <a:rPr lang="en-US" sz="1700" dirty="0" smtClean="0"/>
              <a:t>beacons</a:t>
            </a:r>
          </a:p>
          <a:p>
            <a:pPr algn="just"/>
            <a:r>
              <a:rPr lang="en-US" sz="1700" dirty="0" smtClean="0"/>
              <a:t>Published </a:t>
            </a:r>
            <a:r>
              <a:rPr lang="en-US" sz="1700" dirty="0"/>
              <a:t>RNAV </a:t>
            </a:r>
            <a:r>
              <a:rPr lang="en-US" sz="1700" dirty="0" smtClean="0"/>
              <a:t>routes - Q-Routes </a:t>
            </a:r>
            <a:r>
              <a:rPr lang="en-US" sz="1700" dirty="0"/>
              <a:t>and </a:t>
            </a:r>
            <a:r>
              <a:rPr lang="en-US" sz="1700" dirty="0" smtClean="0"/>
              <a:t>T-Routes</a:t>
            </a:r>
          </a:p>
          <a:p>
            <a:pPr lvl="1" algn="just"/>
            <a:r>
              <a:rPr lang="en-US" sz="1700" dirty="0" smtClean="0"/>
              <a:t>Can </a:t>
            </a:r>
            <a:r>
              <a:rPr lang="en-US" sz="1700" dirty="0"/>
              <a:t>be </a:t>
            </a:r>
            <a:r>
              <a:rPr lang="en-US" sz="1700" dirty="0" smtClean="0"/>
              <a:t>used </a:t>
            </a:r>
            <a:r>
              <a:rPr lang="en-US" sz="1700" dirty="0"/>
              <a:t>by aircraft with RNAV capability, subject to any limitations or requirements noted on en route charts, in applicable Advisory Circulars, or by </a:t>
            </a:r>
            <a:r>
              <a:rPr lang="en-US" sz="1700" dirty="0" smtClean="0"/>
              <a:t>NOTAM</a:t>
            </a:r>
          </a:p>
          <a:p>
            <a:pPr lvl="1" algn="just"/>
            <a:r>
              <a:rPr lang="en-US" sz="1700" dirty="0" smtClean="0"/>
              <a:t>RNAV </a:t>
            </a:r>
            <a:r>
              <a:rPr lang="en-US" sz="1700" dirty="0"/>
              <a:t>routes are depicted in blue on aeronautical charts and are identified by the letter "Q" or "T" followed by the airway number (e.g., Q-13, T-205</a:t>
            </a:r>
            <a:r>
              <a:rPr lang="en-US" sz="1700" dirty="0" smtClean="0"/>
              <a:t>)</a:t>
            </a:r>
          </a:p>
          <a:p>
            <a:pPr lvl="2" algn="just"/>
            <a:r>
              <a:rPr lang="en-US" sz="1700" dirty="0" smtClean="0"/>
              <a:t>T-routes </a:t>
            </a:r>
            <a:r>
              <a:rPr lang="en-US" sz="1700" dirty="0"/>
              <a:t>are available for </a:t>
            </a:r>
            <a:r>
              <a:rPr lang="en-US" sz="1700" dirty="0" smtClean="0"/>
              <a:t>RNAV aircraft </a:t>
            </a:r>
            <a:r>
              <a:rPr lang="en-US" sz="1700" dirty="0"/>
              <a:t>from 1,200 feet above the surface (or in some instances higher) up to but not including 18,000 feet MSL. T-routes are </a:t>
            </a:r>
            <a:r>
              <a:rPr lang="en-US" sz="1700" dirty="0" smtClean="0"/>
              <a:t>shown on </a:t>
            </a:r>
            <a:r>
              <a:rPr lang="en-US" sz="1700" dirty="0" err="1"/>
              <a:t>Enroute</a:t>
            </a:r>
            <a:r>
              <a:rPr lang="en-US" sz="1700" dirty="0"/>
              <a:t> Low Altitude </a:t>
            </a:r>
            <a:r>
              <a:rPr lang="en-US" sz="1700" dirty="0" smtClean="0"/>
              <a:t>Charts as a blue line.</a:t>
            </a:r>
          </a:p>
          <a:p>
            <a:pPr lvl="2" algn="just"/>
            <a:r>
              <a:rPr lang="en-US" sz="1700" dirty="0"/>
              <a:t>Q-routes are available between 18,000 feet MSL and FL 450 inclusive. Q-routes are depicted on </a:t>
            </a:r>
            <a:r>
              <a:rPr lang="en-US" sz="1700" dirty="0" err="1"/>
              <a:t>Enroute</a:t>
            </a:r>
            <a:r>
              <a:rPr lang="en-US" sz="1700" dirty="0"/>
              <a:t> High Altitude Charts</a:t>
            </a:r>
            <a:r>
              <a:rPr lang="en-US" sz="1700" dirty="0" smtClean="0"/>
              <a:t>.</a:t>
            </a:r>
          </a:p>
        </p:txBody>
      </p:sp>
      <p:sp>
        <p:nvSpPr>
          <p:cNvPr id="2" name="Title 1"/>
          <p:cNvSpPr>
            <a:spLocks noGrp="1"/>
          </p:cNvSpPr>
          <p:nvPr>
            <p:ph type="title"/>
          </p:nvPr>
        </p:nvSpPr>
        <p:spPr/>
        <p:txBody>
          <a:bodyPr/>
          <a:lstStyle/>
          <a:p>
            <a:r>
              <a:rPr lang="en-US" dirty="0" smtClean="0"/>
              <a:t>RNAV</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41</a:t>
            </a:fld>
            <a:endParaRPr lang="en-US"/>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905500"/>
            <a:ext cx="359092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4960" y="4888468"/>
            <a:ext cx="631904" cy="369332"/>
          </a:xfrm>
          <a:prstGeom prst="rect">
            <a:avLst/>
          </a:prstGeom>
          <a:noFill/>
          <a:ln>
            <a:solidFill>
              <a:srgbClr val="C00000"/>
            </a:solidFill>
          </a:ln>
        </p:spPr>
        <p:txBody>
          <a:bodyPr wrap="none" rtlCol="0">
            <a:spAutoFit/>
          </a:bodyPr>
          <a:lstStyle/>
          <a:p>
            <a:r>
              <a:rPr lang="en-US" dirty="0" smtClean="0"/>
              <a:t>MRB</a:t>
            </a:r>
            <a:endParaRPr lang="en-US" dirty="0"/>
          </a:p>
        </p:txBody>
      </p:sp>
      <p:cxnSp>
        <p:nvCxnSpPr>
          <p:cNvPr id="7" name="Straight Arrow Connector 6"/>
          <p:cNvCxnSpPr>
            <a:stCxn id="5" idx="2"/>
          </p:cNvCxnSpPr>
          <p:nvPr/>
        </p:nvCxnSpPr>
        <p:spPr>
          <a:xfrm>
            <a:off x="640912" y="5257800"/>
            <a:ext cx="197288" cy="533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357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RNAV</a:t>
            </a:r>
            <a:endParaRPr lang="en-US" dirty="0"/>
          </a:p>
        </p:txBody>
      </p:sp>
      <p:sp>
        <p:nvSpPr>
          <p:cNvPr id="3" name="Content Placeholder 2"/>
          <p:cNvSpPr>
            <a:spLocks noGrp="1"/>
          </p:cNvSpPr>
          <p:nvPr>
            <p:ph idx="1"/>
          </p:nvPr>
        </p:nvSpPr>
        <p:spPr>
          <a:xfrm>
            <a:off x="457200" y="1447800"/>
            <a:ext cx="8229600" cy="4525963"/>
          </a:xfrm>
        </p:spPr>
        <p:txBody>
          <a:bodyPr>
            <a:noAutofit/>
          </a:bodyPr>
          <a:lstStyle/>
          <a:p>
            <a:pPr algn="just"/>
            <a:r>
              <a:rPr lang="en-US" sz="1800" dirty="0" smtClean="0"/>
              <a:t>“Unpublished</a:t>
            </a:r>
            <a:r>
              <a:rPr lang="en-US" sz="1800" dirty="0"/>
              <a:t>” RNAV </a:t>
            </a:r>
            <a:r>
              <a:rPr lang="en-US" sz="1800" dirty="0" smtClean="0"/>
              <a:t>route</a:t>
            </a:r>
          </a:p>
          <a:p>
            <a:pPr lvl="1" algn="just"/>
            <a:r>
              <a:rPr lang="en-US" sz="1800" dirty="0" smtClean="0"/>
              <a:t>Direct routes between </a:t>
            </a:r>
            <a:r>
              <a:rPr lang="en-US" sz="1800" dirty="0"/>
              <a:t>waypoints defined in terms of latitude/longitude coordinates, degree-distance fixes, or offsets from established routes/airways at a specified distance and </a:t>
            </a:r>
            <a:r>
              <a:rPr lang="en-US" sz="1800" dirty="0" smtClean="0"/>
              <a:t>direction</a:t>
            </a:r>
          </a:p>
          <a:p>
            <a:pPr lvl="2" algn="just"/>
            <a:r>
              <a:rPr lang="en-US" sz="1800" dirty="0" smtClean="0"/>
              <a:t>Radar </a:t>
            </a:r>
            <a:r>
              <a:rPr lang="en-US" sz="1800" dirty="0"/>
              <a:t>monitoring </a:t>
            </a:r>
            <a:r>
              <a:rPr lang="en-US" sz="1800" dirty="0" smtClean="0"/>
              <a:t>is </a:t>
            </a:r>
            <a:r>
              <a:rPr lang="en-US" sz="1800" dirty="0"/>
              <a:t>required </a:t>
            </a:r>
            <a:endParaRPr lang="en-US" sz="1800" dirty="0" smtClean="0"/>
          </a:p>
          <a:p>
            <a:pPr algn="just"/>
            <a:r>
              <a:rPr lang="en-US" sz="1800" dirty="0" smtClean="0"/>
              <a:t>What </a:t>
            </a:r>
            <a:r>
              <a:rPr lang="en-US" sz="1800" dirty="0"/>
              <a:t>is the Magnetic Reference Bearing (MRB), and what are </a:t>
            </a:r>
            <a:r>
              <a:rPr lang="en-US" sz="1800" dirty="0" smtClean="0"/>
              <a:t>the limitations </a:t>
            </a:r>
            <a:r>
              <a:rPr lang="en-US" sz="1800" dirty="0"/>
              <a:t>on its use</a:t>
            </a:r>
            <a:r>
              <a:rPr lang="en-US" sz="1800" dirty="0" smtClean="0"/>
              <a:t>?</a:t>
            </a:r>
          </a:p>
          <a:p>
            <a:pPr lvl="1" algn="just"/>
            <a:r>
              <a:rPr lang="en-US" sz="1800" dirty="0"/>
              <a:t>Magnetic Reference Bearing (MRB) is the published bearing between two waypoints on an RNAV/GPS/GNSS route. The MRB is calculated by applying magnetic variation at the waypoint to the calculated true course between two </a:t>
            </a:r>
            <a:r>
              <a:rPr lang="en-US" sz="1800" dirty="0" smtClean="0"/>
              <a:t>waypoints</a:t>
            </a:r>
          </a:p>
          <a:p>
            <a:pPr lvl="1" algn="just"/>
            <a:r>
              <a:rPr lang="en-US" sz="1800" dirty="0" smtClean="0"/>
              <a:t>The </a:t>
            </a:r>
            <a:r>
              <a:rPr lang="en-US" sz="1800" dirty="0"/>
              <a:t>MRB enhances situational awareness by indicating a reference bearing (no-wind heading) that a pilot should see on the compass/HSI/RMI etc., when turning prior to/over a waypoint en route to another </a:t>
            </a:r>
            <a:r>
              <a:rPr lang="en-US" sz="1800" dirty="0" smtClean="0"/>
              <a:t>waypoint</a:t>
            </a:r>
          </a:p>
          <a:p>
            <a:pPr lvl="1" algn="just"/>
            <a:r>
              <a:rPr lang="en-US" sz="1800" dirty="0" smtClean="0"/>
              <a:t>Pilots </a:t>
            </a:r>
            <a:r>
              <a:rPr lang="en-US" sz="1800" dirty="0"/>
              <a:t>should use this bearing as a reference only, because their RNAV/GPS/GNSS navigation system will fly the true course between the </a:t>
            </a:r>
            <a:r>
              <a:rPr lang="en-US" sz="1800" dirty="0" smtClean="0"/>
              <a:t>waypoints</a:t>
            </a:r>
          </a:p>
          <a:p>
            <a:endParaRPr lang="en-US" sz="1800" dirty="0"/>
          </a:p>
        </p:txBody>
      </p:sp>
      <p:sp>
        <p:nvSpPr>
          <p:cNvPr id="4" name="Slide Number Placeholder 3"/>
          <p:cNvSpPr>
            <a:spLocks noGrp="1"/>
          </p:cNvSpPr>
          <p:nvPr>
            <p:ph type="sldNum" sz="quarter" idx="12"/>
          </p:nvPr>
        </p:nvSpPr>
        <p:spPr/>
        <p:txBody>
          <a:bodyPr/>
          <a:lstStyle/>
          <a:p>
            <a:fld id="{4BB4FD6E-8962-48C8-9D26-70ECC5E64D62}" type="slidenum">
              <a:rPr lang="en-US" smtClean="0"/>
              <a:t>42</a:t>
            </a:fld>
            <a:endParaRPr lang="en-US"/>
          </a:p>
        </p:txBody>
      </p:sp>
    </p:spTree>
    <p:extLst>
      <p:ext uri="{BB962C8B-B14F-4D97-AF65-F5344CB8AC3E}">
        <p14:creationId xmlns:p14="http://schemas.microsoft.com/office/powerpoint/2010/main" val="367971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RNAV</a:t>
            </a:r>
            <a:endParaRPr lang="en-US" dirty="0"/>
          </a:p>
        </p:txBody>
      </p:sp>
      <p:sp>
        <p:nvSpPr>
          <p:cNvPr id="3" name="Content Placeholder 2"/>
          <p:cNvSpPr>
            <a:spLocks noGrp="1"/>
          </p:cNvSpPr>
          <p:nvPr>
            <p:ph idx="1"/>
          </p:nvPr>
        </p:nvSpPr>
        <p:spPr/>
        <p:txBody>
          <a:bodyPr>
            <a:noAutofit/>
          </a:bodyPr>
          <a:lstStyle/>
          <a:p>
            <a:r>
              <a:rPr lang="en-US" sz="1600" dirty="0"/>
              <a:t>AIM ¶5-1-8 d. RNAV route requirements: </a:t>
            </a:r>
          </a:p>
          <a:p>
            <a:pPr lvl="1"/>
            <a:r>
              <a:rPr lang="en-US" sz="1600" dirty="0"/>
              <a:t>File airport-to-airport flight plans</a:t>
            </a:r>
          </a:p>
          <a:p>
            <a:pPr lvl="1"/>
            <a:r>
              <a:rPr lang="en-US" sz="1600" dirty="0"/>
              <a:t>Plan the RNAV portion of the flight plan to begin and end over appropriate arrival and departure transition fixes or appropriate </a:t>
            </a:r>
            <a:r>
              <a:rPr lang="en-US" sz="1600" dirty="0" err="1"/>
              <a:t>navaids</a:t>
            </a:r>
            <a:r>
              <a:rPr lang="en-US" sz="1600" dirty="0"/>
              <a:t>. Use of preferred departure and arrival routes (DP/STAR), preferred, where established</a:t>
            </a:r>
          </a:p>
          <a:p>
            <a:pPr lvl="1"/>
            <a:r>
              <a:rPr lang="en-US" sz="1600" dirty="0"/>
              <a:t>File route structure transitions to and from the random route portion of the flight</a:t>
            </a:r>
          </a:p>
          <a:p>
            <a:pPr lvl="1"/>
            <a:r>
              <a:rPr lang="en-US" sz="1600" dirty="0" smtClean="0"/>
              <a:t>Define </a:t>
            </a:r>
            <a:r>
              <a:rPr lang="en-US" sz="1600" dirty="0"/>
              <a:t>the random route by </a:t>
            </a:r>
            <a:r>
              <a:rPr lang="en-US" sz="1600" dirty="0" smtClean="0"/>
              <a:t>waypoints using </a:t>
            </a:r>
            <a:r>
              <a:rPr lang="en-US" sz="1600" dirty="0"/>
              <a:t>degree-distance fixes based on </a:t>
            </a:r>
            <a:r>
              <a:rPr lang="en-US" sz="1600" dirty="0" err="1" smtClean="0"/>
              <a:t>navaids</a:t>
            </a:r>
            <a:endParaRPr lang="en-US" sz="1600" dirty="0"/>
          </a:p>
          <a:p>
            <a:pPr lvl="1"/>
            <a:r>
              <a:rPr lang="en-US" sz="1600" dirty="0"/>
              <a:t>File a minimum of one route description waypoint for each ARTCC through whose area the random route will be flown. </a:t>
            </a:r>
            <a:r>
              <a:rPr lang="en-US" sz="1600" dirty="0" smtClean="0"/>
              <a:t> Waypoints </a:t>
            </a:r>
            <a:r>
              <a:rPr lang="en-US" sz="1600" dirty="0"/>
              <a:t>must be located within 200 NM of the preceding center's boundary</a:t>
            </a:r>
            <a:r>
              <a:rPr lang="en-US" sz="1600" dirty="0" smtClean="0"/>
              <a:t>.</a:t>
            </a:r>
            <a:endParaRPr lang="en-US" sz="1600" dirty="0"/>
          </a:p>
          <a:p>
            <a:pPr lvl="1"/>
            <a:r>
              <a:rPr lang="en-US" sz="1600" dirty="0"/>
              <a:t>File an additional route description waypoint for each </a:t>
            </a:r>
            <a:r>
              <a:rPr lang="en-US" sz="1600" dirty="0" err="1" smtClean="0"/>
              <a:t>turnpoint</a:t>
            </a:r>
            <a:endParaRPr lang="en-US" sz="1600" dirty="0"/>
          </a:p>
          <a:p>
            <a:pPr lvl="1"/>
            <a:r>
              <a:rPr lang="en-US" sz="1600" dirty="0"/>
              <a:t>Plan additional route description waypoints as required to ensure accurate navigation via the filed route of flight. </a:t>
            </a:r>
            <a:endParaRPr lang="en-US" sz="1600" dirty="0" smtClean="0"/>
          </a:p>
          <a:p>
            <a:pPr lvl="1"/>
            <a:r>
              <a:rPr lang="en-US" sz="1600" dirty="0" smtClean="0"/>
              <a:t>Navigation </a:t>
            </a:r>
            <a:r>
              <a:rPr lang="en-US" sz="1600" dirty="0"/>
              <a:t>is the pilot's </a:t>
            </a:r>
            <a:r>
              <a:rPr lang="en-US" sz="1600" dirty="0" smtClean="0"/>
              <a:t>responsibility, </a:t>
            </a:r>
            <a:r>
              <a:rPr lang="en-US" sz="1600" dirty="0"/>
              <a:t>unless ATC assistance is requested. </a:t>
            </a:r>
          </a:p>
          <a:p>
            <a:pPr lvl="1"/>
            <a:r>
              <a:rPr lang="en-US" sz="1600" dirty="0"/>
              <a:t>Plan the route of flight so as to avoid Prohibited and Restricted Airspace by 3 NM unless permission has been obtained to operate in that airspace and the appropriate ATC facilities are advised</a:t>
            </a:r>
          </a:p>
        </p:txBody>
      </p:sp>
      <p:sp>
        <p:nvSpPr>
          <p:cNvPr id="4" name="Slide Number Placeholder 3"/>
          <p:cNvSpPr>
            <a:spLocks noGrp="1"/>
          </p:cNvSpPr>
          <p:nvPr>
            <p:ph type="sldNum" sz="quarter" idx="12"/>
          </p:nvPr>
        </p:nvSpPr>
        <p:spPr/>
        <p:txBody>
          <a:bodyPr/>
          <a:lstStyle/>
          <a:p>
            <a:fld id="{4BB4FD6E-8962-48C8-9D26-70ECC5E64D62}" type="slidenum">
              <a:rPr lang="en-US" smtClean="0"/>
              <a:t>43</a:t>
            </a:fld>
            <a:endParaRPr lang="en-US"/>
          </a:p>
        </p:txBody>
      </p:sp>
    </p:spTree>
    <p:extLst>
      <p:ext uri="{BB962C8B-B14F-4D97-AF65-F5344CB8AC3E}">
        <p14:creationId xmlns:p14="http://schemas.microsoft.com/office/powerpoint/2010/main" val="3720985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En-Route</a:t>
            </a:r>
            <a:br>
              <a:rPr lang="en-US" dirty="0"/>
            </a:br>
            <a:r>
              <a:rPr lang="en-US" dirty="0"/>
              <a:t>Airways and Route Systems</a:t>
            </a:r>
          </a:p>
        </p:txBody>
      </p:sp>
      <p:sp>
        <p:nvSpPr>
          <p:cNvPr id="3" name="Content Placeholder 2"/>
          <p:cNvSpPr>
            <a:spLocks noGrp="1"/>
          </p:cNvSpPr>
          <p:nvPr>
            <p:ph idx="1"/>
          </p:nvPr>
        </p:nvSpPr>
        <p:spPr>
          <a:xfrm>
            <a:off x="457200" y="1600200"/>
            <a:ext cx="3886200" cy="4525963"/>
          </a:xfrm>
        </p:spPr>
        <p:txBody>
          <a:bodyPr>
            <a:normAutofit fontScale="85000" lnSpcReduction="20000"/>
          </a:bodyPr>
          <a:lstStyle/>
          <a:p>
            <a:r>
              <a:rPr lang="en-US" dirty="0" smtClean="0"/>
              <a:t>Once the initial route is selected consider whether there is a better route based upon:</a:t>
            </a:r>
          </a:p>
          <a:p>
            <a:pPr lvl="1"/>
            <a:r>
              <a:rPr lang="en-US" dirty="0" smtClean="0"/>
              <a:t>Aircraft performance</a:t>
            </a:r>
          </a:p>
          <a:p>
            <a:pPr lvl="1"/>
            <a:r>
              <a:rPr lang="en-US" dirty="0" smtClean="0"/>
              <a:t>MEA / MOCA / </a:t>
            </a:r>
            <a:r>
              <a:rPr lang="en-US" dirty="0"/>
              <a:t>MORA (Minimum Off Route </a:t>
            </a:r>
            <a:r>
              <a:rPr lang="en-US" dirty="0" smtClean="0"/>
              <a:t>Altitudes)</a:t>
            </a:r>
          </a:p>
          <a:p>
            <a:pPr lvl="1"/>
            <a:r>
              <a:rPr lang="en-US" dirty="0" err="1" smtClean="0"/>
              <a:t>Notams</a:t>
            </a:r>
            <a:endParaRPr lang="en-US" dirty="0" smtClean="0"/>
          </a:p>
          <a:p>
            <a:pPr lvl="1"/>
            <a:r>
              <a:rPr lang="en-US" dirty="0" smtClean="0"/>
              <a:t>Weather</a:t>
            </a:r>
          </a:p>
          <a:p>
            <a:pPr lvl="1"/>
            <a:r>
              <a:rPr lang="en-US" dirty="0" smtClean="0"/>
              <a:t>Distance</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44</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371600"/>
            <a:ext cx="4376738" cy="724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3469" y="1919419"/>
            <a:ext cx="3124200" cy="4875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707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 the Aircraft’s Performance </a:t>
            </a:r>
            <a:endParaRPr lang="en-US" dirty="0"/>
          </a:p>
        </p:txBody>
      </p:sp>
      <p:sp>
        <p:nvSpPr>
          <p:cNvPr id="3" name="Content Placeholder 2"/>
          <p:cNvSpPr>
            <a:spLocks noGrp="1"/>
          </p:cNvSpPr>
          <p:nvPr>
            <p:ph idx="1"/>
          </p:nvPr>
        </p:nvSpPr>
        <p:spPr/>
        <p:txBody>
          <a:bodyPr>
            <a:normAutofit fontScale="92500"/>
          </a:bodyPr>
          <a:lstStyle/>
          <a:p>
            <a:r>
              <a:rPr lang="en-US" dirty="0" smtClean="0"/>
              <a:t>Calculate the estimated time en route and total fuel requirement based upon factors, such as—</a:t>
            </a:r>
          </a:p>
          <a:p>
            <a:pPr lvl="1"/>
            <a:r>
              <a:rPr lang="en-US" dirty="0" smtClean="0"/>
              <a:t>Power settings</a:t>
            </a:r>
          </a:p>
          <a:p>
            <a:pPr lvl="1"/>
            <a:r>
              <a:rPr lang="en-US" dirty="0" smtClean="0"/>
              <a:t>Operating altitude or flight level</a:t>
            </a:r>
          </a:p>
          <a:p>
            <a:pPr lvl="1"/>
            <a:r>
              <a:rPr lang="en-US" dirty="0" smtClean="0"/>
              <a:t>Wind</a:t>
            </a:r>
          </a:p>
          <a:p>
            <a:pPr lvl="1"/>
            <a:r>
              <a:rPr lang="en-US" dirty="0" smtClean="0"/>
              <a:t>Fuel reserve requirements</a:t>
            </a:r>
            <a:endParaRPr lang="en-US" dirty="0"/>
          </a:p>
          <a:p>
            <a:pPr lvl="1"/>
            <a:r>
              <a:rPr lang="en-US" dirty="0" smtClean="0"/>
              <a:t>Weight and balance limitations</a:t>
            </a:r>
          </a:p>
          <a:p>
            <a:r>
              <a:rPr lang="en-US" dirty="0" smtClean="0"/>
              <a:t>Determine whether the route is within the aircraft’s capability and operating limitations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45</a:t>
            </a:fld>
            <a:endParaRPr lang="en-US" dirty="0"/>
          </a:p>
        </p:txBody>
      </p:sp>
    </p:spTree>
    <p:extLst>
      <p:ext uri="{BB962C8B-B14F-4D97-AF65-F5344CB8AC3E}">
        <p14:creationId xmlns:p14="http://schemas.microsoft.com/office/powerpoint/2010/main" val="1103100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Aircraft’s Performance </a:t>
            </a:r>
            <a:r>
              <a:rPr lang="en-US" dirty="0" smtClean="0"/>
              <a:t>Sufficient for the Route</a:t>
            </a:r>
            <a:endParaRPr lang="en-US" dirty="0"/>
          </a:p>
        </p:txBody>
      </p:sp>
      <p:sp>
        <p:nvSpPr>
          <p:cNvPr id="3" name="Content Placeholder 2"/>
          <p:cNvSpPr>
            <a:spLocks noGrp="1"/>
          </p:cNvSpPr>
          <p:nvPr>
            <p:ph idx="1"/>
          </p:nvPr>
        </p:nvSpPr>
        <p:spPr>
          <a:xfrm>
            <a:off x="457200" y="1600200"/>
            <a:ext cx="4267200" cy="4525963"/>
          </a:xfrm>
        </p:spPr>
        <p:txBody>
          <a:bodyPr>
            <a:normAutofit/>
          </a:bodyPr>
          <a:lstStyle/>
          <a:p>
            <a:r>
              <a:rPr lang="en-US" dirty="0" smtClean="0"/>
              <a:t>Look at MEA, MOCA and MORA along the entire route</a:t>
            </a:r>
          </a:p>
          <a:p>
            <a:pPr lvl="1"/>
            <a:r>
              <a:rPr lang="en-US" dirty="0" smtClean="0"/>
              <a:t>Is the aircraft’s performance sufficient / service ceiling higher than MEA</a:t>
            </a:r>
          </a:p>
          <a:p>
            <a:pPr lvl="1"/>
            <a:r>
              <a:rPr lang="en-US" dirty="0" smtClean="0"/>
              <a:t>Can you meet climb / crossing requirements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46</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676400"/>
            <a:ext cx="398137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53200" y="1447800"/>
            <a:ext cx="624595" cy="369332"/>
          </a:xfrm>
          <a:prstGeom prst="rect">
            <a:avLst/>
          </a:prstGeom>
          <a:solidFill>
            <a:schemeClr val="bg1"/>
          </a:solidFill>
        </p:spPr>
        <p:txBody>
          <a:bodyPr wrap="none" rtlCol="0">
            <a:spAutoFit/>
          </a:bodyPr>
          <a:lstStyle/>
          <a:p>
            <a:r>
              <a:rPr lang="en-US" dirty="0" smtClean="0"/>
              <a:t>MEA</a:t>
            </a:r>
            <a:endParaRPr lang="en-US" dirty="0"/>
          </a:p>
        </p:txBody>
      </p:sp>
      <p:cxnSp>
        <p:nvCxnSpPr>
          <p:cNvPr id="7" name="Straight Arrow Connector 6"/>
          <p:cNvCxnSpPr/>
          <p:nvPr/>
        </p:nvCxnSpPr>
        <p:spPr>
          <a:xfrm flipH="1">
            <a:off x="6400800" y="1817132"/>
            <a:ext cx="152400" cy="5450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315200" y="1676400"/>
            <a:ext cx="1047787" cy="369332"/>
          </a:xfrm>
          <a:prstGeom prst="rect">
            <a:avLst/>
          </a:prstGeom>
          <a:solidFill>
            <a:schemeClr val="bg1"/>
          </a:solidFill>
        </p:spPr>
        <p:txBody>
          <a:bodyPr wrap="none">
            <a:spAutoFit/>
          </a:bodyPr>
          <a:lstStyle/>
          <a:p>
            <a:r>
              <a:rPr lang="en-US" dirty="0"/>
              <a:t>GPS MEA</a:t>
            </a:r>
          </a:p>
        </p:txBody>
      </p:sp>
      <p:cxnSp>
        <p:nvCxnSpPr>
          <p:cNvPr id="10" name="Straight Arrow Connector 9"/>
          <p:cNvCxnSpPr>
            <a:stCxn id="8" idx="1"/>
          </p:cNvCxnSpPr>
          <p:nvPr/>
        </p:nvCxnSpPr>
        <p:spPr>
          <a:xfrm flipH="1">
            <a:off x="6791288" y="1861066"/>
            <a:ext cx="523912" cy="5011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29200" y="2743200"/>
            <a:ext cx="790601" cy="369332"/>
          </a:xfrm>
          <a:prstGeom prst="rect">
            <a:avLst/>
          </a:prstGeom>
          <a:solidFill>
            <a:schemeClr val="bg1"/>
          </a:solidFill>
        </p:spPr>
        <p:txBody>
          <a:bodyPr wrap="none" rtlCol="0">
            <a:spAutoFit/>
          </a:bodyPr>
          <a:lstStyle/>
          <a:p>
            <a:r>
              <a:rPr lang="en-US" dirty="0" smtClean="0"/>
              <a:t>MOCA</a:t>
            </a:r>
            <a:endParaRPr lang="en-US" dirty="0"/>
          </a:p>
        </p:txBody>
      </p:sp>
      <p:cxnSp>
        <p:nvCxnSpPr>
          <p:cNvPr id="13" name="Straight Arrow Connector 12"/>
          <p:cNvCxnSpPr>
            <a:stCxn id="11" idx="3"/>
          </p:cNvCxnSpPr>
          <p:nvPr/>
        </p:nvCxnSpPr>
        <p:spPr>
          <a:xfrm>
            <a:off x="5819801" y="2927866"/>
            <a:ext cx="50479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928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412961"/>
            <a:ext cx="2421029" cy="344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Aircraft’s Performance </a:t>
            </a:r>
            <a:r>
              <a:rPr lang="en-US" dirty="0" smtClean="0"/>
              <a:t>at the Route Altitude</a:t>
            </a:r>
            <a:endParaRPr lang="en-US" dirty="0"/>
          </a:p>
        </p:txBody>
      </p:sp>
      <p:sp>
        <p:nvSpPr>
          <p:cNvPr id="3" name="Content Placeholder 2"/>
          <p:cNvSpPr>
            <a:spLocks noGrp="1"/>
          </p:cNvSpPr>
          <p:nvPr>
            <p:ph idx="1"/>
          </p:nvPr>
        </p:nvSpPr>
        <p:spPr>
          <a:xfrm>
            <a:off x="457200" y="1600200"/>
            <a:ext cx="4038600" cy="4525963"/>
          </a:xfrm>
        </p:spPr>
        <p:txBody>
          <a:bodyPr>
            <a:normAutofit fontScale="77500" lnSpcReduction="20000"/>
          </a:bodyPr>
          <a:lstStyle/>
          <a:p>
            <a:r>
              <a:rPr lang="en-US" dirty="0" smtClean="0"/>
              <a:t>Altitude selection is generally based on MEA, wind’s impact on performance and climb performance</a:t>
            </a:r>
          </a:p>
          <a:p>
            <a:r>
              <a:rPr lang="en-US" dirty="0" smtClean="0"/>
              <a:t>12,000 is MEA and practical limit of the aircraft – so we will use 12,000</a:t>
            </a:r>
          </a:p>
          <a:p>
            <a:pPr lvl="1"/>
            <a:r>
              <a:rPr lang="en-US" dirty="0" smtClean="0"/>
              <a:t>Remember you can climb for higher segments and then descend for lower MEA segments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47</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876800"/>
            <a:ext cx="2101282"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371600"/>
            <a:ext cx="4648200" cy="195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4462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Aircraft’s Performance </a:t>
            </a:r>
            <a:r>
              <a:rPr lang="en-US" dirty="0" smtClean="0"/>
              <a:t>Climb to the </a:t>
            </a:r>
            <a:r>
              <a:rPr lang="en-US" dirty="0"/>
              <a:t>Route Altitude</a:t>
            </a:r>
          </a:p>
        </p:txBody>
      </p:sp>
      <p:sp>
        <p:nvSpPr>
          <p:cNvPr id="3" name="Content Placeholder 2"/>
          <p:cNvSpPr>
            <a:spLocks noGrp="1"/>
          </p:cNvSpPr>
          <p:nvPr>
            <p:ph idx="1"/>
          </p:nvPr>
        </p:nvSpPr>
        <p:spPr>
          <a:xfrm>
            <a:off x="457200" y="1600200"/>
            <a:ext cx="3657600" cy="4525963"/>
          </a:xfrm>
        </p:spPr>
        <p:txBody>
          <a:bodyPr>
            <a:normAutofit fontScale="55000" lnSpcReduction="20000"/>
          </a:bodyPr>
          <a:lstStyle/>
          <a:p>
            <a:r>
              <a:rPr lang="en-US" dirty="0" smtClean="0"/>
              <a:t>Take departure pressure altitude and subtract from route altitude – 2,000 Departure to 12,000 cruise</a:t>
            </a:r>
          </a:p>
          <a:p>
            <a:r>
              <a:rPr lang="en-US" dirty="0" smtClean="0"/>
              <a:t>Result</a:t>
            </a:r>
          </a:p>
          <a:p>
            <a:pPr lvl="1"/>
            <a:r>
              <a:rPr lang="en-US" dirty="0" smtClean="0"/>
              <a:t>Time – 23 minutes</a:t>
            </a:r>
          </a:p>
          <a:p>
            <a:pPr lvl="1"/>
            <a:r>
              <a:rPr lang="en-US" dirty="0" smtClean="0"/>
              <a:t>Fuel used – 7.8 gal. + 2 gal. for takeoff/taxi</a:t>
            </a:r>
          </a:p>
          <a:p>
            <a:pPr lvl="1"/>
            <a:r>
              <a:rPr lang="en-US" dirty="0" smtClean="0"/>
              <a:t>Distance – 41 NM</a:t>
            </a:r>
          </a:p>
          <a:p>
            <a:pPr lvl="1"/>
            <a:r>
              <a:rPr lang="en-US" dirty="0" smtClean="0"/>
              <a:t>Adjust for wind and temperature per notes</a:t>
            </a:r>
          </a:p>
          <a:p>
            <a:r>
              <a:rPr lang="en-US" dirty="0" smtClean="0"/>
              <a:t>Note: climb performance drops to less than 500 fpm; will need to </a:t>
            </a:r>
            <a:r>
              <a:rPr lang="en-US" dirty="0"/>
              <a:t>notify ATC - AIM </a:t>
            </a:r>
            <a:r>
              <a:rPr lang="en-US" dirty="0" smtClean="0"/>
              <a:t>5-3-3 a.(1)(c)</a:t>
            </a:r>
          </a:p>
          <a:p>
            <a:r>
              <a:rPr lang="en-US" dirty="0" smtClean="0"/>
              <a:t>Consider whether another route with lower altitudes will be better</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48</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784" y="1448933"/>
            <a:ext cx="3802246" cy="540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5562600" y="2917425"/>
            <a:ext cx="2362200" cy="2286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00600" y="1828800"/>
            <a:ext cx="457200" cy="3810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886200" y="4267200"/>
            <a:ext cx="3048000" cy="1524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724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Aircraft’s Performance at the Route Altitude</a:t>
            </a:r>
          </a:p>
        </p:txBody>
      </p:sp>
      <p:sp>
        <p:nvSpPr>
          <p:cNvPr id="3" name="Content Placeholder 2"/>
          <p:cNvSpPr>
            <a:spLocks noGrp="1"/>
          </p:cNvSpPr>
          <p:nvPr>
            <p:ph idx="1"/>
          </p:nvPr>
        </p:nvSpPr>
        <p:spPr>
          <a:xfrm>
            <a:off x="457200" y="1600200"/>
            <a:ext cx="3733800" cy="4525963"/>
          </a:xfrm>
        </p:spPr>
        <p:txBody>
          <a:bodyPr>
            <a:normAutofit fontScale="85000" lnSpcReduction="20000"/>
          </a:bodyPr>
          <a:lstStyle/>
          <a:p>
            <a:r>
              <a:rPr lang="en-US" dirty="0" smtClean="0"/>
              <a:t>Temp at altitude</a:t>
            </a:r>
          </a:p>
          <a:p>
            <a:r>
              <a:rPr lang="en-US" dirty="0" smtClean="0"/>
              <a:t>13° @2000 - 20° = </a:t>
            </a:r>
            <a:r>
              <a:rPr lang="en-US" dirty="0"/>
              <a:t>-7</a:t>
            </a:r>
            <a:r>
              <a:rPr lang="en-US" dirty="0" smtClean="0"/>
              <a:t>°</a:t>
            </a:r>
          </a:p>
          <a:p>
            <a:r>
              <a:rPr lang="en-US" dirty="0" smtClean="0"/>
              <a:t>Select performance based on mission</a:t>
            </a:r>
          </a:p>
          <a:p>
            <a:pPr lvl="1"/>
            <a:r>
              <a:rPr lang="en-US" dirty="0" smtClean="0"/>
              <a:t>Speed – 150kts MP=18”/2400 RPM/11.3 </a:t>
            </a:r>
            <a:r>
              <a:rPr lang="en-US" dirty="0" err="1" smtClean="0"/>
              <a:t>gph</a:t>
            </a:r>
            <a:endParaRPr lang="en-US" dirty="0" smtClean="0"/>
          </a:p>
          <a:p>
            <a:pPr lvl="1"/>
            <a:r>
              <a:rPr lang="en-US" dirty="0" smtClean="0"/>
              <a:t>Economy – 130 </a:t>
            </a:r>
            <a:r>
              <a:rPr lang="en-US" dirty="0" err="1" smtClean="0"/>
              <a:t>kts</a:t>
            </a:r>
            <a:r>
              <a:rPr lang="en-US" dirty="0" smtClean="0"/>
              <a:t> MP=15”/2300 RPM / 8.5 </a:t>
            </a:r>
            <a:r>
              <a:rPr lang="en-US" dirty="0" err="1" smtClean="0"/>
              <a:t>gph</a:t>
            </a:r>
            <a:endParaRPr lang="en-US" dirty="0" smtClean="0"/>
          </a:p>
          <a:p>
            <a:pPr lvl="1"/>
            <a:r>
              <a:rPr lang="en-US" b="1" dirty="0" smtClean="0"/>
              <a:t>Compromise</a:t>
            </a:r>
            <a:r>
              <a:rPr lang="en-US" dirty="0" smtClean="0"/>
              <a:t> – 142 </a:t>
            </a:r>
            <a:r>
              <a:rPr lang="en-US" dirty="0" err="1" smtClean="0"/>
              <a:t>kts</a:t>
            </a:r>
            <a:r>
              <a:rPr lang="en-US" dirty="0" smtClean="0"/>
              <a:t> 2300/17”/10.1 </a:t>
            </a:r>
            <a:r>
              <a:rPr lang="en-US" dirty="0" err="1" smtClean="0"/>
              <a:t>gph</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49</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624" y="1371600"/>
            <a:ext cx="4535776"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10242" idx="3"/>
          </p:cNvCxnSpPr>
          <p:nvPr/>
        </p:nvCxnSpPr>
        <p:spPr>
          <a:xfrm flipV="1">
            <a:off x="4013597" y="3581400"/>
            <a:ext cx="2633915" cy="25527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78" y="5791200"/>
            <a:ext cx="3350419"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827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Preflight Planning Elements </a:t>
            </a:r>
            <a:br>
              <a:rPr lang="en-US" dirty="0" smtClean="0"/>
            </a:br>
            <a:r>
              <a:rPr lang="en-US" dirty="0" smtClean="0"/>
              <a:t>§91.103</a:t>
            </a:r>
            <a:endParaRPr lang="en-US" dirty="0"/>
          </a:p>
        </p:txBody>
      </p:sp>
      <p:sp>
        <p:nvSpPr>
          <p:cNvPr id="3" name="Content Placeholder 2"/>
          <p:cNvSpPr>
            <a:spLocks noGrp="1"/>
          </p:cNvSpPr>
          <p:nvPr>
            <p:ph idx="1"/>
          </p:nvPr>
        </p:nvSpPr>
        <p:spPr/>
        <p:txBody>
          <a:bodyPr>
            <a:noAutofit/>
          </a:bodyPr>
          <a:lstStyle/>
          <a:p>
            <a:pPr algn="just"/>
            <a:r>
              <a:rPr lang="en-US" sz="2200" dirty="0"/>
              <a:t>Each pilot in command shall, before beginning a flight, become familiar with all available information concerning that flight. This information must include—</a:t>
            </a:r>
          </a:p>
          <a:p>
            <a:pPr lvl="1" algn="just"/>
            <a:r>
              <a:rPr lang="en-US" sz="2200" dirty="0" smtClean="0"/>
              <a:t>For </a:t>
            </a:r>
            <a:r>
              <a:rPr lang="en-US" sz="2200" dirty="0"/>
              <a:t>a flight under </a:t>
            </a:r>
            <a:r>
              <a:rPr lang="en-US" sz="2200" dirty="0" smtClean="0"/>
              <a:t>IFR</a:t>
            </a:r>
          </a:p>
          <a:p>
            <a:pPr lvl="2" algn="just"/>
            <a:r>
              <a:rPr lang="en-US" sz="2200" dirty="0" smtClean="0"/>
              <a:t>Weather </a:t>
            </a:r>
            <a:r>
              <a:rPr lang="en-US" sz="2200" dirty="0"/>
              <a:t>reports and </a:t>
            </a:r>
            <a:r>
              <a:rPr lang="en-US" sz="2200" dirty="0" smtClean="0"/>
              <a:t>forecasts</a:t>
            </a:r>
          </a:p>
          <a:p>
            <a:pPr lvl="2" algn="just"/>
            <a:r>
              <a:rPr lang="en-US" sz="2200" dirty="0" smtClean="0"/>
              <a:t>Fuel requirements</a:t>
            </a:r>
          </a:p>
          <a:p>
            <a:pPr lvl="2" algn="just"/>
            <a:r>
              <a:rPr lang="en-US" sz="2200" dirty="0" smtClean="0"/>
              <a:t>Alternatives </a:t>
            </a:r>
            <a:r>
              <a:rPr lang="en-US" sz="2200" dirty="0"/>
              <a:t>available if the planned flight cannot be </a:t>
            </a:r>
            <a:r>
              <a:rPr lang="en-US" sz="2200" dirty="0" smtClean="0"/>
              <a:t>completed</a:t>
            </a:r>
          </a:p>
          <a:p>
            <a:pPr lvl="2" algn="just"/>
            <a:r>
              <a:rPr lang="en-US" sz="2200" dirty="0" smtClean="0"/>
              <a:t>Any </a:t>
            </a:r>
            <a:r>
              <a:rPr lang="en-US" sz="2200" dirty="0"/>
              <a:t>known traffic delays of which the pilot in command has been advised by </a:t>
            </a:r>
            <a:r>
              <a:rPr lang="en-US" sz="2200" dirty="0" smtClean="0"/>
              <a:t>ATC</a:t>
            </a:r>
          </a:p>
          <a:p>
            <a:pPr lvl="3" algn="just"/>
            <a:r>
              <a:rPr lang="en-US" sz="2200" dirty="0"/>
              <a:t>Determine whether traffic delays might require </a:t>
            </a:r>
            <a:r>
              <a:rPr lang="en-US" sz="2200" dirty="0" smtClean="0"/>
              <a:t>holding</a:t>
            </a:r>
            <a:endParaRPr lang="en-US" sz="2200" dirty="0"/>
          </a:p>
        </p:txBody>
      </p:sp>
      <p:sp>
        <p:nvSpPr>
          <p:cNvPr id="4" name="Slide Number Placeholder 3"/>
          <p:cNvSpPr>
            <a:spLocks noGrp="1"/>
          </p:cNvSpPr>
          <p:nvPr>
            <p:ph type="sldNum" sz="quarter" idx="12"/>
          </p:nvPr>
        </p:nvSpPr>
        <p:spPr/>
        <p:txBody>
          <a:bodyPr/>
          <a:lstStyle/>
          <a:p>
            <a:fld id="{4BB4FD6E-8962-48C8-9D26-70ECC5E64D62}" type="slidenum">
              <a:rPr lang="en-US" smtClean="0"/>
              <a:t>5</a:t>
            </a:fld>
            <a:endParaRPr lang="en-US"/>
          </a:p>
        </p:txBody>
      </p:sp>
    </p:spTree>
    <p:extLst>
      <p:ext uri="{BB962C8B-B14F-4D97-AF65-F5344CB8AC3E}">
        <p14:creationId xmlns:p14="http://schemas.microsoft.com/office/powerpoint/2010/main" val="3719558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Oxygen Planning</a:t>
            </a:r>
            <a:br>
              <a:rPr lang="en-US" dirty="0" smtClean="0"/>
            </a:br>
            <a:r>
              <a:rPr lang="en-US" dirty="0" smtClean="0"/>
              <a:t>§91.211</a:t>
            </a:r>
            <a:endParaRPr lang="en-US" dirty="0"/>
          </a:p>
        </p:txBody>
      </p:sp>
      <p:sp>
        <p:nvSpPr>
          <p:cNvPr id="3" name="Content Placeholder 2"/>
          <p:cNvSpPr>
            <a:spLocks noGrp="1"/>
          </p:cNvSpPr>
          <p:nvPr>
            <p:ph idx="1"/>
          </p:nvPr>
        </p:nvSpPr>
        <p:spPr/>
        <p:txBody>
          <a:bodyPr>
            <a:normAutofit/>
          </a:bodyPr>
          <a:lstStyle/>
          <a:p>
            <a:r>
              <a:rPr lang="en-US" dirty="0" smtClean="0"/>
              <a:t>Above 12,500’ </a:t>
            </a:r>
            <a:r>
              <a:rPr lang="en-US" dirty="0"/>
              <a:t>up to and including </a:t>
            </a:r>
            <a:r>
              <a:rPr lang="en-US" dirty="0" smtClean="0"/>
              <a:t>14,000’ for </a:t>
            </a:r>
            <a:r>
              <a:rPr lang="en-US" dirty="0"/>
              <a:t>that part of the flight at those altitudes that is of more than 30 minutes </a:t>
            </a:r>
            <a:r>
              <a:rPr lang="en-US" dirty="0" smtClean="0"/>
              <a:t>duration</a:t>
            </a:r>
            <a:endParaRPr lang="en-US" dirty="0"/>
          </a:p>
          <a:p>
            <a:r>
              <a:rPr lang="en-US" dirty="0" smtClean="0"/>
              <a:t>Above 14,000’ must use oxygen at all times</a:t>
            </a:r>
          </a:p>
          <a:p>
            <a:r>
              <a:rPr lang="en-US" dirty="0" smtClean="0"/>
              <a:t>Passengers – Above 15,000’ must be provided </a:t>
            </a:r>
            <a:r>
              <a:rPr lang="en-US" dirty="0"/>
              <a:t>with </a:t>
            </a:r>
            <a:r>
              <a:rPr lang="en-US" dirty="0" smtClean="0"/>
              <a:t>oxygen</a:t>
            </a:r>
          </a:p>
          <a:p>
            <a:r>
              <a:rPr lang="en-US" dirty="0" smtClean="0"/>
              <a:t>Suggested night use above 5,000’</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50</a:t>
            </a:fld>
            <a:endParaRPr lang="en-US"/>
          </a:p>
        </p:txBody>
      </p:sp>
      <p:pic>
        <p:nvPicPr>
          <p:cNvPr id="3074" name="Picture 2" descr="http://www-personal.umich.edu/~lpt/oxlabel_files/oxlab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343400"/>
            <a:ext cx="1901988" cy="23163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1" y="5410200"/>
            <a:ext cx="3124200" cy="923330"/>
          </a:xfrm>
          <a:prstGeom prst="rect">
            <a:avLst/>
          </a:prstGeom>
          <a:noFill/>
          <a:ln>
            <a:solidFill>
              <a:srgbClr val="C00000"/>
            </a:solidFill>
          </a:ln>
        </p:spPr>
        <p:txBody>
          <a:bodyPr wrap="square" rtlCol="0">
            <a:spAutoFit/>
          </a:bodyPr>
          <a:lstStyle/>
          <a:p>
            <a:r>
              <a:rPr lang="en-US" dirty="0" smtClean="0"/>
              <a:t>No oxygen required on our flight because it remains below 12,500’</a:t>
            </a:r>
            <a:endParaRPr lang="en-US" dirty="0"/>
          </a:p>
        </p:txBody>
      </p:sp>
    </p:spTree>
    <p:extLst>
      <p:ext uri="{BB962C8B-B14F-4D97-AF65-F5344CB8AC3E}">
        <p14:creationId xmlns:p14="http://schemas.microsoft.com/office/powerpoint/2010/main" val="1720425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En-route </a:t>
            </a:r>
            <a:r>
              <a:rPr lang="en-US" dirty="0" err="1" smtClean="0"/>
              <a:t>Notams</a:t>
            </a:r>
            <a:endParaRPr lang="en-US" dirty="0"/>
          </a:p>
        </p:txBody>
      </p:sp>
      <p:sp>
        <p:nvSpPr>
          <p:cNvPr id="3" name="Content Placeholder 2"/>
          <p:cNvSpPr>
            <a:spLocks noGrp="1"/>
          </p:cNvSpPr>
          <p:nvPr>
            <p:ph idx="1"/>
          </p:nvPr>
        </p:nvSpPr>
        <p:spPr>
          <a:xfrm>
            <a:off x="457200" y="1600200"/>
            <a:ext cx="3810000" cy="4525963"/>
          </a:xfrm>
        </p:spPr>
        <p:txBody>
          <a:bodyPr>
            <a:normAutofit fontScale="70000" lnSpcReduction="20000"/>
          </a:bodyPr>
          <a:lstStyle/>
          <a:p>
            <a:r>
              <a:rPr lang="en-US" dirty="0" smtClean="0"/>
              <a:t>TFRs</a:t>
            </a:r>
          </a:p>
          <a:p>
            <a:pPr lvl="1"/>
            <a:r>
              <a:rPr lang="en-US" dirty="0"/>
              <a:t>Quick map view - </a:t>
            </a:r>
            <a:r>
              <a:rPr lang="en-US" dirty="0">
                <a:hlinkClick r:id="rId2"/>
              </a:rPr>
              <a:t>http://</a:t>
            </a:r>
            <a:r>
              <a:rPr lang="en-US" dirty="0" smtClean="0">
                <a:hlinkClick r:id="rId2"/>
              </a:rPr>
              <a:t>tfr.faa.gov/tfr_map_ims/html/index.html</a:t>
            </a:r>
            <a:r>
              <a:rPr lang="en-US" dirty="0" smtClean="0"/>
              <a:t> </a:t>
            </a:r>
          </a:p>
          <a:p>
            <a:r>
              <a:rPr lang="en-US" dirty="0" err="1" smtClean="0"/>
              <a:t>Navaids</a:t>
            </a:r>
            <a:endParaRPr lang="en-US" dirty="0" smtClean="0"/>
          </a:p>
          <a:p>
            <a:pPr lvl="1"/>
            <a:r>
              <a:rPr lang="en-US" dirty="0" smtClean="0"/>
              <a:t>Out of service</a:t>
            </a:r>
          </a:p>
          <a:p>
            <a:pPr lvl="1"/>
            <a:r>
              <a:rPr lang="en-US" dirty="0" smtClean="0"/>
              <a:t>Limitations on use</a:t>
            </a:r>
          </a:p>
          <a:p>
            <a:r>
              <a:rPr lang="en-US" dirty="0" smtClean="0"/>
              <a:t>GPS </a:t>
            </a:r>
            <a:r>
              <a:rPr lang="en-US" dirty="0" err="1" smtClean="0"/>
              <a:t>notams</a:t>
            </a:r>
            <a:endParaRPr lang="en-US" dirty="0" smtClean="0"/>
          </a:p>
          <a:p>
            <a:r>
              <a:rPr lang="en-US" dirty="0" smtClean="0"/>
              <a:t>Dangers – e.g. laser light show</a:t>
            </a:r>
          </a:p>
          <a:p>
            <a:r>
              <a:rPr lang="en-US" dirty="0" smtClean="0"/>
              <a:t>MOA activity</a:t>
            </a:r>
          </a:p>
          <a:p>
            <a:r>
              <a:rPr lang="en-US" dirty="0" smtClean="0"/>
              <a:t>Unmanned aircraft</a:t>
            </a:r>
          </a:p>
          <a:p>
            <a:r>
              <a:rPr lang="en-US" dirty="0" smtClean="0"/>
              <a:t>ATC communication outages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51</a:t>
            </a:fld>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5511" y="3554458"/>
            <a:ext cx="3398096" cy="78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676400"/>
            <a:ext cx="4191000" cy="81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037" y="5638800"/>
            <a:ext cx="5957363" cy="56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4522372"/>
            <a:ext cx="5391150" cy="506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5038054"/>
            <a:ext cx="4648672" cy="37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6322" y="2743200"/>
            <a:ext cx="5334000" cy="62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343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RAIM Prediction</a:t>
            </a:r>
            <a:endParaRPr lang="en-US" dirty="0"/>
          </a:p>
        </p:txBody>
      </p:sp>
      <p:sp>
        <p:nvSpPr>
          <p:cNvPr id="3" name="Content Placeholder 2"/>
          <p:cNvSpPr>
            <a:spLocks noGrp="1"/>
          </p:cNvSpPr>
          <p:nvPr>
            <p:ph idx="1"/>
          </p:nvPr>
        </p:nvSpPr>
        <p:spPr/>
        <p:txBody>
          <a:bodyPr/>
          <a:lstStyle/>
          <a:p>
            <a:r>
              <a:rPr lang="en-US" dirty="0" smtClean="0"/>
              <a:t>Can do from GPS receiver – read the manual for the specific unit procedure</a:t>
            </a:r>
          </a:p>
          <a:p>
            <a:r>
              <a:rPr lang="en-US" dirty="0"/>
              <a:t>Online – See e.g., </a:t>
            </a:r>
            <a:r>
              <a:rPr lang="en-US" dirty="0">
                <a:hlinkClick r:id="rId2"/>
              </a:rPr>
              <a:t>http://www.raimprediction.net</a:t>
            </a:r>
            <a:r>
              <a:rPr lang="en-US" dirty="0" smtClean="0">
                <a:hlinkClick r:id="rId2"/>
              </a:rPr>
              <a:t>/</a:t>
            </a:r>
            <a:endParaRPr lang="en-US" dirty="0" smtClean="0"/>
          </a:p>
          <a:p>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52</a:t>
            </a:fld>
            <a:endParaRPr lang="en-US"/>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635231"/>
            <a:ext cx="3657600" cy="3146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04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de7700.com/images/holding_patter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153024"/>
            <a:ext cx="1877562" cy="16287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Traffic Delays</a:t>
            </a:r>
            <a:endParaRPr lang="en-US" dirty="0"/>
          </a:p>
        </p:txBody>
      </p:sp>
      <p:sp>
        <p:nvSpPr>
          <p:cNvPr id="3" name="Content Placeholder 2"/>
          <p:cNvSpPr>
            <a:spLocks noGrp="1"/>
          </p:cNvSpPr>
          <p:nvPr>
            <p:ph idx="1"/>
          </p:nvPr>
        </p:nvSpPr>
        <p:spPr/>
        <p:txBody>
          <a:bodyPr>
            <a:normAutofit/>
          </a:bodyPr>
          <a:lstStyle/>
          <a:p>
            <a:r>
              <a:rPr lang="en-US" dirty="0"/>
              <a:t>Air Traffic Control System Command Center - </a:t>
            </a:r>
            <a:r>
              <a:rPr lang="en-US" dirty="0">
                <a:hlinkClick r:id="rId3"/>
              </a:rPr>
              <a:t>http://</a:t>
            </a:r>
            <a:r>
              <a:rPr lang="en-US" dirty="0" smtClean="0">
                <a:hlinkClick r:id="rId3"/>
              </a:rPr>
              <a:t>www.fly.faa.gov/flyfaa/usmap.jsp</a:t>
            </a:r>
            <a:r>
              <a:rPr lang="en-US" dirty="0" smtClean="0"/>
              <a:t> - website provides general delay information for airports</a:t>
            </a:r>
          </a:p>
          <a:p>
            <a:r>
              <a:rPr lang="en-US" dirty="0"/>
              <a:t>Advisories are normally issued </a:t>
            </a:r>
            <a:r>
              <a:rPr lang="en-US" dirty="0" smtClean="0"/>
              <a:t>for: (</a:t>
            </a:r>
            <a:r>
              <a:rPr lang="en-US" dirty="0"/>
              <a:t>a) </a:t>
            </a:r>
            <a:r>
              <a:rPr lang="en-US" dirty="0" smtClean="0"/>
              <a:t>ground stops and (b) ground delay programs</a:t>
            </a:r>
          </a:p>
          <a:p>
            <a:r>
              <a:rPr lang="en-US" dirty="0" smtClean="0"/>
              <a:t>Best source of known delay information is a briefer</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53</a:t>
            </a:fld>
            <a:endParaRPr lang="en-US"/>
          </a:p>
        </p:txBody>
      </p:sp>
    </p:spTree>
    <p:extLst>
      <p:ext uri="{BB962C8B-B14F-4D97-AF65-F5344CB8AC3E}">
        <p14:creationId xmlns:p14="http://schemas.microsoft.com/office/powerpoint/2010/main" val="1268108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Descent Planning</a:t>
            </a:r>
            <a:endParaRPr lang="en-US" dirty="0"/>
          </a:p>
        </p:txBody>
      </p:sp>
      <p:sp>
        <p:nvSpPr>
          <p:cNvPr id="3" name="Content Placeholder 2"/>
          <p:cNvSpPr>
            <a:spLocks noGrp="1"/>
          </p:cNvSpPr>
          <p:nvPr>
            <p:ph idx="1"/>
          </p:nvPr>
        </p:nvSpPr>
        <p:spPr/>
        <p:txBody>
          <a:bodyPr>
            <a:normAutofit/>
          </a:bodyPr>
          <a:lstStyle/>
          <a:p>
            <a:r>
              <a:rPr lang="en-US" sz="2000" dirty="0"/>
              <a:t>Planning the descent </a:t>
            </a:r>
            <a:r>
              <a:rPr lang="en-US" sz="2000" dirty="0" smtClean="0"/>
              <a:t>is </a:t>
            </a:r>
            <a:r>
              <a:rPr lang="en-US" sz="2000" dirty="0"/>
              <a:t>important </a:t>
            </a:r>
            <a:r>
              <a:rPr lang="en-US" sz="2000" dirty="0" smtClean="0"/>
              <a:t>in order to properly dissipate </a:t>
            </a:r>
            <a:r>
              <a:rPr lang="en-US" sz="2000" dirty="0"/>
              <a:t>altitude and airspeed </a:t>
            </a:r>
            <a:r>
              <a:rPr lang="en-US" sz="2000" dirty="0" smtClean="0"/>
              <a:t>to arrive </a:t>
            </a:r>
            <a:r>
              <a:rPr lang="en-US" sz="2000" dirty="0"/>
              <a:t>at the approach gate </a:t>
            </a:r>
            <a:r>
              <a:rPr lang="en-US" sz="2000" dirty="0" smtClean="0"/>
              <a:t>properly configured</a:t>
            </a:r>
          </a:p>
          <a:p>
            <a:pPr lvl="1"/>
            <a:r>
              <a:rPr lang="en-US" sz="2000" dirty="0"/>
              <a:t>The approach gate is an </a:t>
            </a:r>
            <a:r>
              <a:rPr lang="en-US" sz="2000" dirty="0" smtClean="0"/>
              <a:t>imaginary point </a:t>
            </a:r>
            <a:r>
              <a:rPr lang="en-US" sz="2000" dirty="0"/>
              <a:t>used by ATC to vector aircraft to the final </a:t>
            </a:r>
            <a:r>
              <a:rPr lang="en-US" sz="2000" dirty="0" smtClean="0"/>
              <a:t>approach course</a:t>
            </a:r>
            <a:endParaRPr lang="en-US" sz="2000" dirty="0"/>
          </a:p>
        </p:txBody>
      </p:sp>
      <p:sp>
        <p:nvSpPr>
          <p:cNvPr id="4" name="Slide Number Placeholder 3"/>
          <p:cNvSpPr>
            <a:spLocks noGrp="1"/>
          </p:cNvSpPr>
          <p:nvPr>
            <p:ph type="sldNum" sz="quarter" idx="12"/>
          </p:nvPr>
        </p:nvSpPr>
        <p:spPr/>
        <p:txBody>
          <a:bodyPr/>
          <a:lstStyle/>
          <a:p>
            <a:fld id="{4BB4FD6E-8962-48C8-9D26-70ECC5E64D62}" type="slidenum">
              <a:rPr lang="en-US" smtClean="0"/>
              <a:t>54</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31" y="2971800"/>
            <a:ext cx="670586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834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Descent Planning</a:t>
            </a:r>
            <a:br>
              <a:rPr lang="en-US" dirty="0" smtClean="0"/>
            </a:br>
            <a:r>
              <a:rPr lang="en-US" dirty="0" smtClean="0"/>
              <a:t>Types of descent Authorizations</a:t>
            </a:r>
            <a:endParaRPr lang="en-US" dirty="0"/>
          </a:p>
        </p:txBody>
      </p:sp>
      <p:sp>
        <p:nvSpPr>
          <p:cNvPr id="3" name="Content Placeholder 2"/>
          <p:cNvSpPr>
            <a:spLocks noGrp="1"/>
          </p:cNvSpPr>
          <p:nvPr>
            <p:ph idx="1"/>
          </p:nvPr>
        </p:nvSpPr>
        <p:spPr/>
        <p:txBody>
          <a:bodyPr>
            <a:normAutofit fontScale="77500" lnSpcReduction="20000"/>
          </a:bodyPr>
          <a:lstStyle/>
          <a:p>
            <a:r>
              <a:rPr lang="en-US" u="sng" dirty="0" smtClean="0"/>
              <a:t>Descend and maintain </a:t>
            </a:r>
            <a:r>
              <a:rPr lang="en-US" dirty="0" smtClean="0"/>
              <a:t>XX Thousand </a:t>
            </a:r>
            <a:r>
              <a:rPr lang="en-US" dirty="0"/>
              <a:t>feet -Descend at the optimum rate for your aircraft until 1,000 feet above the assigned altitude, then descend at a rate between 500 and 1,500 feet per minute (FPM) to </a:t>
            </a:r>
            <a:r>
              <a:rPr lang="en-US" dirty="0" smtClean="0"/>
              <a:t>the assigned </a:t>
            </a:r>
            <a:r>
              <a:rPr lang="en-US" dirty="0"/>
              <a:t>altitude</a:t>
            </a:r>
          </a:p>
          <a:p>
            <a:r>
              <a:rPr lang="en-US" dirty="0" smtClean="0"/>
              <a:t>Descend </a:t>
            </a:r>
            <a:r>
              <a:rPr lang="en-US" dirty="0"/>
              <a:t>“… </a:t>
            </a:r>
            <a:r>
              <a:rPr lang="en-US" u="sng" dirty="0"/>
              <a:t>at pilot’s discretion</a:t>
            </a:r>
            <a:r>
              <a:rPr lang="en-US" dirty="0"/>
              <a:t>.” </a:t>
            </a:r>
            <a:r>
              <a:rPr lang="en-US" dirty="0" smtClean="0"/>
              <a:t>You </a:t>
            </a:r>
            <a:r>
              <a:rPr lang="en-US" dirty="0"/>
              <a:t>may begin the descent whenever you </a:t>
            </a:r>
            <a:r>
              <a:rPr lang="en-US" dirty="0" smtClean="0"/>
              <a:t>choose and </a:t>
            </a:r>
            <a:r>
              <a:rPr lang="en-US" dirty="0"/>
              <a:t>at any rate you </a:t>
            </a:r>
            <a:r>
              <a:rPr lang="en-US" dirty="0" smtClean="0"/>
              <a:t>choose</a:t>
            </a:r>
          </a:p>
          <a:p>
            <a:pPr lvl="1"/>
            <a:r>
              <a:rPr lang="en-US" dirty="0" smtClean="0"/>
              <a:t>You </a:t>
            </a:r>
            <a:r>
              <a:rPr lang="en-US" dirty="0"/>
              <a:t>also are </a:t>
            </a:r>
            <a:r>
              <a:rPr lang="en-US" dirty="0" smtClean="0"/>
              <a:t>authorized to </a:t>
            </a:r>
            <a:r>
              <a:rPr lang="en-US" dirty="0"/>
              <a:t>level off, temporarily, at any </a:t>
            </a:r>
            <a:r>
              <a:rPr lang="en-US" dirty="0" smtClean="0"/>
              <a:t>intermediate altitude </a:t>
            </a:r>
            <a:r>
              <a:rPr lang="en-US" dirty="0"/>
              <a:t>during the descent. However, once </a:t>
            </a:r>
            <a:r>
              <a:rPr lang="en-US" dirty="0" smtClean="0"/>
              <a:t>you leave </a:t>
            </a:r>
            <a:r>
              <a:rPr lang="en-US" dirty="0"/>
              <a:t>an altitude, you may not return to </a:t>
            </a:r>
            <a:r>
              <a:rPr lang="en-US" dirty="0" smtClean="0"/>
              <a:t>it</a:t>
            </a:r>
          </a:p>
          <a:p>
            <a:pPr lvl="1"/>
            <a:r>
              <a:rPr lang="en-US" dirty="0"/>
              <a:t>You may </a:t>
            </a:r>
            <a:r>
              <a:rPr lang="en-US" dirty="0" smtClean="0"/>
              <a:t>request </a:t>
            </a:r>
            <a:r>
              <a:rPr lang="en-US" dirty="0"/>
              <a:t>this type </a:t>
            </a:r>
            <a:r>
              <a:rPr lang="en-US" dirty="0" smtClean="0"/>
              <a:t>of clearance </a:t>
            </a:r>
            <a:r>
              <a:rPr lang="en-US" dirty="0"/>
              <a:t>so that you can operate more efficiently – e.g. to remain above the clouds for as long as possible, to conserve fuel or to avoid </a:t>
            </a:r>
            <a:r>
              <a:rPr lang="en-US" dirty="0" smtClean="0"/>
              <a:t>prolonged flight </a:t>
            </a:r>
            <a:r>
              <a:rPr lang="en-US" dirty="0"/>
              <a:t>in icing conditions</a:t>
            </a:r>
          </a:p>
        </p:txBody>
      </p:sp>
      <p:sp>
        <p:nvSpPr>
          <p:cNvPr id="4" name="Slide Number Placeholder 3"/>
          <p:cNvSpPr>
            <a:spLocks noGrp="1"/>
          </p:cNvSpPr>
          <p:nvPr>
            <p:ph type="sldNum" sz="quarter" idx="12"/>
          </p:nvPr>
        </p:nvSpPr>
        <p:spPr/>
        <p:txBody>
          <a:bodyPr/>
          <a:lstStyle/>
          <a:p>
            <a:fld id="{4BB4FD6E-8962-48C8-9D26-70ECC5E64D62}" type="slidenum">
              <a:rPr lang="en-US" smtClean="0"/>
              <a:t>55</a:t>
            </a:fld>
            <a:endParaRPr lang="en-US"/>
          </a:p>
        </p:txBody>
      </p:sp>
    </p:spTree>
    <p:extLst>
      <p:ext uri="{BB962C8B-B14F-4D97-AF65-F5344CB8AC3E}">
        <p14:creationId xmlns:p14="http://schemas.microsoft.com/office/powerpoint/2010/main" val="3808111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Descent Planning</a:t>
            </a:r>
            <a:endParaRPr lang="en-US" dirty="0"/>
          </a:p>
        </p:txBody>
      </p:sp>
      <p:sp>
        <p:nvSpPr>
          <p:cNvPr id="3" name="Content Placeholder 2"/>
          <p:cNvSpPr>
            <a:spLocks noGrp="1"/>
          </p:cNvSpPr>
          <p:nvPr>
            <p:ph idx="1"/>
          </p:nvPr>
        </p:nvSpPr>
        <p:spPr/>
        <p:txBody>
          <a:bodyPr/>
          <a:lstStyle/>
          <a:p>
            <a:r>
              <a:rPr lang="en-US" dirty="0"/>
              <a:t>Inappropriate descent planning and execution </a:t>
            </a:r>
            <a:r>
              <a:rPr lang="en-US" dirty="0" smtClean="0"/>
              <a:t>during arrivals </a:t>
            </a:r>
            <a:r>
              <a:rPr lang="en-US" dirty="0"/>
              <a:t>has been a contributing factor to many fatal </a:t>
            </a:r>
            <a:r>
              <a:rPr lang="en-US" dirty="0" smtClean="0"/>
              <a:t>aircraft accidents – CFIT</a:t>
            </a:r>
          </a:p>
          <a:p>
            <a:pPr lvl="1"/>
            <a:r>
              <a:rPr lang="en-US" dirty="0" smtClean="0"/>
              <a:t>Know the terrain</a:t>
            </a:r>
          </a:p>
          <a:p>
            <a:pPr lvl="1"/>
            <a:r>
              <a:rPr lang="en-US" dirty="0"/>
              <a:t>Know your vertical </a:t>
            </a:r>
            <a:r>
              <a:rPr lang="en-US" dirty="0" smtClean="0"/>
              <a:t>position and </a:t>
            </a:r>
            <a:r>
              <a:rPr lang="en-US" dirty="0"/>
              <a:t>horizontal position</a:t>
            </a:r>
          </a:p>
        </p:txBody>
      </p:sp>
      <p:sp>
        <p:nvSpPr>
          <p:cNvPr id="4" name="Slide Number Placeholder 3"/>
          <p:cNvSpPr>
            <a:spLocks noGrp="1"/>
          </p:cNvSpPr>
          <p:nvPr>
            <p:ph type="sldNum" sz="quarter" idx="12"/>
          </p:nvPr>
        </p:nvSpPr>
        <p:spPr/>
        <p:txBody>
          <a:bodyPr/>
          <a:lstStyle/>
          <a:p>
            <a:fld id="{4BB4FD6E-8962-48C8-9D26-70ECC5E64D62}" type="slidenum">
              <a:rPr lang="en-US" smtClean="0"/>
              <a:t>56</a:t>
            </a:fld>
            <a:endParaRPr lang="en-US"/>
          </a:p>
        </p:txBody>
      </p:sp>
    </p:spTree>
    <p:extLst>
      <p:ext uri="{BB962C8B-B14F-4D97-AF65-F5344CB8AC3E}">
        <p14:creationId xmlns:p14="http://schemas.microsoft.com/office/powerpoint/2010/main" val="35859024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Terminal Arrival </a:t>
            </a:r>
            <a:r>
              <a:rPr lang="en-US" dirty="0" smtClean="0"/>
              <a:t>Route Procedures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a:t>A STAR is an </a:t>
            </a:r>
            <a:r>
              <a:rPr lang="en-US" dirty="0" smtClean="0"/>
              <a:t>IFR </a:t>
            </a:r>
            <a:r>
              <a:rPr lang="en-US" dirty="0"/>
              <a:t>arrival route </a:t>
            </a:r>
            <a:r>
              <a:rPr lang="en-US" dirty="0" smtClean="0"/>
              <a:t>for aircraft </a:t>
            </a:r>
            <a:r>
              <a:rPr lang="en-US" dirty="0"/>
              <a:t>destined </a:t>
            </a:r>
            <a:r>
              <a:rPr lang="en-US" dirty="0" smtClean="0"/>
              <a:t>to </a:t>
            </a:r>
            <a:r>
              <a:rPr lang="en-US" dirty="0"/>
              <a:t>certain </a:t>
            </a:r>
            <a:r>
              <a:rPr lang="en-US" dirty="0" smtClean="0"/>
              <a:t>airports</a:t>
            </a:r>
          </a:p>
          <a:p>
            <a:pPr lvl="1" algn="just"/>
            <a:r>
              <a:rPr lang="en-US" dirty="0" smtClean="0"/>
              <a:t>RNAV </a:t>
            </a:r>
            <a:r>
              <a:rPr lang="en-US" dirty="0"/>
              <a:t>STAR/FMSP </a:t>
            </a:r>
            <a:r>
              <a:rPr lang="en-US" dirty="0" smtClean="0"/>
              <a:t>are used </a:t>
            </a:r>
            <a:r>
              <a:rPr lang="en-US" dirty="0"/>
              <a:t>by aircraft equipped with FMS or </a:t>
            </a:r>
            <a:r>
              <a:rPr lang="en-US" dirty="0" smtClean="0"/>
              <a:t>GPS</a:t>
            </a:r>
          </a:p>
          <a:p>
            <a:pPr lvl="2" algn="just"/>
            <a:r>
              <a:rPr lang="en-US" dirty="0"/>
              <a:t>Pilots navigating on STAR/RNAV STAR/FMSP procedures must maintain last assigned altitude until receiving authorization to </a:t>
            </a:r>
            <a:r>
              <a:rPr lang="en-US" dirty="0" smtClean="0"/>
              <a:t>descend</a:t>
            </a:r>
          </a:p>
          <a:p>
            <a:pPr algn="just"/>
            <a:r>
              <a:rPr lang="en-US" dirty="0" smtClean="0"/>
              <a:t>Purpose </a:t>
            </a:r>
            <a:r>
              <a:rPr lang="en-US" dirty="0"/>
              <a:t>of </a:t>
            </a:r>
            <a:r>
              <a:rPr lang="en-US" dirty="0" smtClean="0"/>
              <a:t>STARs is </a:t>
            </a:r>
            <a:r>
              <a:rPr lang="en-US" dirty="0"/>
              <a:t>to simplify clearance delivery procedures and facilitate transition between en route and instrument approach </a:t>
            </a:r>
            <a:r>
              <a:rPr lang="en-US" dirty="0" smtClean="0"/>
              <a:t>procedures</a:t>
            </a:r>
          </a:p>
          <a:p>
            <a:pPr algn="just"/>
            <a:r>
              <a:rPr lang="en-US" dirty="0"/>
              <a:t>STARs </a:t>
            </a:r>
            <a:r>
              <a:rPr lang="en-US" dirty="0" smtClean="0"/>
              <a:t>start </a:t>
            </a:r>
            <a:r>
              <a:rPr lang="en-US" dirty="0"/>
              <a:t>at the en route </a:t>
            </a:r>
            <a:r>
              <a:rPr lang="en-US" dirty="0" smtClean="0"/>
              <a:t>structure but </a:t>
            </a:r>
            <a:r>
              <a:rPr lang="en-US" dirty="0"/>
              <a:t>don’t make it down to the pavement; they end at </a:t>
            </a:r>
            <a:r>
              <a:rPr lang="en-US" dirty="0" smtClean="0"/>
              <a:t>a fix </a:t>
            </a:r>
            <a:r>
              <a:rPr lang="en-US" dirty="0"/>
              <a:t>or NAVAID designated by ATC </a:t>
            </a:r>
            <a:r>
              <a:rPr lang="en-US" dirty="0" smtClean="0"/>
              <a:t>(typically an </a:t>
            </a:r>
            <a:r>
              <a:rPr lang="en-US" dirty="0"/>
              <a:t>approach gate, outer fix, instrument approach fix</a:t>
            </a:r>
            <a:r>
              <a:rPr lang="en-US" dirty="0" smtClean="0"/>
              <a:t>, or </a:t>
            </a:r>
            <a:r>
              <a:rPr lang="en-US" dirty="0"/>
              <a:t>arrival waypoint in the terminal </a:t>
            </a:r>
            <a:r>
              <a:rPr lang="en-US" dirty="0" smtClean="0"/>
              <a:t>area), </a:t>
            </a:r>
            <a:r>
              <a:rPr lang="en-US" dirty="0"/>
              <a:t>where radar </a:t>
            </a:r>
            <a:r>
              <a:rPr lang="en-US" dirty="0" smtClean="0"/>
              <a:t>vectors commonly </a:t>
            </a:r>
            <a:r>
              <a:rPr lang="en-US" dirty="0"/>
              <a:t>take </a:t>
            </a:r>
            <a:r>
              <a:rPr lang="en-US" dirty="0" smtClean="0"/>
              <a:t>over</a:t>
            </a:r>
          </a:p>
          <a:p>
            <a:pPr lvl="1" algn="just"/>
            <a:r>
              <a:rPr lang="en-US" dirty="0"/>
              <a:t>STAR and </a:t>
            </a:r>
            <a:r>
              <a:rPr lang="en-US" dirty="0" smtClean="0"/>
              <a:t>approach procedure </a:t>
            </a:r>
            <a:r>
              <a:rPr lang="en-US" dirty="0"/>
              <a:t>should connect to one another in such a </a:t>
            </a:r>
            <a:r>
              <a:rPr lang="en-US" dirty="0" smtClean="0"/>
              <a:t>way as </a:t>
            </a:r>
            <a:r>
              <a:rPr lang="en-US" dirty="0"/>
              <a:t>to maintain the overall descent and </a:t>
            </a:r>
            <a:r>
              <a:rPr lang="en-US" dirty="0" smtClean="0"/>
              <a:t>deceleration profiles</a:t>
            </a:r>
          </a:p>
          <a:p>
            <a:pPr lvl="1" algn="just"/>
            <a:r>
              <a:rPr lang="en-US" dirty="0"/>
              <a:t>STAR officially begins at the </a:t>
            </a:r>
            <a:r>
              <a:rPr lang="en-US" dirty="0" smtClean="0"/>
              <a:t>common NAVAID</a:t>
            </a:r>
            <a:r>
              <a:rPr lang="en-US" dirty="0"/>
              <a:t>, intersection, or fix where all the various </a:t>
            </a:r>
            <a:r>
              <a:rPr lang="en-US" dirty="0" smtClean="0"/>
              <a:t>transitions to </a:t>
            </a:r>
            <a:r>
              <a:rPr lang="en-US" dirty="0"/>
              <a:t>the arrival come </a:t>
            </a:r>
            <a:r>
              <a:rPr lang="en-US" dirty="0" smtClean="0"/>
              <a:t>together</a:t>
            </a:r>
          </a:p>
          <a:p>
            <a:pPr lvl="2" algn="just"/>
            <a:r>
              <a:rPr lang="en-US" dirty="0" smtClean="0"/>
              <a:t>Usually named </a:t>
            </a:r>
            <a:r>
              <a:rPr lang="en-US" dirty="0"/>
              <a:t>according to the point </a:t>
            </a:r>
            <a:r>
              <a:rPr lang="en-US" dirty="0" smtClean="0"/>
              <a:t>at which </a:t>
            </a:r>
            <a:r>
              <a:rPr lang="en-US" dirty="0"/>
              <a:t>the procedure </a:t>
            </a:r>
            <a:r>
              <a:rPr lang="en-US" dirty="0" smtClean="0"/>
              <a:t>begins</a:t>
            </a:r>
          </a:p>
          <a:p>
            <a:pPr algn="just"/>
            <a:r>
              <a:rPr lang="en-US" dirty="0" smtClean="0"/>
              <a:t>Many STARs contain specific lost communication procedures </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57</a:t>
            </a:fld>
            <a:endParaRPr lang="en-US"/>
          </a:p>
        </p:txBody>
      </p:sp>
    </p:spTree>
    <p:extLst>
      <p:ext uri="{BB962C8B-B14F-4D97-AF65-F5344CB8AC3E}">
        <p14:creationId xmlns:p14="http://schemas.microsoft.com/office/powerpoint/2010/main" val="3924326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Terminal Arrival Route Procedures</a:t>
            </a:r>
          </a:p>
        </p:txBody>
      </p:sp>
      <p:sp>
        <p:nvSpPr>
          <p:cNvPr id="3" name="Content Placeholder 2"/>
          <p:cNvSpPr>
            <a:spLocks noGrp="1"/>
          </p:cNvSpPr>
          <p:nvPr>
            <p:ph idx="1"/>
          </p:nvPr>
        </p:nvSpPr>
        <p:spPr/>
        <p:txBody>
          <a:bodyPr>
            <a:normAutofit fontScale="62500" lnSpcReduction="20000"/>
          </a:bodyPr>
          <a:lstStyle/>
          <a:p>
            <a:pPr algn="just"/>
            <a:r>
              <a:rPr lang="en-US" dirty="0" smtClean="0"/>
              <a:t>A STAR may </a:t>
            </a:r>
            <a:r>
              <a:rPr lang="en-US" dirty="0"/>
              <a:t>have mandatory speeds and/or crossing altitudes </a:t>
            </a:r>
            <a:r>
              <a:rPr lang="en-US" dirty="0" smtClean="0"/>
              <a:t>published</a:t>
            </a:r>
          </a:p>
          <a:p>
            <a:pPr lvl="1" algn="just"/>
            <a:r>
              <a:rPr lang="en-US" dirty="0"/>
              <a:t>Published speed restrictions are independent of altitude restrictions and are mandatory unless modified by </a:t>
            </a:r>
            <a:r>
              <a:rPr lang="en-US" dirty="0" smtClean="0"/>
              <a:t>ATC</a:t>
            </a:r>
          </a:p>
          <a:p>
            <a:pPr lvl="1" algn="just"/>
            <a:r>
              <a:rPr lang="en-US" dirty="0"/>
              <a:t>A STAR is simply a published routing; it does not have the force of a clearance until issued specifically by </a:t>
            </a:r>
            <a:r>
              <a:rPr lang="en-US" dirty="0" smtClean="0"/>
              <a:t>ATC</a:t>
            </a:r>
            <a:endParaRPr lang="en-US" dirty="0"/>
          </a:p>
          <a:p>
            <a:pPr lvl="2" algn="just"/>
            <a:r>
              <a:rPr lang="en-US" dirty="0"/>
              <a:t>For example, MEAs </a:t>
            </a:r>
            <a:r>
              <a:rPr lang="en-US" dirty="0" smtClean="0"/>
              <a:t>on </a:t>
            </a:r>
            <a:r>
              <a:rPr lang="en-US" dirty="0"/>
              <a:t>STARs are not valid unless stated within an ATC clearance or in cases of lost communication</a:t>
            </a:r>
          </a:p>
          <a:p>
            <a:pPr lvl="1" algn="just"/>
            <a:r>
              <a:rPr lang="en-US" dirty="0" smtClean="0"/>
              <a:t>Descent authority will be by specific instruction or “descend via” the procedure (may also contain exceptions)</a:t>
            </a:r>
          </a:p>
          <a:p>
            <a:pPr lvl="2" algn="just"/>
            <a:r>
              <a:rPr lang="en-US" dirty="0"/>
              <a:t>“Descend via the </a:t>
            </a:r>
            <a:r>
              <a:rPr lang="en-US" dirty="0" smtClean="0"/>
              <a:t>Reedr3 </a:t>
            </a:r>
            <a:r>
              <a:rPr lang="en-US" dirty="0"/>
              <a:t>arrival.”</a:t>
            </a:r>
          </a:p>
          <a:p>
            <a:pPr lvl="2" algn="just"/>
            <a:r>
              <a:rPr lang="en-US" dirty="0"/>
              <a:t>“Descend via the </a:t>
            </a:r>
            <a:r>
              <a:rPr lang="en-US" dirty="0" smtClean="0"/>
              <a:t>Reeder3 arrival</a:t>
            </a:r>
            <a:r>
              <a:rPr lang="en-US" dirty="0"/>
              <a:t>, except, cross </a:t>
            </a:r>
            <a:r>
              <a:rPr lang="en-US" dirty="0" smtClean="0"/>
              <a:t>DOWNE </a:t>
            </a:r>
            <a:r>
              <a:rPr lang="en-US" dirty="0"/>
              <a:t>at or above </a:t>
            </a:r>
            <a:r>
              <a:rPr lang="en-US" dirty="0" smtClean="0"/>
              <a:t>six thousand”</a:t>
            </a:r>
          </a:p>
          <a:p>
            <a:pPr algn="just"/>
            <a:r>
              <a:rPr lang="en-US" dirty="0" smtClean="0"/>
              <a:t>May also contain planning </a:t>
            </a:r>
            <a:r>
              <a:rPr lang="en-US" dirty="0"/>
              <a:t>information depicted to inform pilots what clearances or restrictions to “</a:t>
            </a:r>
            <a:r>
              <a:rPr lang="en-US" dirty="0" smtClean="0"/>
              <a:t>expect” </a:t>
            </a:r>
          </a:p>
          <a:p>
            <a:pPr lvl="1" algn="just"/>
            <a:r>
              <a:rPr lang="en-US" dirty="0" smtClean="0"/>
              <a:t>“</a:t>
            </a:r>
            <a:r>
              <a:rPr lang="en-US" dirty="0"/>
              <a:t>Expect” altitudes/speeds are not considered </a:t>
            </a:r>
            <a:r>
              <a:rPr lang="en-US" dirty="0" smtClean="0"/>
              <a:t>authorized unless </a:t>
            </a:r>
            <a:r>
              <a:rPr lang="en-US" dirty="0"/>
              <a:t>verbally issued by </a:t>
            </a:r>
            <a:r>
              <a:rPr lang="en-US" dirty="0" smtClean="0"/>
              <a:t>ATC </a:t>
            </a:r>
          </a:p>
          <a:p>
            <a:pPr lvl="1" algn="just"/>
            <a:r>
              <a:rPr lang="en-US" dirty="0" smtClean="0"/>
              <a:t>Not to be </a:t>
            </a:r>
            <a:r>
              <a:rPr lang="en-US" dirty="0"/>
              <a:t>used </a:t>
            </a:r>
            <a:r>
              <a:rPr lang="en-US" dirty="0" smtClean="0"/>
              <a:t>communications are lost unless </a:t>
            </a:r>
            <a:r>
              <a:rPr lang="en-US" dirty="0"/>
              <a:t>ATC </a:t>
            </a:r>
            <a:r>
              <a:rPr lang="en-US" dirty="0" smtClean="0"/>
              <a:t>specifically </a:t>
            </a:r>
            <a:r>
              <a:rPr lang="en-US" dirty="0"/>
              <a:t>advised the pilot to expect these altitudes/speeds as part of a further clearance</a:t>
            </a:r>
          </a:p>
        </p:txBody>
      </p:sp>
      <p:sp>
        <p:nvSpPr>
          <p:cNvPr id="4" name="Slide Number Placeholder 3"/>
          <p:cNvSpPr>
            <a:spLocks noGrp="1"/>
          </p:cNvSpPr>
          <p:nvPr>
            <p:ph type="sldNum" sz="quarter" idx="12"/>
          </p:nvPr>
        </p:nvSpPr>
        <p:spPr/>
        <p:txBody>
          <a:bodyPr/>
          <a:lstStyle/>
          <a:p>
            <a:fld id="{4BB4FD6E-8962-48C8-9D26-70ECC5E64D62}" type="slidenum">
              <a:rPr lang="en-US" smtClean="0"/>
              <a:t>58</a:t>
            </a:fld>
            <a:endParaRPr lang="en-US"/>
          </a:p>
        </p:txBody>
      </p:sp>
    </p:spTree>
    <p:extLst>
      <p:ext uri="{BB962C8B-B14F-4D97-AF65-F5344CB8AC3E}">
        <p14:creationId xmlns:p14="http://schemas.microsoft.com/office/powerpoint/2010/main" val="10912891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AA5592-2E14-4FAA-BF31-AE217E3D8393}" type="slidenum">
              <a:rPr lang="en-US" smtClean="0"/>
              <a:t>59</a:t>
            </a:fld>
            <a:endParaRPr lang="en-US"/>
          </a:p>
        </p:txBody>
      </p:sp>
      <p:pic>
        <p:nvPicPr>
          <p:cNvPr id="13314" name="Picture 2" descr="http://en.hdyo.org/assets/ask-question-3-049ac6f2a4e25267fa670b61ee734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6553200" cy="558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37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Preflight Planning Elements </a:t>
            </a:r>
            <a:br>
              <a:rPr lang="en-US" dirty="0" smtClean="0"/>
            </a:br>
            <a:r>
              <a:rPr lang="en-US" dirty="0" smtClean="0"/>
              <a:t>§91.103</a:t>
            </a:r>
            <a:endParaRPr lang="en-US" dirty="0"/>
          </a:p>
        </p:txBody>
      </p:sp>
      <p:sp>
        <p:nvSpPr>
          <p:cNvPr id="3" name="Content Placeholder 2"/>
          <p:cNvSpPr>
            <a:spLocks noGrp="1"/>
          </p:cNvSpPr>
          <p:nvPr>
            <p:ph idx="1"/>
          </p:nvPr>
        </p:nvSpPr>
        <p:spPr/>
        <p:txBody>
          <a:bodyPr>
            <a:noAutofit/>
          </a:bodyPr>
          <a:lstStyle/>
          <a:p>
            <a:pPr algn="just"/>
            <a:r>
              <a:rPr lang="en-US" sz="2200" dirty="0" smtClean="0"/>
              <a:t>Each pilot in command shall, before beginning a flight, become familiar with all available information concerning that flight. This information must include—</a:t>
            </a:r>
          </a:p>
          <a:p>
            <a:pPr lvl="1" algn="just"/>
            <a:r>
              <a:rPr lang="en-US" sz="2200" dirty="0" smtClean="0"/>
              <a:t>Runway </a:t>
            </a:r>
            <a:r>
              <a:rPr lang="en-US" sz="2200" dirty="0"/>
              <a:t>lengths at airports of intended </a:t>
            </a:r>
            <a:r>
              <a:rPr lang="en-US" sz="2200" dirty="0" smtClean="0"/>
              <a:t>use</a:t>
            </a:r>
          </a:p>
          <a:p>
            <a:pPr lvl="2" algn="just"/>
            <a:r>
              <a:rPr lang="en-US" sz="2200" dirty="0" smtClean="0"/>
              <a:t>Runway </a:t>
            </a:r>
            <a:r>
              <a:rPr lang="en-US" sz="2200" dirty="0"/>
              <a:t>length </a:t>
            </a:r>
            <a:r>
              <a:rPr lang="en-US" sz="2200" dirty="0" smtClean="0"/>
              <a:t>should be at </a:t>
            </a:r>
            <a:r>
              <a:rPr lang="en-US" sz="2200" dirty="0"/>
              <a:t>least 150% of values shown </a:t>
            </a:r>
            <a:r>
              <a:rPr lang="en-US" sz="2200" dirty="0" smtClean="0"/>
              <a:t>in the </a:t>
            </a:r>
            <a:r>
              <a:rPr lang="en-US" sz="2200" dirty="0"/>
              <a:t>POH/AFM, or at least 200% of the POH/AFM numbers for a wet, icy, </a:t>
            </a:r>
            <a:r>
              <a:rPr lang="en-US" sz="2200" dirty="0" smtClean="0"/>
              <a:t>or otherwise </a:t>
            </a:r>
            <a:r>
              <a:rPr lang="en-US" sz="2200" dirty="0"/>
              <a:t>contaminated </a:t>
            </a:r>
            <a:r>
              <a:rPr lang="en-US" sz="2200" dirty="0" smtClean="0"/>
              <a:t>runway</a:t>
            </a:r>
          </a:p>
          <a:p>
            <a:pPr lvl="2" algn="just"/>
            <a:r>
              <a:rPr lang="en-US" sz="2200" dirty="0"/>
              <a:t>Consider whether LAHSO </a:t>
            </a:r>
            <a:r>
              <a:rPr lang="en-US" sz="2200" dirty="0" smtClean="0"/>
              <a:t>procedures are in use</a:t>
            </a:r>
          </a:p>
          <a:p>
            <a:pPr lvl="1" algn="just"/>
            <a:r>
              <a:rPr lang="en-US" sz="2200" dirty="0" smtClean="0"/>
              <a:t>Takeoff </a:t>
            </a:r>
            <a:r>
              <a:rPr lang="en-US" sz="2200" dirty="0"/>
              <a:t>and landing distance </a:t>
            </a:r>
            <a:r>
              <a:rPr lang="en-US" sz="2200" dirty="0" smtClean="0"/>
              <a:t>information from the POH under expected </a:t>
            </a:r>
            <a:r>
              <a:rPr lang="en-US" sz="2200" dirty="0"/>
              <a:t>values of airport elevation and runway slope, aircraft gross weight, and wind and </a:t>
            </a:r>
            <a:r>
              <a:rPr lang="en-US" sz="2200" dirty="0" smtClean="0"/>
              <a:t>temperature</a:t>
            </a:r>
            <a:endParaRPr lang="en-US" sz="2200" dirty="0"/>
          </a:p>
        </p:txBody>
      </p:sp>
      <p:sp>
        <p:nvSpPr>
          <p:cNvPr id="4" name="Slide Number Placeholder 3"/>
          <p:cNvSpPr>
            <a:spLocks noGrp="1"/>
          </p:cNvSpPr>
          <p:nvPr>
            <p:ph type="sldNum" sz="quarter" idx="12"/>
          </p:nvPr>
        </p:nvSpPr>
        <p:spPr/>
        <p:txBody>
          <a:bodyPr/>
          <a:lstStyle/>
          <a:p>
            <a:fld id="{4BB4FD6E-8962-48C8-9D26-70ECC5E64D62}" type="slidenum">
              <a:rPr lang="en-US" smtClean="0"/>
              <a:t>6</a:t>
            </a:fld>
            <a:endParaRPr lang="en-US"/>
          </a:p>
        </p:txBody>
      </p:sp>
    </p:spTree>
    <p:extLst>
      <p:ext uri="{BB962C8B-B14F-4D97-AF65-F5344CB8AC3E}">
        <p14:creationId xmlns:p14="http://schemas.microsoft.com/office/powerpoint/2010/main" val="15717713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Instrument flight can be dangerous.  </a:t>
            </a:r>
            <a:r>
              <a:rPr lang="en-US" dirty="0" smtClean="0">
                <a:solidFill>
                  <a:srgbClr val="C00000"/>
                </a:solidFill>
              </a:rPr>
              <a:t>Do not rely solely on this presentation – PROFESSIONAL INSTRUCTION IS REQUIRED</a:t>
            </a:r>
          </a:p>
          <a:p>
            <a:pPr algn="just"/>
            <a:r>
              <a:rPr lang="en-US" dirty="0" smtClean="0"/>
              <a:t>The foregoing material should not be relied upon for flight</a:t>
            </a:r>
          </a:p>
          <a:p>
            <a:pPr algn="just"/>
            <a:r>
              <a:rPr lang="en-US" dirty="0" smtClean="0"/>
              <a:t>ALTHOUGH THE ABOVE INFORMATION IS FROM SOURCES BELIEVED TO BE RELIABLE SUCH INFORMATION HAS NOT BEEN VERIFIED, AND NO EXPRESS REPRESENTATION IS MADE NOR IS ANY TO BE IMPLIED AS TO THE ACCURACY THEREOF, AND IT IS SUBMITTED SUBJECT TO ERRORS, OMISSIONS, CHANGE</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60</a:t>
            </a:fld>
            <a:endParaRPr lang="en-US"/>
          </a:p>
        </p:txBody>
      </p:sp>
    </p:spTree>
    <p:extLst>
      <p:ext uri="{BB962C8B-B14F-4D97-AF65-F5344CB8AC3E}">
        <p14:creationId xmlns:p14="http://schemas.microsoft.com/office/powerpoint/2010/main" val="3939574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Route</a:t>
            </a:r>
            <a:endParaRPr lang="en-US" dirty="0"/>
          </a:p>
        </p:txBody>
      </p:sp>
      <p:sp>
        <p:nvSpPr>
          <p:cNvPr id="3" name="Content Placeholder 2"/>
          <p:cNvSpPr>
            <a:spLocks noGrp="1"/>
          </p:cNvSpPr>
          <p:nvPr>
            <p:ph idx="1"/>
          </p:nvPr>
        </p:nvSpPr>
        <p:spPr/>
        <p:txBody>
          <a:bodyPr/>
          <a:lstStyle/>
          <a:p>
            <a:r>
              <a:rPr lang="en-US" dirty="0" smtClean="0"/>
              <a:t>Departure airport considerations</a:t>
            </a:r>
          </a:p>
          <a:p>
            <a:r>
              <a:rPr lang="en-US" dirty="0" smtClean="0"/>
              <a:t>Departure procedures</a:t>
            </a:r>
          </a:p>
          <a:p>
            <a:r>
              <a:rPr lang="en-US" dirty="0" err="1" smtClean="0"/>
              <a:t>Enroute</a:t>
            </a:r>
            <a:r>
              <a:rPr lang="en-US" dirty="0" smtClean="0"/>
              <a:t> considerations</a:t>
            </a:r>
          </a:p>
          <a:p>
            <a:r>
              <a:rPr lang="en-US" dirty="0" smtClean="0"/>
              <a:t>Arrival considerations</a:t>
            </a:r>
          </a:p>
          <a:p>
            <a:r>
              <a:rPr lang="en-US" dirty="0" smtClean="0"/>
              <a:t>Approach considerations</a:t>
            </a:r>
          </a:p>
          <a:p>
            <a:r>
              <a:rPr lang="en-US" dirty="0" smtClean="0"/>
              <a:t>Destination airport considerations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7</a:t>
            </a:fld>
            <a:endParaRPr lang="en-US"/>
          </a:p>
        </p:txBody>
      </p:sp>
    </p:spTree>
    <p:extLst>
      <p:ext uri="{BB962C8B-B14F-4D97-AF65-F5344CB8AC3E}">
        <p14:creationId xmlns:p14="http://schemas.microsoft.com/office/powerpoint/2010/main" val="251351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Departure Airport Considerations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Frequencies</a:t>
            </a:r>
          </a:p>
          <a:p>
            <a:r>
              <a:rPr lang="en-US" dirty="0" smtClean="0"/>
              <a:t>Clearance delivery process</a:t>
            </a:r>
          </a:p>
          <a:p>
            <a:r>
              <a:rPr lang="en-US" dirty="0" smtClean="0"/>
              <a:t>Taxi</a:t>
            </a:r>
          </a:p>
          <a:p>
            <a:pPr lvl="1"/>
            <a:r>
              <a:rPr lang="en-US" dirty="0" smtClean="0"/>
              <a:t>Hot spots</a:t>
            </a:r>
          </a:p>
          <a:p>
            <a:pPr lvl="1"/>
            <a:r>
              <a:rPr lang="en-US" dirty="0" smtClean="0"/>
              <a:t>Route</a:t>
            </a:r>
          </a:p>
          <a:p>
            <a:r>
              <a:rPr lang="en-US" dirty="0" smtClean="0"/>
              <a:t>Weather</a:t>
            </a:r>
          </a:p>
          <a:p>
            <a:pPr lvl="1"/>
            <a:r>
              <a:rPr lang="en-US" dirty="0" smtClean="0"/>
              <a:t>Ceiling – can I get back to land?</a:t>
            </a:r>
          </a:p>
          <a:p>
            <a:pPr lvl="1"/>
            <a:r>
              <a:rPr lang="en-US" dirty="0" smtClean="0"/>
              <a:t>Visibility</a:t>
            </a:r>
          </a:p>
          <a:p>
            <a:pPr lvl="1"/>
            <a:r>
              <a:rPr lang="en-US" dirty="0" smtClean="0"/>
              <a:t>Winds </a:t>
            </a:r>
            <a:r>
              <a:rPr lang="en-US" dirty="0" err="1" smtClean="0"/>
              <a:t>vs</a:t>
            </a:r>
            <a:r>
              <a:rPr lang="en-US" dirty="0" smtClean="0"/>
              <a:t> runways and obstacles (obstacle clearance is based on groundspeed!)</a:t>
            </a:r>
          </a:p>
          <a:p>
            <a:r>
              <a:rPr lang="en-US" dirty="0" smtClean="0"/>
              <a:t>Runway choice</a:t>
            </a:r>
          </a:p>
          <a:p>
            <a:pPr lvl="1"/>
            <a:r>
              <a:rPr lang="en-US" dirty="0" smtClean="0"/>
              <a:t>Does it impact the departure procedure</a:t>
            </a:r>
          </a:p>
          <a:p>
            <a:pPr lvl="1"/>
            <a:r>
              <a:rPr lang="en-US" dirty="0" smtClean="0"/>
              <a:t>Length</a:t>
            </a:r>
          </a:p>
          <a:p>
            <a:r>
              <a:rPr lang="en-US" dirty="0" smtClean="0"/>
              <a:t>Delays</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8</a:t>
            </a:fld>
            <a:endParaRPr lang="en-US"/>
          </a:p>
        </p:txBody>
      </p:sp>
    </p:spTree>
    <p:extLst>
      <p:ext uri="{BB962C8B-B14F-4D97-AF65-F5344CB8AC3E}">
        <p14:creationId xmlns:p14="http://schemas.microsoft.com/office/powerpoint/2010/main" val="5316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202" y="1219199"/>
            <a:ext cx="3581400" cy="5478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sz="3800" dirty="0"/>
              <a:t>Departure </a:t>
            </a:r>
            <a:r>
              <a:rPr lang="en-US" sz="3800" dirty="0" smtClean="0"/>
              <a:t>/ Destination Airport </a:t>
            </a:r>
            <a:r>
              <a:rPr lang="en-US" sz="3800" dirty="0"/>
              <a:t>Considerations</a:t>
            </a:r>
          </a:p>
        </p:txBody>
      </p:sp>
      <p:sp>
        <p:nvSpPr>
          <p:cNvPr id="3" name="Content Placeholder 2"/>
          <p:cNvSpPr>
            <a:spLocks noGrp="1"/>
          </p:cNvSpPr>
          <p:nvPr>
            <p:ph idx="1"/>
          </p:nvPr>
        </p:nvSpPr>
        <p:spPr>
          <a:xfrm>
            <a:off x="228600" y="2579133"/>
            <a:ext cx="4343400" cy="1992868"/>
          </a:xfrm>
        </p:spPr>
        <p:txBody>
          <a:bodyPr>
            <a:normAutofit lnSpcReduction="10000"/>
          </a:bodyPr>
          <a:lstStyle/>
          <a:p>
            <a:r>
              <a:rPr lang="en-US" dirty="0" smtClean="0"/>
              <a:t>Airport diagram and Airport facility directory are good places to start</a:t>
            </a:r>
            <a:endParaRPr lang="en-US" dirty="0"/>
          </a:p>
        </p:txBody>
      </p:sp>
      <p:sp>
        <p:nvSpPr>
          <p:cNvPr id="4" name="Slide Number Placeholder 3"/>
          <p:cNvSpPr>
            <a:spLocks noGrp="1"/>
          </p:cNvSpPr>
          <p:nvPr>
            <p:ph type="sldNum" sz="quarter" idx="12"/>
          </p:nvPr>
        </p:nvSpPr>
        <p:spPr/>
        <p:txBody>
          <a:bodyPr/>
          <a:lstStyle/>
          <a:p>
            <a:fld id="{4BB4FD6E-8962-48C8-9D26-70ECC5E64D62}" type="slidenum">
              <a:rPr lang="en-US" smtClean="0"/>
              <a:t>9</a:t>
            </a:fld>
            <a:endParaRPr lang="en-US"/>
          </a:p>
        </p:txBody>
      </p:sp>
      <p:sp>
        <p:nvSpPr>
          <p:cNvPr id="5" name="TextBox 4"/>
          <p:cNvSpPr txBox="1"/>
          <p:nvPr/>
        </p:nvSpPr>
        <p:spPr>
          <a:xfrm>
            <a:off x="1676400" y="1341099"/>
            <a:ext cx="3048001" cy="830997"/>
          </a:xfrm>
          <a:prstGeom prst="rect">
            <a:avLst/>
          </a:prstGeom>
          <a:noFill/>
        </p:spPr>
        <p:txBody>
          <a:bodyPr wrap="square" rtlCol="0">
            <a:spAutoFit/>
          </a:bodyPr>
          <a:lstStyle/>
          <a:p>
            <a:r>
              <a:rPr lang="en-US" dirty="0" smtClean="0"/>
              <a:t>Frequencies </a:t>
            </a:r>
            <a:r>
              <a:rPr lang="en-US" sz="1500" dirty="0" smtClean="0"/>
              <a:t>(be sure to listen to ATIS for weather and airport information)</a:t>
            </a:r>
            <a:endParaRPr lang="en-US" sz="1500" dirty="0"/>
          </a:p>
        </p:txBody>
      </p:sp>
      <p:cxnSp>
        <p:nvCxnSpPr>
          <p:cNvPr id="7" name="Straight Arrow Connector 6"/>
          <p:cNvCxnSpPr/>
          <p:nvPr/>
        </p:nvCxnSpPr>
        <p:spPr>
          <a:xfrm flipV="1">
            <a:off x="4419600" y="1524000"/>
            <a:ext cx="533400" cy="7620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67519" y="2209800"/>
            <a:ext cx="1080745" cy="369332"/>
          </a:xfrm>
          <a:prstGeom prst="rect">
            <a:avLst/>
          </a:prstGeom>
          <a:noFill/>
        </p:spPr>
        <p:txBody>
          <a:bodyPr wrap="none" rtlCol="0">
            <a:spAutoFit/>
          </a:bodyPr>
          <a:lstStyle/>
          <a:p>
            <a:r>
              <a:rPr lang="en-US" dirty="0" smtClean="0"/>
              <a:t>Hot spots</a:t>
            </a:r>
            <a:endParaRPr lang="en-US" dirty="0"/>
          </a:p>
        </p:txBody>
      </p:sp>
      <p:cxnSp>
        <p:nvCxnSpPr>
          <p:cNvPr id="10" name="Straight Arrow Connector 9"/>
          <p:cNvCxnSpPr/>
          <p:nvPr/>
        </p:nvCxnSpPr>
        <p:spPr>
          <a:xfrm>
            <a:off x="4114800" y="2394466"/>
            <a:ext cx="1219200" cy="43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14800" y="2394466"/>
            <a:ext cx="1143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24800" y="1730633"/>
            <a:ext cx="1000338" cy="369332"/>
          </a:xfrm>
          <a:prstGeom prst="rect">
            <a:avLst/>
          </a:prstGeom>
          <a:noFill/>
        </p:spPr>
        <p:txBody>
          <a:bodyPr wrap="none" rtlCol="0">
            <a:spAutoFit/>
          </a:bodyPr>
          <a:lstStyle/>
          <a:p>
            <a:r>
              <a:rPr lang="en-US" dirty="0" smtClean="0"/>
              <a:t>Taxiways</a:t>
            </a:r>
            <a:endParaRPr lang="en-US" dirty="0"/>
          </a:p>
        </p:txBody>
      </p:sp>
      <p:cxnSp>
        <p:nvCxnSpPr>
          <p:cNvPr id="15" name="Straight Arrow Connector 14"/>
          <p:cNvCxnSpPr/>
          <p:nvPr/>
        </p:nvCxnSpPr>
        <p:spPr>
          <a:xfrm flipH="1">
            <a:off x="7543800" y="1915299"/>
            <a:ext cx="533400" cy="11327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79192" y="4572000"/>
            <a:ext cx="2121408" cy="1200329"/>
          </a:xfrm>
          <a:prstGeom prst="rect">
            <a:avLst/>
          </a:prstGeom>
          <a:noFill/>
        </p:spPr>
        <p:txBody>
          <a:bodyPr wrap="square" rtlCol="0">
            <a:spAutoFit/>
          </a:bodyPr>
          <a:lstStyle/>
          <a:p>
            <a:r>
              <a:rPr lang="en-US" dirty="0" smtClean="0"/>
              <a:t>Determine your location to understand your taxi route</a:t>
            </a:r>
            <a:endParaRPr lang="en-US" dirty="0"/>
          </a:p>
        </p:txBody>
      </p:sp>
      <p:cxnSp>
        <p:nvCxnSpPr>
          <p:cNvPr id="18" name="Straight Arrow Connector 17"/>
          <p:cNvCxnSpPr/>
          <p:nvPr/>
        </p:nvCxnSpPr>
        <p:spPr>
          <a:xfrm flipV="1">
            <a:off x="4248264" y="3810000"/>
            <a:ext cx="2076336" cy="9144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532384" y="5587663"/>
            <a:ext cx="1392754" cy="369332"/>
          </a:xfrm>
          <a:prstGeom prst="rect">
            <a:avLst/>
          </a:prstGeom>
          <a:noFill/>
        </p:spPr>
        <p:txBody>
          <a:bodyPr wrap="none" rtlCol="0">
            <a:spAutoFit/>
          </a:bodyPr>
          <a:lstStyle/>
          <a:p>
            <a:r>
              <a:rPr lang="en-US" dirty="0" smtClean="0"/>
              <a:t>Runway data</a:t>
            </a:r>
            <a:endParaRPr lang="en-US" dirty="0"/>
          </a:p>
        </p:txBody>
      </p:sp>
      <p:cxnSp>
        <p:nvCxnSpPr>
          <p:cNvPr id="26" name="Straight Arrow Connector 25"/>
          <p:cNvCxnSpPr/>
          <p:nvPr/>
        </p:nvCxnSpPr>
        <p:spPr>
          <a:xfrm flipH="1" flipV="1">
            <a:off x="7315200" y="4419601"/>
            <a:ext cx="328474" cy="12798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543800" y="4724401"/>
            <a:ext cx="76200" cy="99059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48" name="Straight Arrow Connector 2047"/>
          <p:cNvCxnSpPr/>
          <p:nvPr/>
        </p:nvCxnSpPr>
        <p:spPr>
          <a:xfrm flipH="1" flipV="1">
            <a:off x="6781800" y="3733801"/>
            <a:ext cx="838200" cy="1965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53" name="Straight Arrow Connector 2052"/>
          <p:cNvCxnSpPr/>
          <p:nvPr/>
        </p:nvCxnSpPr>
        <p:spPr>
          <a:xfrm flipV="1">
            <a:off x="7643674" y="4716633"/>
            <a:ext cx="585087" cy="98283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542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5203</TotalTime>
  <Words>4578</Words>
  <Application>Microsoft Office PowerPoint</Application>
  <PresentationFormat>On-screen Show (4:3)</PresentationFormat>
  <Paragraphs>463</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Cross Country Flight Planning</vt:lpstr>
      <vt:lpstr>PTS Requirements</vt:lpstr>
      <vt:lpstr>PTS Requirements</vt:lpstr>
      <vt:lpstr>Cross-Country Flight Planning</vt:lpstr>
      <vt:lpstr>Preflight Planning Elements  §91.103</vt:lpstr>
      <vt:lpstr>Preflight Planning Elements  §91.103</vt:lpstr>
      <vt:lpstr>The Route</vt:lpstr>
      <vt:lpstr>Departure Airport Considerations</vt:lpstr>
      <vt:lpstr>Departure / Destination Airport Considerations</vt:lpstr>
      <vt:lpstr>Departure / Destination Airport Considerations AF/D</vt:lpstr>
      <vt:lpstr>Departure Runway Planning</vt:lpstr>
      <vt:lpstr>Runway Planning</vt:lpstr>
      <vt:lpstr>Runway Planning</vt:lpstr>
      <vt:lpstr>Clearance Delivery</vt:lpstr>
      <vt:lpstr>Obtaining the Clearance</vt:lpstr>
      <vt:lpstr>IFR Clearance Items </vt:lpstr>
      <vt:lpstr>Weight and Balance Planning</vt:lpstr>
      <vt:lpstr>Airport Environment Avoiding Runway Incursion</vt:lpstr>
      <vt:lpstr>Airport Environment Avoiding Runway Incursion</vt:lpstr>
      <vt:lpstr>Instrument Departure Procedures (DPs)</vt:lpstr>
      <vt:lpstr>Obstacle Departure Procedure</vt:lpstr>
      <vt:lpstr>Obstacle Departure Procedure</vt:lpstr>
      <vt:lpstr>Obstacle Departure Procedure</vt:lpstr>
      <vt:lpstr>Obstacle Departure Procedure Graphical</vt:lpstr>
      <vt:lpstr>Obstacle Departure Procedure Textual</vt:lpstr>
      <vt:lpstr>Obstacle Departure Procedure Indication</vt:lpstr>
      <vt:lpstr>Standard Instrument Departure Procedure</vt:lpstr>
      <vt:lpstr>Standard Instrument Departure Procedure</vt:lpstr>
      <vt:lpstr>Standard Instrument Departure Procedure</vt:lpstr>
      <vt:lpstr>Departure Procedure Nomenclature</vt:lpstr>
      <vt:lpstr>Departure Procedure </vt:lpstr>
      <vt:lpstr>Takeoff Minimums</vt:lpstr>
      <vt:lpstr>Departure Procedures are Important</vt:lpstr>
      <vt:lpstr>What’s Our Departure Plan</vt:lpstr>
      <vt:lpstr>Departure Notams</vt:lpstr>
      <vt:lpstr>Climb Performance</vt:lpstr>
      <vt:lpstr>En-Route Charts</vt:lpstr>
      <vt:lpstr>En-Route Charts</vt:lpstr>
      <vt:lpstr>En-Route Airways and Route Systems</vt:lpstr>
      <vt:lpstr>En-Route Airways and Route Systems</vt:lpstr>
      <vt:lpstr>RNAV</vt:lpstr>
      <vt:lpstr>RNAV</vt:lpstr>
      <vt:lpstr>RNAV</vt:lpstr>
      <vt:lpstr>En-Route Airways and Route Systems</vt:lpstr>
      <vt:lpstr>Know the Aircraft’s Performance </vt:lpstr>
      <vt:lpstr>Aircraft’s Performance Sufficient for the Route</vt:lpstr>
      <vt:lpstr>Aircraft’s Performance at the Route Altitude</vt:lpstr>
      <vt:lpstr>Aircraft’s Performance Climb to the Route Altitude</vt:lpstr>
      <vt:lpstr>Aircraft’s Performance at the Route Altitude</vt:lpstr>
      <vt:lpstr>Oxygen Planning §91.211</vt:lpstr>
      <vt:lpstr>En-route Notams</vt:lpstr>
      <vt:lpstr>RAIM Prediction</vt:lpstr>
      <vt:lpstr>Traffic Delays</vt:lpstr>
      <vt:lpstr>Descent Planning</vt:lpstr>
      <vt:lpstr>Descent Planning Types of descent Authorizations</vt:lpstr>
      <vt:lpstr>Descent Planning</vt:lpstr>
      <vt:lpstr>Standard Terminal Arrival Route Procedures</vt:lpstr>
      <vt:lpstr>Standard Terminal Arrival Route Procedures</vt:lpstr>
      <vt:lpstr>PowerPoint Presentation</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Bob</cp:lastModifiedBy>
  <cp:revision>392</cp:revision>
  <cp:lastPrinted>2013-11-03T19:10:03Z</cp:lastPrinted>
  <dcterms:created xsi:type="dcterms:W3CDTF">2013-10-26T22:23:56Z</dcterms:created>
  <dcterms:modified xsi:type="dcterms:W3CDTF">2013-11-04T03:11:36Z</dcterms:modified>
</cp:coreProperties>
</file>