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96" r:id="rId3"/>
    <p:sldId id="257" r:id="rId4"/>
    <p:sldId id="258" r:id="rId5"/>
    <p:sldId id="294" r:id="rId6"/>
    <p:sldId id="260" r:id="rId7"/>
    <p:sldId id="266" r:id="rId8"/>
    <p:sldId id="264" r:id="rId9"/>
    <p:sldId id="265" r:id="rId10"/>
    <p:sldId id="300" r:id="rId11"/>
    <p:sldId id="267" r:id="rId12"/>
    <p:sldId id="259" r:id="rId13"/>
    <p:sldId id="295" r:id="rId14"/>
    <p:sldId id="261" r:id="rId15"/>
    <p:sldId id="298" r:id="rId16"/>
    <p:sldId id="310" r:id="rId17"/>
    <p:sldId id="269" r:id="rId18"/>
    <p:sldId id="288" r:id="rId19"/>
    <p:sldId id="270" r:id="rId20"/>
    <p:sldId id="271" r:id="rId21"/>
    <p:sldId id="273" r:id="rId22"/>
    <p:sldId id="279" r:id="rId23"/>
    <p:sldId id="278" r:id="rId24"/>
    <p:sldId id="274" r:id="rId25"/>
    <p:sldId id="275" r:id="rId26"/>
    <p:sldId id="276" r:id="rId27"/>
    <p:sldId id="277" r:id="rId28"/>
    <p:sldId id="280" r:id="rId29"/>
    <p:sldId id="281" r:id="rId30"/>
    <p:sldId id="282" r:id="rId31"/>
    <p:sldId id="283" r:id="rId32"/>
    <p:sldId id="284" r:id="rId33"/>
    <p:sldId id="286" r:id="rId34"/>
    <p:sldId id="299" r:id="rId35"/>
    <p:sldId id="302" r:id="rId36"/>
    <p:sldId id="287" r:id="rId37"/>
    <p:sldId id="285" r:id="rId38"/>
    <p:sldId id="290" r:id="rId39"/>
    <p:sldId id="291" r:id="rId40"/>
    <p:sldId id="303" r:id="rId41"/>
    <p:sldId id="304" r:id="rId42"/>
    <p:sldId id="308" r:id="rId43"/>
    <p:sldId id="307" r:id="rId44"/>
    <p:sldId id="309" r:id="rId45"/>
    <p:sldId id="292" r:id="rId46"/>
    <p:sldId id="306" r:id="rId4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00000"/>
    <a:srgbClr val="8EB4E3"/>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98" autoAdjust="0"/>
  </p:normalViewPr>
  <p:slideViewPr>
    <p:cSldViewPr>
      <p:cViewPr>
        <p:scale>
          <a:sx n="100" d="100"/>
          <a:sy n="100" d="100"/>
        </p:scale>
        <p:origin x="-1860"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51" tIns="47425" rIns="94851" bIns="47425" rtlCol="0"/>
          <a:lstStyle>
            <a:lvl1pPr algn="r">
              <a:defRPr sz="1200"/>
            </a:lvl1pPr>
          </a:lstStyle>
          <a:p>
            <a:fld id="{0CE9A35F-D445-48D5-83C8-3470141CF0BE}" type="datetimeFigureOut">
              <a:rPr lang="en-US" smtClean="0"/>
              <a:t>4/5/2015</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endParaRPr lang="en-US" dirty="0"/>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4851" tIns="47425" rIns="94851" bIns="474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4851" tIns="47425" rIns="94851" bIns="47425" rtlCol="0" anchor="b"/>
          <a:lstStyle>
            <a:lvl1pPr algn="r">
              <a:defRPr sz="1200"/>
            </a:lvl1pPr>
          </a:lstStyle>
          <a:p>
            <a:fld id="{70ABD38F-72E0-42D2-9548-88FEB370F32A}" type="slidenum">
              <a:rPr lang="en-US" smtClean="0"/>
              <a:t>‹#›</a:t>
            </a:fld>
            <a:endParaRPr lang="en-US" dirty="0"/>
          </a:p>
        </p:txBody>
      </p:sp>
    </p:spTree>
    <p:extLst>
      <p:ext uri="{BB962C8B-B14F-4D97-AF65-F5344CB8AC3E}">
        <p14:creationId xmlns:p14="http://schemas.microsoft.com/office/powerpoint/2010/main" val="3247328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ABD38F-72E0-42D2-9548-88FEB370F32A}" type="slidenum">
              <a:rPr lang="en-US" smtClean="0"/>
              <a:t>3</a:t>
            </a:fld>
            <a:endParaRPr lang="en-US" dirty="0"/>
          </a:p>
        </p:txBody>
      </p:sp>
    </p:spTree>
    <p:extLst>
      <p:ext uri="{BB962C8B-B14F-4D97-AF65-F5344CB8AC3E}">
        <p14:creationId xmlns:p14="http://schemas.microsoft.com/office/powerpoint/2010/main" val="84717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ABD38F-72E0-42D2-9548-88FEB370F32A}" type="slidenum">
              <a:rPr lang="en-US" smtClean="0"/>
              <a:t>15</a:t>
            </a:fld>
            <a:endParaRPr lang="en-US" dirty="0"/>
          </a:p>
        </p:txBody>
      </p:sp>
    </p:spTree>
    <p:extLst>
      <p:ext uri="{BB962C8B-B14F-4D97-AF65-F5344CB8AC3E}">
        <p14:creationId xmlns:p14="http://schemas.microsoft.com/office/powerpoint/2010/main" val="5595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ABD38F-72E0-42D2-9548-88FEB370F32A}" type="slidenum">
              <a:rPr lang="en-US" smtClean="0"/>
              <a:t>29</a:t>
            </a:fld>
            <a:endParaRPr lang="en-US" dirty="0"/>
          </a:p>
        </p:txBody>
      </p:sp>
    </p:spTree>
    <p:extLst>
      <p:ext uri="{BB962C8B-B14F-4D97-AF65-F5344CB8AC3E}">
        <p14:creationId xmlns:p14="http://schemas.microsoft.com/office/powerpoint/2010/main" val="4274549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1319E-6FB9-4674-981B-0371023331C8}" type="slidenum">
              <a:rPr lang="en-US" smtClean="0"/>
              <a:t>46</a:t>
            </a:fld>
            <a:endParaRPr lang="en-US" dirty="0"/>
          </a:p>
        </p:txBody>
      </p:sp>
    </p:spTree>
    <p:extLst>
      <p:ext uri="{BB962C8B-B14F-4D97-AF65-F5344CB8AC3E}">
        <p14:creationId xmlns:p14="http://schemas.microsoft.com/office/powerpoint/2010/main" val="200600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3044C-C5A0-4BA5-BECB-F794C1A7E923}" type="datetime1">
              <a:rPr lang="en-US" smtClean="0"/>
              <a:t>4/5/2015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33BB7C-427A-41F4-97C8-46847CE529D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BE85F-4B91-4B45-AAEF-E51B35A71C1C}" type="datetime1">
              <a:rPr lang="en-US" smtClean="0"/>
              <a:t>4/5/2015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33BB7C-427A-41F4-97C8-46847CE529D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F0D41-335B-4A8D-A9C6-7271265938FA}" type="datetime1">
              <a:rPr lang="en-US" smtClean="0"/>
              <a:t>4/5/2015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33BB7C-427A-41F4-97C8-46847CE529D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8A790-513E-460B-B797-C95E08E052FA}" type="datetime1">
              <a:rPr lang="en-US" smtClean="0"/>
              <a:t>4/5/2015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33BB7C-427A-41F4-97C8-46847CE529D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A488F4-81B8-4BCD-B404-92FAB327A208}" type="datetime1">
              <a:rPr lang="en-US" smtClean="0"/>
              <a:t>4/5/2015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33BB7C-427A-41F4-97C8-46847CE529D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0A383C-98D7-43AB-BEDD-D65B4A3C2BE2}" type="datetime1">
              <a:rPr lang="en-US" smtClean="0"/>
              <a:t>4/5/2015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33BB7C-427A-41F4-97C8-46847CE529D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E39CC5-B73F-4ECB-B419-6B6A79A32EFC}" type="datetime1">
              <a:rPr lang="en-US" smtClean="0"/>
              <a:t>4/5/2015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33BB7C-427A-41F4-97C8-46847CE529D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C59F1D-C9AB-4E88-B713-B4980628C48F}" type="datetime1">
              <a:rPr lang="en-US" smtClean="0"/>
              <a:t>4/5/2015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33BB7C-427A-41F4-97C8-46847CE529D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180A14-49B9-4FF7-84E4-559067A407B2}" type="datetime1">
              <a:rPr lang="en-US" smtClean="0"/>
              <a:t>4/5/2015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33BB7C-427A-41F4-97C8-46847CE529D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DF15A4-59FB-418A-BD49-E08EF24800BB}" type="datetime1">
              <a:rPr lang="en-US" smtClean="0"/>
              <a:t>4/5/2015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33BB7C-427A-41F4-97C8-46847CE529D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F239B6-A894-4640-B6D1-274994FCE48E}" type="datetime1">
              <a:rPr lang="en-US" smtClean="0"/>
              <a:t>4/5/2015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33BB7C-427A-41F4-97C8-46847CE529D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90D8B-C8F1-4F2B-8A45-662586042CEF}" type="datetime1">
              <a:rPr lang="en-US" smtClean="0"/>
              <a:t>4/5/2015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3BB7C-427A-41F4-97C8-46847CE529D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4495800" cy="1470025"/>
          </a:xfrm>
        </p:spPr>
        <p:txBody>
          <a:bodyPr/>
          <a:lstStyle/>
          <a:p>
            <a:r>
              <a:rPr lang="en-US" dirty="0" smtClean="0"/>
              <a:t>ILS</a:t>
            </a:r>
            <a:br>
              <a:rPr lang="en-US" dirty="0" smtClean="0"/>
            </a:br>
            <a:r>
              <a:rPr lang="en-US" dirty="0" smtClean="0"/>
              <a:t>Approaches</a:t>
            </a:r>
            <a:endParaRPr lang="en-US" dirty="0"/>
          </a:p>
        </p:txBody>
      </p:sp>
      <p:sp>
        <p:nvSpPr>
          <p:cNvPr id="4" name="Slide Number Placeholder 3"/>
          <p:cNvSpPr>
            <a:spLocks noGrp="1"/>
          </p:cNvSpPr>
          <p:nvPr>
            <p:ph type="sldNum" sz="quarter" idx="12"/>
          </p:nvPr>
        </p:nvSpPr>
        <p:spPr/>
        <p:txBody>
          <a:bodyPr/>
          <a:lstStyle/>
          <a:p>
            <a:fld id="{1D33BB7C-427A-41F4-97C8-46847CE529D8}" type="slidenum">
              <a:rPr lang="en-US" smtClean="0"/>
              <a:pPr/>
              <a:t>1</a:t>
            </a:fld>
            <a:endParaRPr lang="en-US" dirty="0"/>
          </a:p>
        </p:txBody>
      </p:sp>
      <p:pic>
        <p:nvPicPr>
          <p:cNvPr id="1028" name="Picture 4" descr="http://www.pasionporvolar.com/wp-content/uploads/05-blog/radionavegacion/ils-g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438400"/>
            <a:ext cx="5788025" cy="33827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dirty="0" smtClean="0"/>
              <a:t>Rate </a:t>
            </a:r>
            <a:r>
              <a:rPr lang="en-US" dirty="0"/>
              <a:t>of </a:t>
            </a:r>
            <a:r>
              <a:rPr lang="en-US" dirty="0" smtClean="0"/>
              <a:t>Descent </a:t>
            </a:r>
            <a:r>
              <a:rPr lang="en-US" dirty="0"/>
              <a:t>for </a:t>
            </a:r>
            <a:r>
              <a:rPr lang="en-US" dirty="0" smtClean="0"/>
              <a:t>3° Glide Slope</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670830352"/>
              </p:ext>
            </p:extLst>
          </p:nvPr>
        </p:nvGraphicFramePr>
        <p:xfrm>
          <a:off x="304800" y="1447800"/>
          <a:ext cx="7254494" cy="845598"/>
        </p:xfrm>
        <a:graphic>
          <a:graphicData uri="http://schemas.openxmlformats.org/drawingml/2006/table">
            <a:tbl>
              <a:tblPr firstRow="1" bandRow="1">
                <a:tableStyleId>{5C22544A-7EE6-4342-B048-85BDC9FD1C3A}</a:tableStyleId>
              </a:tblPr>
              <a:tblGrid>
                <a:gridCol w="2971927"/>
                <a:gridCol w="853372"/>
                <a:gridCol w="975282"/>
                <a:gridCol w="625259"/>
                <a:gridCol w="946409"/>
                <a:gridCol w="882245"/>
              </a:tblGrid>
              <a:tr h="438690">
                <a:tc>
                  <a:txBody>
                    <a:bodyPr/>
                    <a:lstStyle/>
                    <a:p>
                      <a:pPr marL="0" marR="0" algn="l">
                        <a:lnSpc>
                          <a:spcPct val="115000"/>
                        </a:lnSpc>
                        <a:spcBef>
                          <a:spcPts val="0"/>
                        </a:spcBef>
                        <a:spcAft>
                          <a:spcPts val="0"/>
                        </a:spcAft>
                      </a:pPr>
                      <a:r>
                        <a:rPr lang="en-US" sz="1800" kern="1200" dirty="0">
                          <a:effectLst/>
                        </a:rPr>
                        <a:t>Ground Speed - </a:t>
                      </a:r>
                      <a:r>
                        <a:rPr lang="en-US" sz="1800" kern="1200" dirty="0" smtClean="0">
                          <a:effectLst/>
                        </a:rPr>
                        <a:t>Knots</a:t>
                      </a:r>
                      <a:endParaRPr lang="en-US" sz="1200" dirty="0">
                        <a:effectLst/>
                        <a:latin typeface="Arial"/>
                        <a:ea typeface="Calibri"/>
                        <a:cs typeface="Times New Roman"/>
                      </a:endParaRPr>
                    </a:p>
                  </a:txBody>
                  <a:tcPr/>
                </a:tc>
                <a:tc>
                  <a:txBody>
                    <a:bodyPr/>
                    <a:lstStyle/>
                    <a:p>
                      <a:pPr marL="0" marR="0" algn="l">
                        <a:lnSpc>
                          <a:spcPct val="115000"/>
                        </a:lnSpc>
                        <a:spcBef>
                          <a:spcPts val="0"/>
                        </a:spcBef>
                        <a:spcAft>
                          <a:spcPts val="0"/>
                        </a:spcAft>
                      </a:pPr>
                      <a:r>
                        <a:rPr lang="en-US" sz="1800" kern="1200" dirty="0">
                          <a:effectLst/>
                        </a:rPr>
                        <a:t>60</a:t>
                      </a:r>
                      <a:endParaRPr lang="en-US" sz="1200" dirty="0">
                        <a:effectLst/>
                        <a:latin typeface="Arial"/>
                        <a:ea typeface="Calibri"/>
                        <a:cs typeface="Times New Roman"/>
                      </a:endParaRPr>
                    </a:p>
                  </a:txBody>
                  <a:tcPr/>
                </a:tc>
                <a:tc>
                  <a:txBody>
                    <a:bodyPr/>
                    <a:lstStyle/>
                    <a:p>
                      <a:pPr marL="0" marR="0" algn="l">
                        <a:lnSpc>
                          <a:spcPct val="115000"/>
                        </a:lnSpc>
                        <a:spcBef>
                          <a:spcPts val="0"/>
                        </a:spcBef>
                        <a:spcAft>
                          <a:spcPts val="0"/>
                        </a:spcAft>
                      </a:pPr>
                      <a:r>
                        <a:rPr lang="en-US" sz="1800" kern="1200" dirty="0">
                          <a:effectLst/>
                        </a:rPr>
                        <a:t>90</a:t>
                      </a:r>
                      <a:endParaRPr lang="en-US" sz="1200" dirty="0">
                        <a:effectLst/>
                        <a:latin typeface="Arial"/>
                        <a:ea typeface="Calibri"/>
                        <a:cs typeface="Times New Roman"/>
                      </a:endParaRPr>
                    </a:p>
                  </a:txBody>
                  <a:tcPr/>
                </a:tc>
                <a:tc>
                  <a:txBody>
                    <a:bodyPr/>
                    <a:lstStyle/>
                    <a:p>
                      <a:pPr marL="0" marR="0" algn="l">
                        <a:lnSpc>
                          <a:spcPct val="115000"/>
                        </a:lnSpc>
                        <a:spcBef>
                          <a:spcPts val="0"/>
                        </a:spcBef>
                        <a:spcAft>
                          <a:spcPts val="0"/>
                        </a:spcAft>
                      </a:pPr>
                      <a:r>
                        <a:rPr lang="en-US" sz="1800" kern="1200" dirty="0">
                          <a:effectLst/>
                        </a:rPr>
                        <a:t>120</a:t>
                      </a:r>
                      <a:endParaRPr lang="en-US" sz="1200" dirty="0">
                        <a:effectLst/>
                        <a:latin typeface="Arial"/>
                        <a:ea typeface="Calibri"/>
                        <a:cs typeface="Times New Roman"/>
                      </a:endParaRPr>
                    </a:p>
                  </a:txBody>
                  <a:tcPr/>
                </a:tc>
                <a:tc>
                  <a:txBody>
                    <a:bodyPr/>
                    <a:lstStyle/>
                    <a:p>
                      <a:pPr marL="0" marR="0" algn="l">
                        <a:lnSpc>
                          <a:spcPct val="115000"/>
                        </a:lnSpc>
                        <a:spcBef>
                          <a:spcPts val="0"/>
                        </a:spcBef>
                        <a:spcAft>
                          <a:spcPts val="0"/>
                        </a:spcAft>
                      </a:pPr>
                      <a:r>
                        <a:rPr lang="en-US" sz="1800" kern="1200" dirty="0">
                          <a:effectLst/>
                        </a:rPr>
                        <a:t>150</a:t>
                      </a:r>
                      <a:endParaRPr lang="en-US" sz="1200" dirty="0">
                        <a:effectLst/>
                        <a:latin typeface="Arial"/>
                        <a:ea typeface="Calibri"/>
                        <a:cs typeface="Times New Roman"/>
                      </a:endParaRPr>
                    </a:p>
                  </a:txBody>
                  <a:tcPr/>
                </a:tc>
                <a:tc>
                  <a:txBody>
                    <a:bodyPr/>
                    <a:lstStyle/>
                    <a:p>
                      <a:pPr marL="0" marR="0" algn="l">
                        <a:lnSpc>
                          <a:spcPct val="115000"/>
                        </a:lnSpc>
                        <a:spcBef>
                          <a:spcPts val="0"/>
                        </a:spcBef>
                        <a:spcAft>
                          <a:spcPts val="0"/>
                        </a:spcAft>
                      </a:pPr>
                      <a:r>
                        <a:rPr lang="en-US" sz="1800" kern="1200" dirty="0">
                          <a:effectLst/>
                        </a:rPr>
                        <a:t>180</a:t>
                      </a:r>
                      <a:endParaRPr lang="en-US" sz="1200" dirty="0">
                        <a:effectLst/>
                        <a:latin typeface="Arial"/>
                        <a:ea typeface="Calibri"/>
                        <a:cs typeface="Times New Roman"/>
                      </a:endParaRPr>
                    </a:p>
                  </a:txBody>
                  <a:tcPr/>
                </a:tc>
              </a:tr>
              <a:tr h="247110">
                <a:tc>
                  <a:txBody>
                    <a:bodyPr/>
                    <a:lstStyle/>
                    <a:p>
                      <a:pPr marL="0" marR="0" algn="l">
                        <a:lnSpc>
                          <a:spcPct val="115000"/>
                        </a:lnSpc>
                        <a:spcBef>
                          <a:spcPts val="0"/>
                        </a:spcBef>
                        <a:spcAft>
                          <a:spcPts val="0"/>
                        </a:spcAft>
                      </a:pPr>
                      <a:r>
                        <a:rPr lang="en-US" sz="1800" kern="1200" dirty="0">
                          <a:effectLst/>
                        </a:rPr>
                        <a:t>Descent </a:t>
                      </a:r>
                      <a:r>
                        <a:rPr lang="en-US" sz="1800" kern="1200" dirty="0" smtClean="0">
                          <a:effectLst/>
                        </a:rPr>
                        <a:t>Rate feet per minute</a:t>
                      </a:r>
                      <a:endParaRPr lang="en-US" sz="1200" dirty="0">
                        <a:effectLst/>
                        <a:latin typeface="Arial"/>
                        <a:ea typeface="Calibri"/>
                        <a:cs typeface="Times New Roman"/>
                      </a:endParaRPr>
                    </a:p>
                  </a:txBody>
                  <a:tcPr/>
                </a:tc>
                <a:tc>
                  <a:txBody>
                    <a:bodyPr/>
                    <a:lstStyle/>
                    <a:p>
                      <a:pPr marL="0" marR="0" algn="l">
                        <a:lnSpc>
                          <a:spcPct val="115000"/>
                        </a:lnSpc>
                        <a:spcBef>
                          <a:spcPts val="0"/>
                        </a:spcBef>
                        <a:spcAft>
                          <a:spcPts val="0"/>
                        </a:spcAft>
                      </a:pPr>
                      <a:r>
                        <a:rPr lang="en-US" sz="1800" kern="1200" dirty="0">
                          <a:effectLst/>
                        </a:rPr>
                        <a:t>300</a:t>
                      </a:r>
                      <a:endParaRPr lang="en-US" sz="1200" dirty="0">
                        <a:effectLst/>
                        <a:latin typeface="Arial"/>
                        <a:ea typeface="Calibri"/>
                        <a:cs typeface="Times New Roman"/>
                      </a:endParaRPr>
                    </a:p>
                  </a:txBody>
                  <a:tcPr/>
                </a:tc>
                <a:tc>
                  <a:txBody>
                    <a:bodyPr/>
                    <a:lstStyle/>
                    <a:p>
                      <a:pPr marL="0" marR="0" algn="l">
                        <a:lnSpc>
                          <a:spcPct val="115000"/>
                        </a:lnSpc>
                        <a:spcBef>
                          <a:spcPts val="0"/>
                        </a:spcBef>
                        <a:spcAft>
                          <a:spcPts val="0"/>
                        </a:spcAft>
                      </a:pPr>
                      <a:r>
                        <a:rPr lang="en-US" sz="1800" kern="1200" dirty="0">
                          <a:effectLst/>
                        </a:rPr>
                        <a:t>450</a:t>
                      </a:r>
                      <a:endParaRPr lang="en-US" sz="1200" dirty="0">
                        <a:effectLst/>
                        <a:latin typeface="Arial"/>
                        <a:ea typeface="Calibri"/>
                        <a:cs typeface="Times New Roman"/>
                      </a:endParaRPr>
                    </a:p>
                  </a:txBody>
                  <a:tcPr/>
                </a:tc>
                <a:tc>
                  <a:txBody>
                    <a:bodyPr/>
                    <a:lstStyle/>
                    <a:p>
                      <a:pPr marL="0" marR="0" algn="l">
                        <a:lnSpc>
                          <a:spcPct val="115000"/>
                        </a:lnSpc>
                        <a:spcBef>
                          <a:spcPts val="0"/>
                        </a:spcBef>
                        <a:spcAft>
                          <a:spcPts val="0"/>
                        </a:spcAft>
                      </a:pPr>
                      <a:r>
                        <a:rPr lang="en-US" sz="1800" kern="1200" dirty="0">
                          <a:effectLst/>
                        </a:rPr>
                        <a:t>600</a:t>
                      </a:r>
                      <a:endParaRPr lang="en-US" sz="1200" dirty="0">
                        <a:effectLst/>
                        <a:latin typeface="Arial"/>
                        <a:ea typeface="Calibri"/>
                        <a:cs typeface="Times New Roman"/>
                      </a:endParaRPr>
                    </a:p>
                  </a:txBody>
                  <a:tcPr/>
                </a:tc>
                <a:tc>
                  <a:txBody>
                    <a:bodyPr/>
                    <a:lstStyle/>
                    <a:p>
                      <a:pPr marL="0" marR="0" algn="l">
                        <a:lnSpc>
                          <a:spcPct val="115000"/>
                        </a:lnSpc>
                        <a:spcBef>
                          <a:spcPts val="0"/>
                        </a:spcBef>
                        <a:spcAft>
                          <a:spcPts val="0"/>
                        </a:spcAft>
                      </a:pPr>
                      <a:r>
                        <a:rPr lang="en-US" sz="1800" kern="1200" dirty="0">
                          <a:effectLst/>
                        </a:rPr>
                        <a:t>750</a:t>
                      </a:r>
                      <a:endParaRPr lang="en-US" sz="1200" dirty="0">
                        <a:effectLst/>
                        <a:latin typeface="Arial"/>
                        <a:ea typeface="Calibri"/>
                        <a:cs typeface="Times New Roman"/>
                      </a:endParaRPr>
                    </a:p>
                  </a:txBody>
                  <a:tcPr/>
                </a:tc>
                <a:tc>
                  <a:txBody>
                    <a:bodyPr/>
                    <a:lstStyle/>
                    <a:p>
                      <a:pPr marL="0" marR="0" algn="l">
                        <a:lnSpc>
                          <a:spcPct val="115000"/>
                        </a:lnSpc>
                        <a:spcBef>
                          <a:spcPts val="0"/>
                        </a:spcBef>
                        <a:spcAft>
                          <a:spcPts val="0"/>
                        </a:spcAft>
                      </a:pPr>
                      <a:r>
                        <a:rPr lang="en-US" sz="1800" kern="1200" dirty="0">
                          <a:effectLst/>
                        </a:rPr>
                        <a:t>900</a:t>
                      </a:r>
                      <a:endParaRPr lang="en-US" sz="1200" dirty="0">
                        <a:effectLst/>
                        <a:latin typeface="Arial"/>
                        <a:ea typeface="Calibri"/>
                        <a:cs typeface="Times New Roman"/>
                      </a:endParaRPr>
                    </a:p>
                  </a:txBody>
                  <a:tcPr/>
                </a:tc>
              </a:tr>
            </a:tbl>
          </a:graphicData>
        </a:graphic>
      </p:graphicFrame>
      <p:sp>
        <p:nvSpPr>
          <p:cNvPr id="8" name="Rectangle 7"/>
          <p:cNvSpPr/>
          <p:nvPr/>
        </p:nvSpPr>
        <p:spPr>
          <a:xfrm>
            <a:off x="304800" y="3048000"/>
            <a:ext cx="5486400" cy="2585323"/>
          </a:xfrm>
          <a:prstGeom prst="rect">
            <a:avLst/>
          </a:prstGeom>
        </p:spPr>
        <p:txBody>
          <a:bodyPr wrap="square">
            <a:spAutoFit/>
          </a:bodyPr>
          <a:lstStyle/>
          <a:p>
            <a:r>
              <a:rPr lang="en-US" dirty="0" smtClean="0"/>
              <a:t>3° Glide Slope formula - Rate </a:t>
            </a:r>
            <a:r>
              <a:rPr lang="en-US" dirty="0"/>
              <a:t>of descent = ground speed × </a:t>
            </a:r>
            <a:r>
              <a:rPr lang="en-US" dirty="0" smtClean="0"/>
              <a:t>5</a:t>
            </a:r>
          </a:p>
          <a:p>
            <a:endParaRPr lang="en-US" dirty="0" smtClean="0"/>
          </a:p>
          <a:p>
            <a:r>
              <a:rPr lang="en-US" dirty="0"/>
              <a:t>General formula - Rate of descent = glide slope angle × ground speed × </a:t>
            </a:r>
            <a:r>
              <a:rPr lang="en-US" dirty="0" smtClean="0"/>
              <a:t>(100 </a:t>
            </a:r>
            <a:r>
              <a:rPr lang="en-US" dirty="0"/>
              <a:t>/ </a:t>
            </a:r>
            <a:r>
              <a:rPr lang="en-US" dirty="0" smtClean="0"/>
              <a:t>60)</a:t>
            </a:r>
          </a:p>
          <a:p>
            <a:r>
              <a:rPr lang="en-US" dirty="0"/>
              <a:t>	</a:t>
            </a:r>
            <a:endParaRPr lang="en-US" dirty="0" smtClean="0"/>
          </a:p>
          <a:p>
            <a:r>
              <a:rPr lang="en-US" dirty="0" smtClean="0"/>
              <a:t>Note - A rate of descent table is included on the inside back cover of the Terminal Procedures publication (TERPS) </a:t>
            </a:r>
            <a:endParaRPr lang="en-US" dirty="0"/>
          </a:p>
        </p:txBody>
      </p:sp>
      <p:sp>
        <p:nvSpPr>
          <p:cNvPr id="10" name="Slide Number Placeholder 9"/>
          <p:cNvSpPr>
            <a:spLocks noGrp="1"/>
          </p:cNvSpPr>
          <p:nvPr>
            <p:ph type="sldNum" sz="quarter" idx="12"/>
          </p:nvPr>
        </p:nvSpPr>
        <p:spPr/>
        <p:txBody>
          <a:bodyPr/>
          <a:lstStyle/>
          <a:p>
            <a:fld id="{1D33BB7C-427A-41F4-97C8-46847CE529D8}" type="slidenum">
              <a:rPr lang="en-US" smtClean="0"/>
              <a:pPr/>
              <a:t>10</a:t>
            </a:fld>
            <a:endParaRPr lang="en-US" dirty="0"/>
          </a:p>
        </p:txBody>
      </p:sp>
      <p:pic>
        <p:nvPicPr>
          <p:cNvPr id="5122" name="Picture 2" descr="http://www.flightsimbooks.com/flightsimhandbook/3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468998"/>
            <a:ext cx="2455746" cy="374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300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5" name="Picture 11"/>
          <p:cNvPicPr>
            <a:picLocks noChangeAspect="1" noChangeArrowheads="1"/>
          </p:cNvPicPr>
          <p:nvPr/>
        </p:nvPicPr>
        <p:blipFill>
          <a:blip r:embed="rId2" cstate="print"/>
          <a:srcRect/>
          <a:stretch>
            <a:fillRect/>
          </a:stretch>
        </p:blipFill>
        <p:spPr bwMode="auto">
          <a:xfrm>
            <a:off x="6019800" y="2348978"/>
            <a:ext cx="2833688" cy="585503"/>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t>Outer Marker Beacons</a:t>
            </a:r>
            <a:endParaRPr lang="en-US" dirty="0"/>
          </a:p>
        </p:txBody>
      </p:sp>
      <p:sp>
        <p:nvSpPr>
          <p:cNvPr id="3" name="Content Placeholder 2"/>
          <p:cNvSpPr>
            <a:spLocks noGrp="1"/>
          </p:cNvSpPr>
          <p:nvPr>
            <p:ph idx="1"/>
          </p:nvPr>
        </p:nvSpPr>
        <p:spPr>
          <a:xfrm>
            <a:off x="457200" y="1600200"/>
            <a:ext cx="7391400" cy="4525963"/>
          </a:xfrm>
        </p:spPr>
        <p:txBody>
          <a:bodyPr>
            <a:noAutofit/>
          </a:bodyPr>
          <a:lstStyle/>
          <a:p>
            <a:r>
              <a:rPr lang="en-US" sz="2200" dirty="0" smtClean="0"/>
              <a:t>Normally identifies the Final Approach Fix  </a:t>
            </a:r>
          </a:p>
          <a:p>
            <a:pPr>
              <a:spcBef>
                <a:spcPts val="0"/>
              </a:spcBef>
            </a:pPr>
            <a:r>
              <a:rPr lang="en-US" sz="2200" dirty="0" smtClean="0"/>
              <a:t>Situated 4 to 7 miles from the runway </a:t>
            </a:r>
          </a:p>
          <a:p>
            <a:pPr>
              <a:spcBef>
                <a:spcPts val="0"/>
              </a:spcBef>
              <a:buNone/>
            </a:pPr>
            <a:r>
              <a:rPr lang="en-US" sz="2200" dirty="0"/>
              <a:t>	</a:t>
            </a:r>
            <a:r>
              <a:rPr lang="en-US" sz="2200" dirty="0" smtClean="0"/>
              <a:t>threshold along the localizer's extended </a:t>
            </a:r>
          </a:p>
          <a:p>
            <a:pPr>
              <a:spcBef>
                <a:spcPts val="0"/>
              </a:spcBef>
              <a:buNone/>
            </a:pPr>
            <a:r>
              <a:rPr lang="en-US" sz="2200" dirty="0"/>
              <a:t>	</a:t>
            </a:r>
            <a:r>
              <a:rPr lang="en-US" sz="2200" dirty="0" smtClean="0"/>
              <a:t>center line</a:t>
            </a:r>
          </a:p>
          <a:p>
            <a:r>
              <a:rPr lang="en-US" sz="2200" dirty="0" smtClean="0"/>
              <a:t>Transmits a 400 Hz tone - two dashes per second</a:t>
            </a:r>
          </a:p>
          <a:p>
            <a:r>
              <a:rPr lang="en-US" sz="2200" dirty="0" smtClean="0"/>
              <a:t>Blue light on the marker beacon receiver will flash</a:t>
            </a:r>
          </a:p>
          <a:p>
            <a:r>
              <a:rPr lang="en-US" sz="2200" dirty="0" smtClean="0"/>
              <a:t>Often combined with an NDB to make a Locator Outer Marker (LOM)</a:t>
            </a:r>
          </a:p>
          <a:p>
            <a:r>
              <a:rPr lang="en-US" sz="2200" dirty="0" smtClean="0"/>
              <a:t>Most ILS approaches have no outer marker but use other means, such as VOR intersections, DME, GPS, or radar fixes to identify range position</a:t>
            </a:r>
          </a:p>
          <a:p>
            <a:r>
              <a:rPr lang="en-US" sz="2200" dirty="0" smtClean="0"/>
              <a:t>OM Identifier FIRST two letters of ILS</a:t>
            </a:r>
          </a:p>
          <a:p>
            <a:r>
              <a:rPr lang="en-US" sz="2200" dirty="0"/>
              <a:t>R</a:t>
            </a:r>
            <a:r>
              <a:rPr lang="en-US" sz="2200" dirty="0" smtClean="0"/>
              <a:t>ange &gt;= 15 miles and operate between 190 and 535 KHz</a:t>
            </a:r>
          </a:p>
        </p:txBody>
      </p:sp>
      <p:pic>
        <p:nvPicPr>
          <p:cNvPr id="16391" name="Picture 7"/>
          <p:cNvPicPr>
            <a:picLocks noChangeAspect="1" noChangeArrowheads="1"/>
          </p:cNvPicPr>
          <p:nvPr/>
        </p:nvPicPr>
        <p:blipFill>
          <a:blip r:embed="rId3" cstate="print"/>
          <a:srcRect/>
          <a:stretch>
            <a:fillRect/>
          </a:stretch>
        </p:blipFill>
        <p:spPr bwMode="auto">
          <a:xfrm>
            <a:off x="6293644" y="1075000"/>
            <a:ext cx="2286000" cy="830000"/>
          </a:xfrm>
          <a:prstGeom prst="rect">
            <a:avLst/>
          </a:prstGeom>
          <a:noFill/>
          <a:ln w="9525">
            <a:noFill/>
            <a:miter lim="800000"/>
            <a:headEnd/>
            <a:tailEnd/>
          </a:ln>
        </p:spPr>
      </p:pic>
      <p:cxnSp>
        <p:nvCxnSpPr>
          <p:cNvPr id="10" name="Straight Arrow Connector 9"/>
          <p:cNvCxnSpPr/>
          <p:nvPr/>
        </p:nvCxnSpPr>
        <p:spPr>
          <a:xfrm flipV="1">
            <a:off x="5724525" y="1628776"/>
            <a:ext cx="1400175" cy="257174"/>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8" idx="0"/>
          </p:cNvCxnSpPr>
          <p:nvPr/>
        </p:nvCxnSpPr>
        <p:spPr>
          <a:xfrm flipH="1" flipV="1">
            <a:off x="7696201" y="2641729"/>
            <a:ext cx="675480" cy="47800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76381" y="3119735"/>
            <a:ext cx="990600" cy="461665"/>
          </a:xfrm>
          <a:prstGeom prst="rect">
            <a:avLst/>
          </a:prstGeom>
          <a:noFill/>
        </p:spPr>
        <p:txBody>
          <a:bodyPr wrap="square" rtlCol="0">
            <a:spAutoFit/>
          </a:bodyPr>
          <a:lstStyle/>
          <a:p>
            <a:r>
              <a:rPr lang="en-US" sz="1200" dirty="0" smtClean="0"/>
              <a:t>Solid line is the NDB</a:t>
            </a:r>
            <a:endParaRPr lang="en-US" sz="1200" dirty="0"/>
          </a:p>
        </p:txBody>
      </p:sp>
      <p:pic>
        <p:nvPicPr>
          <p:cNvPr id="16396" name="Picture 12"/>
          <p:cNvPicPr>
            <a:picLocks noChangeAspect="1" noChangeArrowheads="1"/>
          </p:cNvPicPr>
          <p:nvPr/>
        </p:nvPicPr>
        <p:blipFill>
          <a:blip r:embed="rId4" cstate="print"/>
          <a:srcRect/>
          <a:stretch>
            <a:fillRect/>
          </a:stretch>
        </p:blipFill>
        <p:spPr bwMode="auto">
          <a:xfrm>
            <a:off x="7696200" y="5257800"/>
            <a:ext cx="1233488" cy="1075906"/>
          </a:xfrm>
          <a:prstGeom prst="rect">
            <a:avLst/>
          </a:prstGeom>
          <a:noFill/>
          <a:ln w="9525">
            <a:noFill/>
            <a:miter lim="800000"/>
            <a:headEnd/>
            <a:tailEnd/>
          </a:ln>
        </p:spPr>
      </p:pic>
      <p:sp>
        <p:nvSpPr>
          <p:cNvPr id="21" name="TextBox 20"/>
          <p:cNvSpPr txBox="1"/>
          <p:nvPr/>
        </p:nvSpPr>
        <p:spPr>
          <a:xfrm>
            <a:off x="7696200" y="3810000"/>
            <a:ext cx="1219200" cy="1015663"/>
          </a:xfrm>
          <a:prstGeom prst="rect">
            <a:avLst/>
          </a:prstGeom>
          <a:noFill/>
          <a:ln>
            <a:solidFill>
              <a:srgbClr val="000000"/>
            </a:solidFill>
          </a:ln>
        </p:spPr>
        <p:txBody>
          <a:bodyPr wrap="square" rtlCol="0">
            <a:spAutoFit/>
          </a:bodyPr>
          <a:lstStyle/>
          <a:p>
            <a:r>
              <a:rPr lang="en-US" sz="1000" dirty="0" smtClean="0"/>
              <a:t>Triangle= Intersection</a:t>
            </a:r>
          </a:p>
          <a:p>
            <a:r>
              <a:rPr lang="en-US" sz="1000" dirty="0" smtClean="0"/>
              <a:t>Circle = NDB</a:t>
            </a:r>
          </a:p>
          <a:p>
            <a:r>
              <a:rPr lang="en-US" sz="1000" dirty="0" smtClean="0"/>
              <a:t>Elliptical shape=Marker beacon</a:t>
            </a:r>
            <a:endParaRPr lang="en-US" sz="1000" dirty="0"/>
          </a:p>
        </p:txBody>
      </p:sp>
      <p:cxnSp>
        <p:nvCxnSpPr>
          <p:cNvPr id="23" name="Straight Arrow Connector 22"/>
          <p:cNvCxnSpPr/>
          <p:nvPr/>
        </p:nvCxnSpPr>
        <p:spPr>
          <a:xfrm>
            <a:off x="8191500" y="4724399"/>
            <a:ext cx="342900" cy="7620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458200" y="4114800"/>
            <a:ext cx="381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8077200" y="4724400"/>
            <a:ext cx="1371600" cy="1524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458200" y="4267200"/>
            <a:ext cx="1524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8039100" y="4838700"/>
            <a:ext cx="1143000"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029200" y="5638800"/>
            <a:ext cx="3004741" cy="17521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1D33BB7C-427A-41F4-97C8-46847CE529D8}"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Inner / Middle Markers</a:t>
            </a:r>
            <a:endParaRPr lang="en-US" dirty="0"/>
          </a:p>
        </p:txBody>
      </p:sp>
      <p:sp>
        <p:nvSpPr>
          <p:cNvPr id="3" name="Content Placeholder 2"/>
          <p:cNvSpPr>
            <a:spLocks noGrp="1"/>
          </p:cNvSpPr>
          <p:nvPr>
            <p:ph idx="1"/>
          </p:nvPr>
        </p:nvSpPr>
        <p:spPr>
          <a:xfrm>
            <a:off x="457200" y="1600200"/>
            <a:ext cx="7391400" cy="4525963"/>
          </a:xfrm>
        </p:spPr>
        <p:txBody>
          <a:bodyPr>
            <a:noAutofit/>
          </a:bodyPr>
          <a:lstStyle/>
          <a:p>
            <a:r>
              <a:rPr lang="en-US" sz="1600" b="1" dirty="0" smtClean="0"/>
              <a:t>Middle Marker</a:t>
            </a:r>
            <a:r>
              <a:rPr lang="en-US" sz="1600" dirty="0"/>
              <a:t> </a:t>
            </a:r>
            <a:r>
              <a:rPr lang="en-US" sz="1600" dirty="0" smtClean="0"/>
              <a:t>– </a:t>
            </a:r>
          </a:p>
          <a:p>
            <a:pPr lvl="1"/>
            <a:r>
              <a:rPr lang="en-US" sz="1600" dirty="0" smtClean="0">
                <a:solidFill>
                  <a:srgbClr val="FF0000"/>
                </a:solidFill>
              </a:rPr>
              <a:t>middle marker alerts the pilot that the missed approach point (typically 200 feet above the ground level) has been passed </a:t>
            </a:r>
            <a:r>
              <a:rPr lang="en-US" sz="1600" dirty="0" smtClean="0"/>
              <a:t>and that the missed approach should have been initiated if unable to land </a:t>
            </a:r>
          </a:p>
          <a:p>
            <a:pPr lvl="1"/>
            <a:r>
              <a:rPr lang="en-US" sz="1600" dirty="0" smtClean="0"/>
              <a:t>Located on the extended center line normally at the decision height (missed approach point).  This is usually .5 to .8 miles from the runway threshold.  </a:t>
            </a:r>
          </a:p>
          <a:p>
            <a:pPr lvl="1"/>
            <a:r>
              <a:rPr lang="en-US" sz="1600" dirty="0" smtClean="0"/>
              <a:t>Amber light on marker beacon will light, and a pattern of dot-dashes will be heard at a frequency of 1,300 Hz.</a:t>
            </a:r>
          </a:p>
          <a:p>
            <a:pPr lvl="1"/>
            <a:r>
              <a:rPr lang="en-US" sz="1600" dirty="0" smtClean="0"/>
              <a:t>Identified by last two letters of the ILS (BX for ILBX)</a:t>
            </a:r>
          </a:p>
          <a:p>
            <a:r>
              <a:rPr lang="en-US" sz="1600" b="1" dirty="0" smtClean="0"/>
              <a:t>Inner Marker</a:t>
            </a:r>
            <a:r>
              <a:rPr lang="en-US" sz="1600" dirty="0"/>
              <a:t> </a:t>
            </a:r>
            <a:r>
              <a:rPr lang="en-US" sz="1600" dirty="0" smtClean="0"/>
              <a:t>– </a:t>
            </a:r>
          </a:p>
          <a:p>
            <a:pPr lvl="1"/>
            <a:r>
              <a:rPr lang="en-US" sz="1600" dirty="0" smtClean="0"/>
              <a:t>located at the runway threshold - Used on category II and III</a:t>
            </a:r>
          </a:p>
          <a:p>
            <a:pPr lvl="1"/>
            <a:r>
              <a:rPr lang="en-US" sz="1600" dirty="0" smtClean="0"/>
              <a:t>Marker beacon receiver’s white light will flash and you will hear a series of “dots”</a:t>
            </a:r>
          </a:p>
          <a:p>
            <a:r>
              <a:rPr lang="en-US" sz="1600" dirty="0" smtClean="0"/>
              <a:t>Don’t need to "tune" Marker beacons. All beacons transmit on the same frequency, 75 </a:t>
            </a:r>
            <a:r>
              <a:rPr lang="en-US" sz="1600" dirty="0" smtClean="0"/>
              <a:t>MHz.</a:t>
            </a:r>
            <a:r>
              <a:rPr lang="en-US" sz="1600" dirty="0" smtClean="0"/>
              <a:t>  Marker beacon receiver is pre-tuned to this frequency</a:t>
            </a:r>
            <a:endParaRPr lang="en-US" sz="1600" dirty="0"/>
          </a:p>
        </p:txBody>
      </p:sp>
      <p:pic>
        <p:nvPicPr>
          <p:cNvPr id="16395" name="Picture 11"/>
          <p:cNvPicPr>
            <a:picLocks noChangeAspect="1" noChangeArrowheads="1"/>
          </p:cNvPicPr>
          <p:nvPr/>
        </p:nvPicPr>
        <p:blipFill>
          <a:blip r:embed="rId2" cstate="print"/>
          <a:srcRect/>
          <a:stretch>
            <a:fillRect/>
          </a:stretch>
        </p:blipFill>
        <p:spPr bwMode="auto">
          <a:xfrm>
            <a:off x="4114800" y="1219200"/>
            <a:ext cx="3138488" cy="648482"/>
          </a:xfrm>
          <a:prstGeom prst="rect">
            <a:avLst/>
          </a:prstGeom>
          <a:noFill/>
          <a:ln w="9525">
            <a:noFill/>
            <a:miter lim="800000"/>
            <a:headEnd/>
            <a:tailEnd/>
          </a:ln>
        </p:spPr>
      </p:pic>
      <p:cxnSp>
        <p:nvCxnSpPr>
          <p:cNvPr id="17" name="Straight Arrow Connector 16"/>
          <p:cNvCxnSpPr/>
          <p:nvPr/>
        </p:nvCxnSpPr>
        <p:spPr>
          <a:xfrm flipV="1">
            <a:off x="2286000" y="1600200"/>
            <a:ext cx="2667000" cy="1524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1D33BB7C-427A-41F4-97C8-46847CE529D8}"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Beacons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32587567"/>
              </p:ext>
            </p:extLst>
          </p:nvPr>
        </p:nvGraphicFramePr>
        <p:xfrm>
          <a:off x="1447800" y="1752599"/>
          <a:ext cx="6553200" cy="4038600"/>
        </p:xfrm>
        <a:graphic>
          <a:graphicData uri="http://schemas.openxmlformats.org/drawingml/2006/table">
            <a:tbl>
              <a:tblPr firstRow="1" firstCol="1" bandRow="1">
                <a:tableStyleId>{5C22544A-7EE6-4342-B048-85BDC9FD1C3A}</a:tableStyleId>
              </a:tblPr>
              <a:tblGrid>
                <a:gridCol w="1638300"/>
                <a:gridCol w="1638300"/>
                <a:gridCol w="1638300"/>
                <a:gridCol w="1638300"/>
              </a:tblGrid>
              <a:tr h="409925">
                <a:tc gridSpan="4">
                  <a:txBody>
                    <a:bodyPr/>
                    <a:lstStyle/>
                    <a:p>
                      <a:pPr marL="0" marR="0" algn="ctr">
                        <a:lnSpc>
                          <a:spcPct val="115000"/>
                        </a:lnSpc>
                        <a:spcBef>
                          <a:spcPts val="0"/>
                        </a:spcBef>
                        <a:spcAft>
                          <a:spcPts val="0"/>
                        </a:spcAft>
                      </a:pPr>
                      <a:r>
                        <a:rPr lang="en-US" sz="1200" dirty="0" smtClean="0">
                          <a:effectLst/>
                        </a:rPr>
                        <a:t>Marker Beacon Receiver Indications</a:t>
                      </a:r>
                      <a:endParaRPr lang="en-US" sz="1200" dirty="0">
                        <a:effectLst/>
                        <a:latin typeface="Arial"/>
                        <a:ea typeface="Calibri"/>
                        <a:cs typeface="Times New Roman"/>
                      </a:endParaRPr>
                    </a:p>
                  </a:txBody>
                  <a:tcPr marL="38100" marR="38100" marT="38100" marB="38100" anchor="ctr"/>
                </a:tc>
                <a:tc hMerge="1">
                  <a:txBody>
                    <a:bodyPr/>
                    <a:lstStyle/>
                    <a:p>
                      <a:endParaRPr lang="en-US"/>
                    </a:p>
                  </a:txBody>
                  <a:tcPr/>
                </a:tc>
                <a:tc hMerge="1">
                  <a:txBody>
                    <a:bodyPr/>
                    <a:lstStyle/>
                    <a:p>
                      <a:endParaRPr lang="en-US"/>
                    </a:p>
                  </a:txBody>
                  <a:tcPr/>
                </a:tc>
                <a:tc hMerge="1">
                  <a:txBody>
                    <a:bodyPr/>
                    <a:lstStyle/>
                    <a:p>
                      <a:endParaRPr lang="en-US"/>
                    </a:p>
                  </a:txBody>
                  <a:tcPr/>
                </a:tc>
              </a:tr>
              <a:tr h="409925">
                <a:tc>
                  <a:txBody>
                    <a:bodyPr/>
                    <a:lstStyle/>
                    <a:p>
                      <a:pPr marL="0" marR="0" algn="ctr">
                        <a:lnSpc>
                          <a:spcPct val="115000"/>
                        </a:lnSpc>
                        <a:spcBef>
                          <a:spcPts val="0"/>
                        </a:spcBef>
                        <a:spcAft>
                          <a:spcPts val="0"/>
                        </a:spcAft>
                      </a:pPr>
                      <a:r>
                        <a:rPr lang="en-US" sz="1200" dirty="0">
                          <a:effectLst/>
                        </a:rPr>
                        <a:t>MARKER </a:t>
                      </a:r>
                      <a:endParaRPr lang="en-US" sz="1200" dirty="0">
                        <a:effectLst/>
                        <a:latin typeface="Arial"/>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n-US" sz="1200" dirty="0">
                          <a:effectLst/>
                        </a:rPr>
                        <a:t>CODE </a:t>
                      </a:r>
                      <a:endParaRPr lang="en-US" sz="1200" dirty="0">
                        <a:effectLst/>
                        <a:latin typeface="Arial"/>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n-US" sz="1200" dirty="0">
                          <a:effectLst/>
                        </a:rPr>
                        <a:t>LIGHT </a:t>
                      </a:r>
                      <a:endParaRPr lang="en-US" sz="1200" dirty="0">
                        <a:effectLst/>
                        <a:latin typeface="Arial"/>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n-US" sz="1200" dirty="0">
                          <a:effectLst/>
                        </a:rPr>
                        <a:t>SOUND </a:t>
                      </a:r>
                      <a:endParaRPr lang="en-US" sz="1200" dirty="0">
                        <a:effectLst/>
                        <a:latin typeface="Arial"/>
                        <a:ea typeface="Calibri"/>
                        <a:cs typeface="Times New Roman"/>
                      </a:endParaRPr>
                    </a:p>
                  </a:txBody>
                  <a:tcPr marL="38100" marR="38100" marT="38100" marB="38100" anchor="ctr"/>
                </a:tc>
              </a:tr>
              <a:tr h="1041545">
                <a:tc>
                  <a:txBody>
                    <a:bodyPr/>
                    <a:lstStyle/>
                    <a:p>
                      <a:pPr marL="0" marR="0" algn="ctr">
                        <a:lnSpc>
                          <a:spcPct val="115000"/>
                        </a:lnSpc>
                        <a:spcBef>
                          <a:spcPts val="0"/>
                        </a:spcBef>
                        <a:spcAft>
                          <a:spcPts val="0"/>
                        </a:spcAft>
                      </a:pPr>
                      <a:r>
                        <a:rPr lang="en-US" sz="1200" dirty="0">
                          <a:effectLst/>
                        </a:rPr>
                        <a:t>OM </a:t>
                      </a:r>
                      <a:endParaRPr lang="en-US" sz="1200" dirty="0">
                        <a:effectLst/>
                        <a:latin typeface="Arial"/>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n-US" sz="1200" dirty="0">
                          <a:effectLst/>
                        </a:rPr>
                        <a:t>_ _ _ </a:t>
                      </a:r>
                      <a:endParaRPr lang="en-US" sz="1200" dirty="0">
                        <a:effectLst/>
                        <a:latin typeface="Arial"/>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n-US" sz="1200" dirty="0">
                          <a:effectLst/>
                        </a:rPr>
                        <a:t>BLUE </a:t>
                      </a:r>
                      <a:endParaRPr lang="en-US" sz="1200" dirty="0">
                        <a:effectLst/>
                        <a:latin typeface="Arial"/>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n-US" sz="1200" dirty="0">
                          <a:effectLst/>
                        </a:rPr>
                        <a:t>400 Hz</a:t>
                      </a:r>
                      <a:br>
                        <a:rPr lang="en-US" sz="1200" dirty="0">
                          <a:effectLst/>
                        </a:rPr>
                      </a:br>
                      <a:r>
                        <a:rPr lang="en-US" sz="1200" dirty="0">
                          <a:effectLst/>
                        </a:rPr>
                        <a:t>two dashes/second </a:t>
                      </a:r>
                      <a:endParaRPr lang="en-US" sz="1200" dirty="0">
                        <a:effectLst/>
                        <a:latin typeface="Arial"/>
                        <a:ea typeface="Calibri"/>
                        <a:cs typeface="Times New Roman"/>
                      </a:endParaRPr>
                    </a:p>
                  </a:txBody>
                  <a:tcPr marL="38100" marR="38100" marT="38100" marB="38100" anchor="ctr"/>
                </a:tc>
              </a:tr>
              <a:tr h="1041545">
                <a:tc>
                  <a:txBody>
                    <a:bodyPr/>
                    <a:lstStyle/>
                    <a:p>
                      <a:pPr marL="0" marR="0" algn="ctr">
                        <a:lnSpc>
                          <a:spcPct val="115000"/>
                        </a:lnSpc>
                        <a:spcBef>
                          <a:spcPts val="0"/>
                        </a:spcBef>
                        <a:spcAft>
                          <a:spcPts val="0"/>
                        </a:spcAft>
                      </a:pPr>
                      <a:r>
                        <a:rPr lang="en-US" sz="1200" dirty="0">
                          <a:effectLst/>
                        </a:rPr>
                        <a:t>MM </a:t>
                      </a:r>
                      <a:endParaRPr lang="en-US" sz="1200" dirty="0">
                        <a:effectLst/>
                        <a:latin typeface="Arial"/>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n-US" sz="1200" dirty="0">
                          <a:effectLst/>
                        </a:rPr>
                        <a:t>._._._ </a:t>
                      </a:r>
                      <a:endParaRPr lang="en-US" sz="1200" dirty="0">
                        <a:effectLst/>
                        <a:latin typeface="Arial"/>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n-US" sz="1200" dirty="0">
                          <a:effectLst/>
                        </a:rPr>
                        <a:t>AMBER </a:t>
                      </a:r>
                      <a:endParaRPr lang="en-US" sz="1200" dirty="0">
                        <a:effectLst/>
                        <a:latin typeface="Arial"/>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n-US" sz="1200" dirty="0">
                          <a:effectLst/>
                        </a:rPr>
                        <a:t>1300 Hz</a:t>
                      </a:r>
                      <a:br>
                        <a:rPr lang="en-US" sz="1200" dirty="0">
                          <a:effectLst/>
                        </a:rPr>
                      </a:br>
                      <a:r>
                        <a:rPr lang="en-US" sz="1200" dirty="0">
                          <a:effectLst/>
                        </a:rPr>
                        <a:t>Alternate dot and dash </a:t>
                      </a:r>
                      <a:endParaRPr lang="en-US" sz="1200" dirty="0">
                        <a:effectLst/>
                        <a:latin typeface="Arial"/>
                        <a:ea typeface="Calibri"/>
                        <a:cs typeface="Times New Roman"/>
                      </a:endParaRPr>
                    </a:p>
                  </a:txBody>
                  <a:tcPr marL="38100" marR="38100" marT="38100" marB="38100" anchor="ctr"/>
                </a:tc>
              </a:tr>
              <a:tr h="725735">
                <a:tc>
                  <a:txBody>
                    <a:bodyPr/>
                    <a:lstStyle/>
                    <a:p>
                      <a:pPr marL="0" marR="0" algn="ctr">
                        <a:lnSpc>
                          <a:spcPct val="115000"/>
                        </a:lnSpc>
                        <a:spcBef>
                          <a:spcPts val="0"/>
                        </a:spcBef>
                        <a:spcAft>
                          <a:spcPts val="0"/>
                        </a:spcAft>
                      </a:pPr>
                      <a:r>
                        <a:rPr lang="en-US" sz="1200" dirty="0">
                          <a:effectLst/>
                        </a:rPr>
                        <a:t>IM </a:t>
                      </a:r>
                      <a:endParaRPr lang="en-US" sz="1200" dirty="0">
                        <a:effectLst/>
                        <a:latin typeface="Arial"/>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n-US" sz="1200" dirty="0">
                          <a:effectLst/>
                        </a:rPr>
                        <a:t>. . . . </a:t>
                      </a:r>
                      <a:endParaRPr lang="en-US" sz="1200" dirty="0">
                        <a:effectLst/>
                        <a:latin typeface="Arial"/>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n-US" sz="1200" dirty="0">
                          <a:effectLst/>
                        </a:rPr>
                        <a:t>WHITE </a:t>
                      </a:r>
                      <a:endParaRPr lang="en-US" sz="1200" dirty="0">
                        <a:effectLst/>
                        <a:latin typeface="Arial"/>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n-US" sz="1200" dirty="0">
                          <a:effectLst/>
                        </a:rPr>
                        <a:t>3000 Hz</a:t>
                      </a:r>
                      <a:br>
                        <a:rPr lang="en-US" sz="1200" dirty="0">
                          <a:effectLst/>
                        </a:rPr>
                      </a:br>
                      <a:r>
                        <a:rPr lang="en-US" sz="1200" dirty="0">
                          <a:effectLst/>
                        </a:rPr>
                        <a:t>only dots </a:t>
                      </a:r>
                      <a:endParaRPr lang="en-US" sz="1200" dirty="0">
                        <a:effectLst/>
                        <a:latin typeface="Arial"/>
                        <a:ea typeface="Calibri"/>
                        <a:cs typeface="Times New Roman"/>
                      </a:endParaRPr>
                    </a:p>
                  </a:txBody>
                  <a:tcPr marL="38100" marR="38100" marT="38100" marB="38100" anchor="ctr"/>
                </a:tc>
              </a:tr>
              <a:tr h="409925">
                <a:tc>
                  <a:txBody>
                    <a:bodyPr/>
                    <a:lstStyle/>
                    <a:p>
                      <a:pPr marL="0" marR="0" algn="ctr">
                        <a:lnSpc>
                          <a:spcPct val="115000"/>
                        </a:lnSpc>
                        <a:spcBef>
                          <a:spcPts val="0"/>
                        </a:spcBef>
                        <a:spcAft>
                          <a:spcPts val="0"/>
                        </a:spcAft>
                      </a:pPr>
                      <a:r>
                        <a:rPr lang="en-US" sz="1200" dirty="0">
                          <a:effectLst/>
                        </a:rPr>
                        <a:t>BC </a:t>
                      </a:r>
                      <a:endParaRPr lang="en-US" sz="1200" dirty="0">
                        <a:effectLst/>
                        <a:latin typeface="Arial"/>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n-US" sz="1200" dirty="0">
                          <a:effectLst/>
                        </a:rPr>
                        <a:t>. . . . </a:t>
                      </a:r>
                      <a:endParaRPr lang="en-US" sz="1200" dirty="0">
                        <a:effectLst/>
                        <a:latin typeface="Arial"/>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n-US" sz="1200" dirty="0">
                          <a:effectLst/>
                        </a:rPr>
                        <a:t>WHITE </a:t>
                      </a:r>
                      <a:endParaRPr lang="en-US" sz="1200" dirty="0">
                        <a:effectLst/>
                        <a:latin typeface="Arial"/>
                        <a:ea typeface="Calibri"/>
                        <a:cs typeface="Times New Roman"/>
                      </a:endParaRPr>
                    </a:p>
                  </a:txBody>
                  <a:tcPr marL="38100" marR="38100" marT="38100" marB="38100" anchor="ctr"/>
                </a:tc>
                <a:tc>
                  <a:txBody>
                    <a:bodyPr/>
                    <a:lstStyle/>
                    <a:p>
                      <a:pPr>
                        <a:lnSpc>
                          <a:spcPct val="115000"/>
                        </a:lnSpc>
                      </a:pPr>
                      <a:endParaRPr lang="en-US" sz="1100" dirty="0">
                        <a:effectLst/>
                        <a:latin typeface="Calibri"/>
                        <a:cs typeface="Times New Roman"/>
                      </a:endParaRPr>
                    </a:p>
                  </a:txBody>
                  <a:tcPr marL="38100" marR="38100" marT="38100" marB="38100" anchor="ctr"/>
                </a:tc>
              </a:tr>
            </a:tbl>
          </a:graphicData>
        </a:graphic>
      </p:graphicFrame>
      <p:pic>
        <p:nvPicPr>
          <p:cNvPr id="5" name="Picture 2" descr="http://www.ps-engineering.com/images/MB10.JPG"/>
          <p:cNvPicPr>
            <a:picLocks noChangeAspect="1" noChangeArrowheads="1"/>
          </p:cNvPicPr>
          <p:nvPr/>
        </p:nvPicPr>
        <p:blipFill>
          <a:blip r:embed="rId2" cstate="print"/>
          <a:srcRect/>
          <a:stretch>
            <a:fillRect/>
          </a:stretch>
        </p:blipFill>
        <p:spPr bwMode="auto">
          <a:xfrm>
            <a:off x="152400" y="762000"/>
            <a:ext cx="2469210" cy="881406"/>
          </a:xfrm>
          <a:prstGeom prst="rect">
            <a:avLst/>
          </a:prstGeom>
          <a:noFill/>
        </p:spPr>
      </p:pic>
      <p:sp>
        <p:nvSpPr>
          <p:cNvPr id="6" name="TextBox 5"/>
          <p:cNvSpPr txBox="1"/>
          <p:nvPr/>
        </p:nvSpPr>
        <p:spPr>
          <a:xfrm>
            <a:off x="1538527" y="5925234"/>
            <a:ext cx="6081473" cy="646331"/>
          </a:xfrm>
          <a:prstGeom prst="rect">
            <a:avLst/>
          </a:prstGeom>
          <a:noFill/>
        </p:spPr>
        <p:txBody>
          <a:bodyPr wrap="none" rtlCol="0">
            <a:spAutoFit/>
          </a:bodyPr>
          <a:lstStyle/>
          <a:p>
            <a:r>
              <a:rPr lang="en-US" dirty="0" smtClean="0"/>
              <a:t>Note that the sound will get “faster" </a:t>
            </a:r>
            <a:r>
              <a:rPr lang="en-US" dirty="0"/>
              <a:t>and the tone </a:t>
            </a:r>
            <a:r>
              <a:rPr lang="en-US" dirty="0" smtClean="0"/>
              <a:t>will become </a:t>
            </a:r>
          </a:p>
          <a:p>
            <a:r>
              <a:rPr lang="en-US" dirty="0" smtClean="0"/>
              <a:t>"higher</a:t>
            </a:r>
            <a:r>
              <a:rPr lang="en-US" dirty="0"/>
              <a:t>" </a:t>
            </a:r>
            <a:r>
              <a:rPr lang="en-US" dirty="0" smtClean="0"/>
              <a:t>for the markers closer to the </a:t>
            </a:r>
            <a:r>
              <a:rPr lang="en-US" dirty="0"/>
              <a:t>airport</a:t>
            </a:r>
          </a:p>
        </p:txBody>
      </p:sp>
      <p:sp>
        <p:nvSpPr>
          <p:cNvPr id="7" name="TextBox 6"/>
          <p:cNvSpPr txBox="1"/>
          <p:nvPr/>
        </p:nvSpPr>
        <p:spPr>
          <a:xfrm>
            <a:off x="457200" y="2819400"/>
            <a:ext cx="1524000" cy="646331"/>
          </a:xfrm>
          <a:prstGeom prst="rect">
            <a:avLst/>
          </a:prstGeom>
          <a:solidFill>
            <a:schemeClr val="bg1"/>
          </a:solidFill>
        </p:spPr>
        <p:txBody>
          <a:bodyPr wrap="square" rtlCol="0">
            <a:spAutoFit/>
          </a:bodyPr>
          <a:lstStyle/>
          <a:p>
            <a:r>
              <a:rPr lang="en-US" sz="1200" dirty="0"/>
              <a:t>4 to 7 NM from the runway </a:t>
            </a:r>
            <a:r>
              <a:rPr lang="en-US" sz="1200" dirty="0" smtClean="0"/>
              <a:t>threshold @ glide slope intercept</a:t>
            </a:r>
            <a:endParaRPr lang="en-US" sz="1200" dirty="0"/>
          </a:p>
        </p:txBody>
      </p:sp>
      <p:sp>
        <p:nvSpPr>
          <p:cNvPr id="8" name="TextBox 7"/>
          <p:cNvSpPr txBox="1"/>
          <p:nvPr/>
        </p:nvSpPr>
        <p:spPr>
          <a:xfrm>
            <a:off x="457200" y="3733800"/>
            <a:ext cx="1447800" cy="830997"/>
          </a:xfrm>
          <a:prstGeom prst="rect">
            <a:avLst/>
          </a:prstGeom>
          <a:solidFill>
            <a:schemeClr val="bg1"/>
          </a:solidFill>
        </p:spPr>
        <p:txBody>
          <a:bodyPr wrap="square" rtlCol="0">
            <a:spAutoFit/>
          </a:bodyPr>
          <a:lstStyle/>
          <a:p>
            <a:r>
              <a:rPr lang="en-US" sz="1200" dirty="0" smtClean="0"/>
              <a:t>.5 to .8 NM </a:t>
            </a:r>
            <a:r>
              <a:rPr lang="en-US" sz="1200" dirty="0"/>
              <a:t>from the </a:t>
            </a:r>
            <a:r>
              <a:rPr lang="en-US" sz="1200" dirty="0" smtClean="0"/>
              <a:t>threshold</a:t>
            </a:r>
            <a:r>
              <a:rPr lang="en-US" sz="1200" dirty="0"/>
              <a:t>, </a:t>
            </a:r>
            <a:r>
              <a:rPr lang="en-US" sz="1200" dirty="0" smtClean="0"/>
              <a:t>@ </a:t>
            </a:r>
            <a:r>
              <a:rPr lang="en-US" sz="1200" dirty="0"/>
              <a:t>the Decision Height </a:t>
            </a:r>
            <a:r>
              <a:rPr lang="en-US" sz="1200" dirty="0" smtClean="0"/>
              <a:t> (200 AGL)</a:t>
            </a:r>
            <a:endParaRPr lang="en-US" sz="1200" dirty="0"/>
          </a:p>
        </p:txBody>
      </p:sp>
      <p:sp>
        <p:nvSpPr>
          <p:cNvPr id="10" name="Slide Number Placeholder 9"/>
          <p:cNvSpPr>
            <a:spLocks noGrp="1"/>
          </p:cNvSpPr>
          <p:nvPr>
            <p:ph type="sldNum" sz="quarter" idx="12"/>
          </p:nvPr>
        </p:nvSpPr>
        <p:spPr/>
        <p:txBody>
          <a:bodyPr/>
          <a:lstStyle/>
          <a:p>
            <a:fld id="{1D33BB7C-427A-41F4-97C8-46847CE529D8}" type="slidenum">
              <a:rPr lang="en-US" smtClean="0"/>
              <a:pPr/>
              <a:t>13</a:t>
            </a:fld>
            <a:endParaRPr lang="en-US" dirty="0"/>
          </a:p>
        </p:txBody>
      </p:sp>
    </p:spTree>
    <p:extLst>
      <p:ext uri="{BB962C8B-B14F-4D97-AF65-F5344CB8AC3E}">
        <p14:creationId xmlns:p14="http://schemas.microsoft.com/office/powerpoint/2010/main" val="1244752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ILS Lighting</a:t>
            </a:r>
            <a:endParaRPr lang="en-US" dirty="0"/>
          </a:p>
        </p:txBody>
      </p:sp>
      <p:sp>
        <p:nvSpPr>
          <p:cNvPr id="3" name="Content Placeholder 2"/>
          <p:cNvSpPr>
            <a:spLocks noGrp="1"/>
          </p:cNvSpPr>
          <p:nvPr>
            <p:ph idx="1"/>
          </p:nvPr>
        </p:nvSpPr>
        <p:spPr/>
        <p:txBody>
          <a:bodyPr/>
          <a:lstStyle/>
          <a:p>
            <a:r>
              <a:rPr lang="en-US" dirty="0" smtClean="0"/>
              <a:t>Approach lighting</a:t>
            </a:r>
            <a:endParaRPr lang="en-US" dirty="0"/>
          </a:p>
        </p:txBody>
      </p:sp>
      <p:sp>
        <p:nvSpPr>
          <p:cNvPr id="5" name="TextBox 4"/>
          <p:cNvSpPr txBox="1"/>
          <p:nvPr/>
        </p:nvSpPr>
        <p:spPr>
          <a:xfrm>
            <a:off x="3648074" y="2401810"/>
            <a:ext cx="4657725" cy="2862322"/>
          </a:xfrm>
          <a:prstGeom prst="rect">
            <a:avLst/>
          </a:prstGeom>
          <a:noFill/>
        </p:spPr>
        <p:txBody>
          <a:bodyPr wrap="square" rtlCol="0">
            <a:spAutoFit/>
          </a:bodyPr>
          <a:lstStyle/>
          <a:p>
            <a:pPr algn="just"/>
            <a:r>
              <a:rPr lang="en-US" sz="2000" dirty="0" smtClean="0"/>
              <a:t>Approach lights help you transition from the cockpit displays to outside visual reference for the landing.  </a:t>
            </a:r>
          </a:p>
          <a:p>
            <a:pPr algn="just"/>
            <a:endParaRPr lang="en-US" sz="2000" dirty="0"/>
          </a:p>
          <a:p>
            <a:pPr algn="just"/>
            <a:r>
              <a:rPr lang="en-US" sz="2000" dirty="0" smtClean="0"/>
              <a:t>There are a various ways these are displayed.  The lighting consists of white and red lights. </a:t>
            </a:r>
          </a:p>
          <a:p>
            <a:pPr algn="just"/>
            <a:endParaRPr lang="en-US" sz="2000" dirty="0"/>
          </a:p>
          <a:p>
            <a:pPr algn="just"/>
            <a:r>
              <a:rPr lang="en-US" sz="2000" dirty="0" smtClean="0"/>
              <a:t>Will talk about this in a later session</a:t>
            </a:r>
            <a:endParaRPr lang="en-US" sz="2000" dirty="0"/>
          </a:p>
        </p:txBody>
      </p:sp>
      <p:pic>
        <p:nvPicPr>
          <p:cNvPr id="18436" name="Picture 4" descr="http://www.atsa.bg/upload/docs/1_1.jpg"/>
          <p:cNvPicPr>
            <a:picLocks noChangeAspect="1" noChangeArrowheads="1"/>
          </p:cNvPicPr>
          <p:nvPr/>
        </p:nvPicPr>
        <p:blipFill>
          <a:blip r:embed="rId2" cstate="print"/>
          <a:srcRect/>
          <a:stretch>
            <a:fillRect/>
          </a:stretch>
        </p:blipFill>
        <p:spPr bwMode="auto">
          <a:xfrm>
            <a:off x="381000" y="2560885"/>
            <a:ext cx="2381250" cy="2693722"/>
          </a:xfrm>
          <a:prstGeom prst="rect">
            <a:avLst/>
          </a:prstGeom>
          <a:noFill/>
        </p:spPr>
      </p:pic>
      <p:sp>
        <p:nvSpPr>
          <p:cNvPr id="6" name="Slide Number Placeholder 5"/>
          <p:cNvSpPr>
            <a:spLocks noGrp="1"/>
          </p:cNvSpPr>
          <p:nvPr>
            <p:ph type="sldNum" sz="quarter" idx="12"/>
          </p:nvPr>
        </p:nvSpPr>
        <p:spPr/>
        <p:txBody>
          <a:bodyPr/>
          <a:lstStyle/>
          <a:p>
            <a:fld id="{1D33BB7C-427A-41F4-97C8-46847CE529D8}"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CDI</a:t>
            </a:r>
            <a:endParaRPr lang="en-US" dirty="0"/>
          </a:p>
        </p:txBody>
      </p:sp>
      <p:sp>
        <p:nvSpPr>
          <p:cNvPr id="3" name="Content Placeholder 2"/>
          <p:cNvSpPr>
            <a:spLocks noGrp="1"/>
          </p:cNvSpPr>
          <p:nvPr>
            <p:ph idx="1"/>
          </p:nvPr>
        </p:nvSpPr>
        <p:spPr/>
        <p:txBody>
          <a:bodyPr>
            <a:noAutofit/>
          </a:bodyPr>
          <a:lstStyle/>
          <a:p>
            <a:r>
              <a:rPr lang="en-US" sz="2100" dirty="0" smtClean="0"/>
              <a:t>CDI is a performance instrument – Keep it in the scan</a:t>
            </a:r>
          </a:p>
          <a:p>
            <a:r>
              <a:rPr lang="en-US" sz="2100" dirty="0" smtClean="0"/>
              <a:t>Set the OBS to the localizer course – No effect on indication</a:t>
            </a:r>
          </a:p>
          <a:p>
            <a:r>
              <a:rPr lang="en-US" sz="2100" dirty="0" smtClean="0"/>
              <a:t>Look at CDI for needle location and trend; BUT FLY THE ATTITUDE INDICATOR / DG – don’t chase the CDI</a:t>
            </a:r>
          </a:p>
          <a:p>
            <a:r>
              <a:rPr lang="en-US" sz="2100" dirty="0" smtClean="0"/>
              <a:t>Intercept angle &lt;30° - center the localizer as early as practicable</a:t>
            </a:r>
          </a:p>
          <a:p>
            <a:r>
              <a:rPr lang="en-US" sz="2100" dirty="0" smtClean="0"/>
              <a:t>Initially steer localizer course </a:t>
            </a:r>
            <a:r>
              <a:rPr lang="en-US" sz="2100" dirty="0"/>
              <a:t>+/- wind </a:t>
            </a:r>
            <a:r>
              <a:rPr lang="en-US" sz="2100" dirty="0" smtClean="0"/>
              <a:t>correction – heading should generally be established by the outer marker</a:t>
            </a:r>
          </a:p>
          <a:p>
            <a:r>
              <a:rPr lang="en-US" sz="2100" dirty="0" smtClean="0"/>
              <a:t>Make corrections with gentle coordinated turns to reference headings on the DG using bracketing</a:t>
            </a:r>
          </a:p>
          <a:p>
            <a:r>
              <a:rPr lang="en-US" sz="2100" dirty="0" smtClean="0"/>
              <a:t>Make corrections early and often to avoid the need for large corrections – remember corrections become finer and finer as you get closer due to the “funnel effect” of the ILS signals</a:t>
            </a:r>
          </a:p>
          <a:p>
            <a:r>
              <a:rPr lang="en-US" sz="2100" dirty="0" smtClean="0"/>
              <a:t>Back course is reverse sensing – except on HSI </a:t>
            </a:r>
            <a:endParaRPr lang="en-US" sz="2100" dirty="0"/>
          </a:p>
        </p:txBody>
      </p:sp>
      <p:pic>
        <p:nvPicPr>
          <p:cNvPr id="4" name="Picture 6" descr="http://www.valavionics.com/productPages/cdi/GARMIN_GI_106Alg.gif"/>
          <p:cNvPicPr>
            <a:picLocks noChangeAspect="1" noChangeArrowheads="1"/>
          </p:cNvPicPr>
          <p:nvPr/>
        </p:nvPicPr>
        <p:blipFill>
          <a:blip r:embed="rId3" cstate="print"/>
          <a:srcRect/>
          <a:stretch>
            <a:fillRect/>
          </a:stretch>
        </p:blipFill>
        <p:spPr bwMode="auto">
          <a:xfrm>
            <a:off x="7315200" y="304800"/>
            <a:ext cx="1524000" cy="1524000"/>
          </a:xfrm>
          <a:prstGeom prst="rect">
            <a:avLst/>
          </a:prstGeom>
          <a:noFill/>
        </p:spPr>
      </p:pic>
      <p:sp>
        <p:nvSpPr>
          <p:cNvPr id="6" name="Slide Number Placeholder 5"/>
          <p:cNvSpPr>
            <a:spLocks noGrp="1"/>
          </p:cNvSpPr>
          <p:nvPr>
            <p:ph type="sldNum" sz="quarter" idx="12"/>
          </p:nvPr>
        </p:nvSpPr>
        <p:spPr/>
        <p:txBody>
          <a:bodyPr/>
          <a:lstStyle/>
          <a:p>
            <a:fld id="{1D33BB7C-427A-41F4-97C8-46847CE529D8}" type="slidenum">
              <a:rPr lang="en-US" smtClean="0"/>
              <a:pPr/>
              <a:t>15</a:t>
            </a:fld>
            <a:endParaRPr lang="en-US" dirty="0"/>
          </a:p>
        </p:txBody>
      </p:sp>
    </p:spTree>
    <p:extLst>
      <p:ext uri="{BB962C8B-B14F-4D97-AF65-F5344CB8AC3E}">
        <p14:creationId xmlns:p14="http://schemas.microsoft.com/office/powerpoint/2010/main" val="3348246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Approach Segments</a:t>
            </a:r>
            <a:endParaRPr lang="en-US" dirty="0"/>
          </a:p>
        </p:txBody>
      </p:sp>
      <p:pic>
        <p:nvPicPr>
          <p:cNvPr id="26626" name="Picture 2"/>
          <p:cNvPicPr>
            <a:picLocks noChangeAspect="1" noChangeArrowheads="1"/>
          </p:cNvPicPr>
          <p:nvPr/>
        </p:nvPicPr>
        <p:blipFill>
          <a:blip r:embed="rId2" cstate="print"/>
          <a:srcRect/>
          <a:stretch>
            <a:fillRect/>
          </a:stretch>
        </p:blipFill>
        <p:spPr bwMode="auto">
          <a:xfrm>
            <a:off x="990600" y="1981200"/>
            <a:ext cx="7324725" cy="4193026"/>
          </a:xfrm>
          <a:prstGeom prst="rect">
            <a:avLst/>
          </a:prstGeom>
          <a:noFill/>
          <a:ln w="9525">
            <a:noFill/>
            <a:miter lim="800000"/>
            <a:headEnd/>
            <a:tailEnd/>
          </a:ln>
        </p:spPr>
      </p:pic>
      <p:cxnSp>
        <p:nvCxnSpPr>
          <p:cNvPr id="11" name="Straight Arrow Connector 10"/>
          <p:cNvCxnSpPr/>
          <p:nvPr/>
        </p:nvCxnSpPr>
        <p:spPr>
          <a:xfrm rot="10800000">
            <a:off x="3276600" y="5562600"/>
            <a:ext cx="990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86200" y="6248400"/>
            <a:ext cx="2133600" cy="276999"/>
          </a:xfrm>
          <a:prstGeom prst="rect">
            <a:avLst/>
          </a:prstGeom>
          <a:noFill/>
        </p:spPr>
        <p:txBody>
          <a:bodyPr wrap="square" rtlCol="0">
            <a:spAutoFit/>
          </a:bodyPr>
          <a:lstStyle/>
          <a:p>
            <a:r>
              <a:rPr lang="en-US" sz="1200" dirty="0" smtClean="0"/>
              <a:t>Decision height on glideslope</a:t>
            </a:r>
            <a:endParaRPr lang="en-US" sz="1200" dirty="0"/>
          </a:p>
        </p:txBody>
      </p:sp>
      <p:cxnSp>
        <p:nvCxnSpPr>
          <p:cNvPr id="15" name="Straight Arrow Connector 14"/>
          <p:cNvCxnSpPr/>
          <p:nvPr/>
        </p:nvCxnSpPr>
        <p:spPr>
          <a:xfrm rot="5400000">
            <a:off x="2133600" y="2514600"/>
            <a:ext cx="457200"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62200" y="2209800"/>
            <a:ext cx="1143000" cy="461665"/>
          </a:xfrm>
          <a:prstGeom prst="rect">
            <a:avLst/>
          </a:prstGeom>
          <a:noFill/>
        </p:spPr>
        <p:txBody>
          <a:bodyPr wrap="square" rtlCol="0">
            <a:spAutoFit/>
          </a:bodyPr>
          <a:lstStyle/>
          <a:p>
            <a:r>
              <a:rPr lang="en-US" sz="1200" dirty="0" smtClean="0"/>
              <a:t>Outer marker or other fix</a:t>
            </a:r>
            <a:endParaRPr lang="en-US" sz="1200" dirty="0"/>
          </a:p>
        </p:txBody>
      </p:sp>
      <p:sp>
        <p:nvSpPr>
          <p:cNvPr id="4" name="Slide Number Placeholder 3"/>
          <p:cNvSpPr>
            <a:spLocks noGrp="1"/>
          </p:cNvSpPr>
          <p:nvPr>
            <p:ph type="sldNum" sz="quarter" idx="12"/>
          </p:nvPr>
        </p:nvSpPr>
        <p:spPr/>
        <p:txBody>
          <a:bodyPr/>
          <a:lstStyle/>
          <a:p>
            <a:fld id="{1D33BB7C-427A-41F4-97C8-46847CE529D8}" type="slidenum">
              <a:rPr lang="en-US" smtClean="0"/>
              <a:pPr/>
              <a:t>16</a:t>
            </a:fld>
            <a:endParaRPr lang="en-US" dirty="0"/>
          </a:p>
        </p:txBody>
      </p:sp>
    </p:spTree>
    <p:extLst>
      <p:ext uri="{BB962C8B-B14F-4D97-AF65-F5344CB8AC3E}">
        <p14:creationId xmlns:p14="http://schemas.microsoft.com/office/powerpoint/2010/main" val="2018330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4484396"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Initial Approach Fix / Initial Segment</a:t>
            </a:r>
            <a:endParaRPr lang="en-US" dirty="0"/>
          </a:p>
        </p:txBody>
      </p:sp>
      <p:sp>
        <p:nvSpPr>
          <p:cNvPr id="5" name="Text Placeholder 4"/>
          <p:cNvSpPr>
            <a:spLocks noGrp="1"/>
          </p:cNvSpPr>
          <p:nvPr>
            <p:ph type="body" sz="quarter" idx="3"/>
          </p:nvPr>
        </p:nvSpPr>
        <p:spPr>
          <a:xfrm>
            <a:off x="4648200" y="1219200"/>
            <a:ext cx="4041775" cy="639762"/>
          </a:xfrm>
        </p:spPr>
        <p:txBody>
          <a:bodyPr/>
          <a:lstStyle/>
          <a:p>
            <a:pPr algn="ctr"/>
            <a:r>
              <a:rPr lang="en-US" dirty="0" smtClean="0"/>
              <a:t>Starting the Approach</a:t>
            </a:r>
            <a:endParaRPr lang="en-US" dirty="0"/>
          </a:p>
        </p:txBody>
      </p:sp>
      <p:sp>
        <p:nvSpPr>
          <p:cNvPr id="6" name="Content Placeholder 5"/>
          <p:cNvSpPr>
            <a:spLocks noGrp="1"/>
          </p:cNvSpPr>
          <p:nvPr>
            <p:ph sz="quarter" idx="4"/>
          </p:nvPr>
        </p:nvSpPr>
        <p:spPr>
          <a:xfrm>
            <a:off x="4648200" y="1981200"/>
            <a:ext cx="4194175" cy="4648200"/>
          </a:xfrm>
        </p:spPr>
        <p:txBody>
          <a:bodyPr>
            <a:noAutofit/>
          </a:bodyPr>
          <a:lstStyle/>
          <a:p>
            <a:r>
              <a:rPr lang="en-US" sz="1400" dirty="0" smtClean="0"/>
              <a:t>ILS approach starts at the initial approach fix (IAF) – There can be several IAF’s – IAFS join at one or more common intermediate segments</a:t>
            </a:r>
          </a:p>
          <a:p>
            <a:r>
              <a:rPr lang="en-US" sz="1400" dirty="0" smtClean="0"/>
              <a:t>You will reach the IAF from a “feeder route” which can be a radar vector</a:t>
            </a:r>
          </a:p>
          <a:p>
            <a:r>
              <a:rPr lang="en-US" sz="1400" dirty="0" smtClean="0"/>
              <a:t>IAF is where the initial approach segment begins. </a:t>
            </a:r>
          </a:p>
          <a:p>
            <a:pPr lvl="1"/>
            <a:r>
              <a:rPr lang="en-US" sz="1400" dirty="0" smtClean="0"/>
              <a:t>Purpose is to align the aircraft with the intermediate or final approach segment</a:t>
            </a:r>
          </a:p>
          <a:p>
            <a:pPr lvl="1"/>
            <a:r>
              <a:rPr lang="en-US" sz="1400" dirty="0" smtClean="0"/>
              <a:t>Accomplished by using a DME arc, a course reversal, such as a procedure turn or holding pattern, or by following a terminal route that intersects the final approach course</a:t>
            </a:r>
          </a:p>
          <a:p>
            <a:r>
              <a:rPr lang="en-US" sz="1800" dirty="0" smtClean="0"/>
              <a:t>Mandatory reporting non-radar </a:t>
            </a:r>
          </a:p>
          <a:p>
            <a:pPr lvl="1"/>
            <a:r>
              <a:rPr lang="en-US" sz="1400" dirty="0"/>
              <a:t>W</a:t>
            </a:r>
            <a:r>
              <a:rPr lang="en-US" sz="1400" dirty="0" smtClean="0"/>
              <a:t>hen </a:t>
            </a:r>
            <a:r>
              <a:rPr lang="en-US" sz="1400" dirty="0"/>
              <a:t>leaving the outer marker or fix used in lieu of the outer marker </a:t>
            </a:r>
            <a:r>
              <a:rPr lang="en-US" sz="1400" b="1" u="sng" dirty="0"/>
              <a:t>inbound</a:t>
            </a:r>
            <a:r>
              <a:rPr lang="en-US" sz="1400" dirty="0"/>
              <a:t> on final approach (precision approach) or </a:t>
            </a:r>
            <a:r>
              <a:rPr lang="en-US" sz="1400" dirty="0" smtClean="0"/>
              <a:t>when </a:t>
            </a:r>
            <a:r>
              <a:rPr lang="en-US" sz="1400" dirty="0"/>
              <a:t>leaving final approach fix inbound on final approach (nonprecision approach</a:t>
            </a:r>
            <a:r>
              <a:rPr lang="en-US" sz="1400" dirty="0" smtClean="0"/>
              <a:t>)</a:t>
            </a:r>
          </a:p>
        </p:txBody>
      </p:sp>
      <p:cxnSp>
        <p:nvCxnSpPr>
          <p:cNvPr id="9" name="Straight Arrow Connector 8"/>
          <p:cNvCxnSpPr/>
          <p:nvPr/>
        </p:nvCxnSpPr>
        <p:spPr>
          <a:xfrm flipH="1">
            <a:off x="1143000" y="2135188"/>
            <a:ext cx="3657600" cy="91281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971800" y="2133600"/>
            <a:ext cx="1828800" cy="2209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1D33BB7C-427A-41F4-97C8-46847CE529D8}" type="slidenum">
              <a:rPr lang="en-US" smtClean="0"/>
              <a:pPr/>
              <a:t>17</a:t>
            </a:fld>
            <a:endParaRPr lang="en-US" dirty="0"/>
          </a:p>
        </p:txBody>
      </p:sp>
      <p:cxnSp>
        <p:nvCxnSpPr>
          <p:cNvPr id="15" name="Straight Arrow Connector 14"/>
          <p:cNvCxnSpPr/>
          <p:nvPr/>
        </p:nvCxnSpPr>
        <p:spPr>
          <a:xfrm flipH="1">
            <a:off x="1905000" y="2133600"/>
            <a:ext cx="2895600" cy="3200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524000" y="2819400"/>
            <a:ext cx="3276600" cy="18288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057400"/>
            <a:ext cx="4078598" cy="2752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Initial Approach Fix / Initial Segment</a:t>
            </a:r>
          </a:p>
        </p:txBody>
      </p:sp>
      <p:sp>
        <p:nvSpPr>
          <p:cNvPr id="5" name="Text Placeholder 4"/>
          <p:cNvSpPr>
            <a:spLocks noGrp="1"/>
          </p:cNvSpPr>
          <p:nvPr>
            <p:ph type="body" sz="quarter" idx="3"/>
          </p:nvPr>
        </p:nvSpPr>
        <p:spPr>
          <a:xfrm>
            <a:off x="4648200" y="1219200"/>
            <a:ext cx="4041775" cy="639762"/>
          </a:xfrm>
        </p:spPr>
        <p:txBody>
          <a:bodyPr/>
          <a:lstStyle/>
          <a:p>
            <a:pPr algn="ctr"/>
            <a:r>
              <a:rPr lang="en-US" dirty="0" smtClean="0"/>
              <a:t>Starting the Approach</a:t>
            </a:r>
            <a:endParaRPr lang="en-US" dirty="0"/>
          </a:p>
        </p:txBody>
      </p:sp>
      <p:sp>
        <p:nvSpPr>
          <p:cNvPr id="6" name="Content Placeholder 5"/>
          <p:cNvSpPr>
            <a:spLocks noGrp="1"/>
          </p:cNvSpPr>
          <p:nvPr>
            <p:ph sz="quarter" idx="4"/>
          </p:nvPr>
        </p:nvSpPr>
        <p:spPr>
          <a:xfrm>
            <a:off x="4648200" y="1981200"/>
            <a:ext cx="4194175" cy="4648200"/>
          </a:xfrm>
        </p:spPr>
        <p:txBody>
          <a:bodyPr>
            <a:noAutofit/>
          </a:bodyPr>
          <a:lstStyle/>
          <a:p>
            <a:r>
              <a:rPr lang="en-US" sz="1800" dirty="0" smtClean="0"/>
              <a:t>IAF is usually a designated intersection, VOR, NDB, or DME fix</a:t>
            </a:r>
          </a:p>
          <a:p>
            <a:r>
              <a:rPr lang="en-US" sz="1800" dirty="0" smtClean="0"/>
              <a:t>IAF may be collocated with the intermediate fix of the instrument approach.  In that case there is no initial approach segment</a:t>
            </a:r>
          </a:p>
          <a:p>
            <a:r>
              <a:rPr lang="en-US" sz="1800" dirty="0" smtClean="0"/>
              <a:t>Initial approach segment usually ends at the intermediate approach segment or at an Intermediate Fix (IF)</a:t>
            </a:r>
            <a:endParaRPr lang="en-US" sz="1800" dirty="0"/>
          </a:p>
        </p:txBody>
      </p:sp>
      <p:cxnSp>
        <p:nvCxnSpPr>
          <p:cNvPr id="9" name="Straight Arrow Connector 8"/>
          <p:cNvCxnSpPr/>
          <p:nvPr/>
        </p:nvCxnSpPr>
        <p:spPr>
          <a:xfrm flipH="1">
            <a:off x="2496499" y="2135188"/>
            <a:ext cx="2227901" cy="7461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209800" y="2133600"/>
            <a:ext cx="2590800" cy="1828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1D33BB7C-427A-41F4-97C8-46847CE529D8}" type="slidenum">
              <a:rPr lang="en-US" smtClean="0"/>
              <a:pPr/>
              <a:t>18</a:t>
            </a:fld>
            <a:endParaRPr lang="en-US" dirty="0"/>
          </a:p>
        </p:txBody>
      </p:sp>
      <p:cxnSp>
        <p:nvCxnSpPr>
          <p:cNvPr id="12" name="Straight Arrow Connector 11"/>
          <p:cNvCxnSpPr/>
          <p:nvPr/>
        </p:nvCxnSpPr>
        <p:spPr>
          <a:xfrm flipH="1" flipV="1">
            <a:off x="2590800" y="2819400"/>
            <a:ext cx="2209800" cy="11430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057400"/>
            <a:ext cx="4078598" cy="2752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Intermediate Segment</a:t>
            </a:r>
            <a:endParaRPr lang="en-US" dirty="0"/>
          </a:p>
        </p:txBody>
      </p:sp>
      <p:sp>
        <p:nvSpPr>
          <p:cNvPr id="5" name="Text Placeholder 4"/>
          <p:cNvSpPr>
            <a:spLocks noGrp="1"/>
          </p:cNvSpPr>
          <p:nvPr>
            <p:ph type="body" sz="quarter" idx="3"/>
          </p:nvPr>
        </p:nvSpPr>
        <p:spPr/>
        <p:txBody>
          <a:bodyPr/>
          <a:lstStyle/>
          <a:p>
            <a:pPr algn="ctr"/>
            <a:r>
              <a:rPr lang="en-US" dirty="0" smtClean="0"/>
              <a:t>Starting the Approach</a:t>
            </a:r>
            <a:endParaRPr lang="en-US" dirty="0"/>
          </a:p>
        </p:txBody>
      </p:sp>
      <p:sp>
        <p:nvSpPr>
          <p:cNvPr id="6" name="Content Placeholder 5"/>
          <p:cNvSpPr>
            <a:spLocks noGrp="1"/>
          </p:cNvSpPr>
          <p:nvPr>
            <p:ph sz="quarter" idx="4"/>
          </p:nvPr>
        </p:nvSpPr>
        <p:spPr/>
        <p:txBody>
          <a:bodyPr>
            <a:normAutofit fontScale="70000" lnSpcReduction="20000"/>
          </a:bodyPr>
          <a:lstStyle/>
          <a:p>
            <a:r>
              <a:rPr lang="en-US" dirty="0" smtClean="0"/>
              <a:t>Intermediate </a:t>
            </a:r>
            <a:r>
              <a:rPr lang="en-US" dirty="0"/>
              <a:t>segment </a:t>
            </a:r>
            <a:r>
              <a:rPr lang="en-US" dirty="0" smtClean="0"/>
              <a:t>positions the </a:t>
            </a:r>
            <a:r>
              <a:rPr lang="en-US" dirty="0"/>
              <a:t>aircraft for the final descent to the </a:t>
            </a:r>
            <a:r>
              <a:rPr lang="en-US" dirty="0" smtClean="0"/>
              <a:t>airport</a:t>
            </a:r>
          </a:p>
          <a:p>
            <a:r>
              <a:rPr lang="en-US" dirty="0"/>
              <a:t>normally aligned within </a:t>
            </a:r>
            <a:r>
              <a:rPr lang="en-US" dirty="0" smtClean="0"/>
              <a:t>30° of </a:t>
            </a:r>
            <a:r>
              <a:rPr lang="en-US" dirty="0"/>
              <a:t>the final approach </a:t>
            </a:r>
            <a:r>
              <a:rPr lang="en-US" dirty="0" smtClean="0"/>
              <a:t>course</a:t>
            </a:r>
          </a:p>
          <a:p>
            <a:r>
              <a:rPr lang="en-US" dirty="0" smtClean="0"/>
              <a:t>Segment begins when </a:t>
            </a:r>
          </a:p>
          <a:p>
            <a:pPr lvl="1"/>
            <a:r>
              <a:rPr lang="en-US" dirty="0" smtClean="0"/>
              <a:t>you </a:t>
            </a:r>
            <a:r>
              <a:rPr lang="en-US" dirty="0"/>
              <a:t>are </a:t>
            </a:r>
            <a:r>
              <a:rPr lang="en-US" dirty="0" smtClean="0"/>
              <a:t>proceeding inbound </a:t>
            </a:r>
            <a:r>
              <a:rPr lang="en-US" dirty="0"/>
              <a:t>to the FAF, </a:t>
            </a:r>
            <a:endParaRPr lang="en-US" dirty="0" smtClean="0"/>
          </a:p>
          <a:p>
            <a:pPr lvl="1"/>
            <a:r>
              <a:rPr lang="en-US" dirty="0" smtClean="0"/>
              <a:t>are </a:t>
            </a:r>
            <a:r>
              <a:rPr lang="en-US" dirty="0"/>
              <a:t>properly aligned with the </a:t>
            </a:r>
            <a:r>
              <a:rPr lang="en-US" dirty="0" smtClean="0"/>
              <a:t>final approach </a:t>
            </a:r>
            <a:r>
              <a:rPr lang="en-US" dirty="0"/>
              <a:t>course, and </a:t>
            </a:r>
            <a:endParaRPr lang="en-US" dirty="0" smtClean="0"/>
          </a:p>
          <a:p>
            <a:pPr lvl="1"/>
            <a:r>
              <a:rPr lang="en-US" dirty="0" smtClean="0"/>
              <a:t>are </a:t>
            </a:r>
            <a:r>
              <a:rPr lang="en-US" dirty="0"/>
              <a:t>located within the </a:t>
            </a:r>
            <a:r>
              <a:rPr lang="en-US" dirty="0" smtClean="0"/>
              <a:t>prescribed distance </a:t>
            </a:r>
            <a:r>
              <a:rPr lang="en-US" dirty="0"/>
              <a:t>prior to the </a:t>
            </a:r>
            <a:r>
              <a:rPr lang="en-US" dirty="0" smtClean="0"/>
              <a:t>FAF</a:t>
            </a:r>
          </a:p>
          <a:p>
            <a:r>
              <a:rPr lang="en-US" dirty="0" smtClean="0"/>
              <a:t>May not be charted – </a:t>
            </a:r>
          </a:p>
          <a:p>
            <a:pPr lvl="1"/>
            <a:r>
              <a:rPr lang="en-US" dirty="0" smtClean="0"/>
              <a:t>Approach with a procedure turn is the most common example of an uncharted IF</a:t>
            </a:r>
          </a:p>
          <a:p>
            <a:pPr lvl="2"/>
            <a:r>
              <a:rPr lang="en-US" dirty="0" smtClean="0"/>
              <a:t>Intermediate segment begins when you intercept the inbound course after completing the procedure turn</a:t>
            </a:r>
          </a:p>
          <a:p>
            <a:r>
              <a:rPr lang="en-US" dirty="0" smtClean="0"/>
              <a:t>Ends at beginning of final segment</a:t>
            </a:r>
          </a:p>
          <a:p>
            <a:endParaRPr lang="en-US" dirty="0"/>
          </a:p>
        </p:txBody>
      </p:sp>
      <p:cxnSp>
        <p:nvCxnSpPr>
          <p:cNvPr id="13" name="Straight Arrow Connector 12"/>
          <p:cNvCxnSpPr/>
          <p:nvPr/>
        </p:nvCxnSpPr>
        <p:spPr>
          <a:xfrm flipH="1" flipV="1">
            <a:off x="2667000" y="2895600"/>
            <a:ext cx="2057400" cy="533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286000" y="4038600"/>
            <a:ext cx="24384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09800" y="2895600"/>
            <a:ext cx="76200" cy="1066800"/>
          </a:xfrm>
          <a:prstGeom prst="line">
            <a:avLst/>
          </a:prstGeom>
          <a:ln w="76200">
            <a:solidFill>
              <a:srgbClr val="92D050">
                <a:alpha val="18824"/>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1D33BB7C-427A-41F4-97C8-46847CE529D8}" type="slidenum">
              <a:rPr lang="en-US" smtClean="0"/>
              <a:pPr/>
              <a:t>19</a:t>
            </a:fld>
            <a:endParaRPr lang="en-US" dirty="0"/>
          </a:p>
        </p:txBody>
      </p:sp>
      <p:cxnSp>
        <p:nvCxnSpPr>
          <p:cNvPr id="7" name="Straight Arrow Connector 6"/>
          <p:cNvCxnSpPr/>
          <p:nvPr/>
        </p:nvCxnSpPr>
        <p:spPr>
          <a:xfrm>
            <a:off x="2133600" y="3162300"/>
            <a:ext cx="2590800" cy="271563"/>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ILS Approach Nomenclature</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smtClean="0"/>
              <a:t>ILS</a:t>
            </a:r>
          </a:p>
          <a:p>
            <a:pPr algn="just"/>
            <a:r>
              <a:rPr lang="en-US" dirty="0" smtClean="0"/>
              <a:t>Converging ILS</a:t>
            </a:r>
          </a:p>
          <a:p>
            <a:pPr lvl="1" algn="just"/>
            <a:r>
              <a:rPr lang="en-US" dirty="0" smtClean="0"/>
              <a:t>The ILS "converges</a:t>
            </a:r>
            <a:r>
              <a:rPr lang="en-US" dirty="0"/>
              <a:t>" with another </a:t>
            </a:r>
            <a:r>
              <a:rPr lang="en-US" dirty="0" smtClean="0"/>
              <a:t>approach </a:t>
            </a:r>
            <a:r>
              <a:rPr lang="en-US" dirty="0"/>
              <a:t>and thus has higher minimums. </a:t>
            </a:r>
            <a:r>
              <a:rPr lang="en-US" dirty="0" smtClean="0"/>
              <a:t>Usually </a:t>
            </a:r>
            <a:r>
              <a:rPr lang="en-US" dirty="0"/>
              <a:t>if there are two converging </a:t>
            </a:r>
            <a:r>
              <a:rPr lang="en-US" dirty="0" smtClean="0"/>
              <a:t>approaches </a:t>
            </a:r>
            <a:r>
              <a:rPr lang="en-US" dirty="0"/>
              <a:t>the ATIS will broadcast that converging </a:t>
            </a:r>
            <a:r>
              <a:rPr lang="en-US" dirty="0" smtClean="0"/>
              <a:t>approaches are </a:t>
            </a:r>
            <a:r>
              <a:rPr lang="en-US" dirty="0"/>
              <a:t>in effect. </a:t>
            </a:r>
            <a:endParaRPr lang="en-US" dirty="0" smtClean="0"/>
          </a:p>
          <a:p>
            <a:pPr algn="just"/>
            <a:r>
              <a:rPr lang="en-US" dirty="0" smtClean="0"/>
              <a:t>ILS or LOC</a:t>
            </a:r>
          </a:p>
          <a:p>
            <a:pPr algn="just"/>
            <a:r>
              <a:rPr lang="en-US" dirty="0" smtClean="0"/>
              <a:t>ILS LOC ONLY N/A</a:t>
            </a:r>
          </a:p>
          <a:p>
            <a:pPr algn="just"/>
            <a:r>
              <a:rPr lang="en-US" dirty="0" smtClean="0"/>
              <a:t>ILS Y </a:t>
            </a:r>
            <a:r>
              <a:rPr lang="en-US" dirty="0"/>
              <a:t>&amp; Z designators indicate important differences (IAP’s, FAP’s, MAP’s, FAC’s, Minimums, etc.) between multiple approaches to the same runway using the same base navigation equipment</a:t>
            </a:r>
          </a:p>
          <a:p>
            <a:pPr lvl="1"/>
            <a:r>
              <a:rPr lang="en-US" dirty="0" smtClean="0"/>
              <a:t>ILS</a:t>
            </a:r>
            <a:endParaRPr lang="en-US" dirty="0"/>
          </a:p>
          <a:p>
            <a:pPr lvl="1"/>
            <a:r>
              <a:rPr lang="en-US" dirty="0" smtClean="0"/>
              <a:t>RNAV/GPS</a:t>
            </a:r>
            <a:endParaRPr lang="en-US" dirty="0"/>
          </a:p>
          <a:p>
            <a:pPr lvl="1"/>
            <a:r>
              <a:rPr lang="en-US" dirty="0" smtClean="0"/>
              <a:t>VOR</a:t>
            </a:r>
            <a:endParaRPr lang="en-US" dirty="0"/>
          </a:p>
          <a:p>
            <a:pPr lvl="1"/>
            <a:r>
              <a:rPr lang="en-US" dirty="0" smtClean="0"/>
              <a:t>NDB</a:t>
            </a:r>
            <a:endParaRPr lang="en-US" dirty="0"/>
          </a:p>
          <a:p>
            <a:r>
              <a:rPr lang="en-US" dirty="0" smtClean="0"/>
              <a:t>Generally</a:t>
            </a:r>
            <a:r>
              <a:rPr lang="en-US" dirty="0"/>
              <a:t>, Z’s have the lower MDA’s/DA’s</a:t>
            </a:r>
          </a:p>
        </p:txBody>
      </p:sp>
      <p:sp>
        <p:nvSpPr>
          <p:cNvPr id="5" name="Slide Number Placeholder 4"/>
          <p:cNvSpPr>
            <a:spLocks noGrp="1"/>
          </p:cNvSpPr>
          <p:nvPr>
            <p:ph type="sldNum" sz="quarter" idx="12"/>
          </p:nvPr>
        </p:nvSpPr>
        <p:spPr/>
        <p:txBody>
          <a:bodyPr/>
          <a:lstStyle/>
          <a:p>
            <a:fld id="{1D33BB7C-427A-41F4-97C8-46847CE529D8}" type="slidenum">
              <a:rPr lang="en-US" smtClean="0"/>
              <a:pPr/>
              <a:t>2</a:t>
            </a:fld>
            <a:endParaRPr lang="en-US" dirty="0"/>
          </a:p>
        </p:txBody>
      </p:sp>
    </p:spTree>
    <p:extLst>
      <p:ext uri="{BB962C8B-B14F-4D97-AF65-F5344CB8AC3E}">
        <p14:creationId xmlns:p14="http://schemas.microsoft.com/office/powerpoint/2010/main" val="3304901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87919"/>
            <a:ext cx="4162078" cy="4389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Final Segment</a:t>
            </a:r>
            <a:endParaRPr lang="en-US" dirty="0"/>
          </a:p>
        </p:txBody>
      </p:sp>
      <p:sp>
        <p:nvSpPr>
          <p:cNvPr id="5" name="Text Placeholder 4"/>
          <p:cNvSpPr>
            <a:spLocks noGrp="1"/>
          </p:cNvSpPr>
          <p:nvPr>
            <p:ph type="body" sz="quarter" idx="3"/>
          </p:nvPr>
        </p:nvSpPr>
        <p:spPr/>
        <p:txBody>
          <a:bodyPr/>
          <a:lstStyle/>
          <a:p>
            <a:pPr algn="ctr"/>
            <a:r>
              <a:rPr lang="en-US" dirty="0" smtClean="0"/>
              <a:t>Starting the Approach</a:t>
            </a:r>
            <a:endParaRPr lang="en-US" dirty="0"/>
          </a:p>
        </p:txBody>
      </p:sp>
      <p:sp>
        <p:nvSpPr>
          <p:cNvPr id="6" name="Content Placeholder 5"/>
          <p:cNvSpPr>
            <a:spLocks noGrp="1"/>
          </p:cNvSpPr>
          <p:nvPr>
            <p:ph sz="quarter" idx="4"/>
          </p:nvPr>
        </p:nvSpPr>
        <p:spPr/>
        <p:txBody>
          <a:bodyPr>
            <a:normAutofit fontScale="70000" lnSpcReduction="20000"/>
          </a:bodyPr>
          <a:lstStyle/>
          <a:p>
            <a:r>
              <a:rPr lang="en-US" dirty="0" smtClean="0"/>
              <a:t>Final approach segment for an ILS begins at the glide slope intercept altitude shown on the chart (lightening bolt). </a:t>
            </a:r>
          </a:p>
          <a:p>
            <a:r>
              <a:rPr lang="en-US" dirty="0" smtClean="0"/>
              <a:t>If ATC authorizes a lower intercept altitude, the final approach segment begins upon glide slope interception at that altitude</a:t>
            </a:r>
          </a:p>
          <a:p>
            <a:r>
              <a:rPr lang="en-US" dirty="0" smtClean="0"/>
              <a:t>For a non-precision localizer approach, the final approach segment begins either at a designated FAF, depicted as a cross on the profile view, or at the point where the aircraft is established inbound on the final approach course</a:t>
            </a:r>
          </a:p>
          <a:p>
            <a:r>
              <a:rPr lang="en-US" dirty="0" smtClean="0"/>
              <a:t>Mandatory ATC report – When you go missed in non-radar environment </a:t>
            </a:r>
            <a:endParaRPr lang="en-US" dirty="0"/>
          </a:p>
        </p:txBody>
      </p:sp>
      <p:cxnSp>
        <p:nvCxnSpPr>
          <p:cNvPr id="9" name="Straight Arrow Connector 8"/>
          <p:cNvCxnSpPr/>
          <p:nvPr/>
        </p:nvCxnSpPr>
        <p:spPr>
          <a:xfrm flipH="1">
            <a:off x="1828800" y="2362200"/>
            <a:ext cx="2971800" cy="2971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981200" y="4114800"/>
            <a:ext cx="2819400" cy="1219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057400" y="3810000"/>
            <a:ext cx="457200" cy="0"/>
          </a:xfrm>
          <a:prstGeom prst="line">
            <a:avLst/>
          </a:prstGeom>
          <a:ln w="76200">
            <a:solidFill>
              <a:srgbClr val="C00000">
                <a:alpha val="25882"/>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1D33BB7C-427A-41F4-97C8-46847CE529D8}"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the Initial Segment</a:t>
            </a:r>
            <a:endParaRPr lang="en-US" dirty="0"/>
          </a:p>
        </p:txBody>
      </p:sp>
      <p:sp>
        <p:nvSpPr>
          <p:cNvPr id="3" name="Content Placeholder 2"/>
          <p:cNvSpPr>
            <a:spLocks noGrp="1"/>
          </p:cNvSpPr>
          <p:nvPr>
            <p:ph idx="1"/>
          </p:nvPr>
        </p:nvSpPr>
        <p:spPr/>
        <p:txBody>
          <a:bodyPr>
            <a:noAutofit/>
          </a:bodyPr>
          <a:lstStyle/>
          <a:p>
            <a:r>
              <a:rPr lang="en-US" sz="2300" dirty="0" smtClean="0"/>
              <a:t>Preflight – Plan the approach – Must be familiar with “all available information concerning a flight” prior to departure and FDC Notams</a:t>
            </a:r>
          </a:p>
          <a:p>
            <a:r>
              <a:rPr lang="en-US" sz="2300" dirty="0" smtClean="0"/>
              <a:t>Enroute – Get weather (ATIS, FSS information, etc.) to help determine likely approaches and review</a:t>
            </a:r>
          </a:p>
          <a:p>
            <a:r>
              <a:rPr lang="en-US" sz="2300" dirty="0" smtClean="0"/>
              <a:t>Calculate / review performance </a:t>
            </a:r>
            <a:r>
              <a:rPr lang="en-US" sz="2300" dirty="0"/>
              <a:t>data, approach speeds</a:t>
            </a:r>
            <a:r>
              <a:rPr lang="en-US" sz="2300" dirty="0" smtClean="0"/>
              <a:t>, and power settings – confirm aircraft and weather are appropriate for the ILS procedure for aircraft’s certified category or, if higher, the actual speed to be flown</a:t>
            </a:r>
            <a:endParaRPr lang="en-US" sz="2300" dirty="0"/>
          </a:p>
          <a:p>
            <a:r>
              <a:rPr lang="en-US" sz="2300" dirty="0" smtClean="0"/>
              <a:t>Set navigation / communication </a:t>
            </a:r>
            <a:r>
              <a:rPr lang="en-US" sz="2300" dirty="0"/>
              <a:t>and </a:t>
            </a:r>
            <a:r>
              <a:rPr lang="en-US" sz="2300" dirty="0" smtClean="0"/>
              <a:t>automation - The navigation equipment required for an approach is generally indicated by the title of the procedure and chart notes</a:t>
            </a:r>
          </a:p>
        </p:txBody>
      </p:sp>
      <p:sp>
        <p:nvSpPr>
          <p:cNvPr id="5" name="Slide Number Placeholder 4"/>
          <p:cNvSpPr>
            <a:spLocks noGrp="1"/>
          </p:cNvSpPr>
          <p:nvPr>
            <p:ph type="sldNum" sz="quarter" idx="12"/>
          </p:nvPr>
        </p:nvSpPr>
        <p:spPr/>
        <p:txBody>
          <a:bodyPr/>
          <a:lstStyle/>
          <a:p>
            <a:fld id="{1D33BB7C-427A-41F4-97C8-46847CE529D8}"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the Initial Segment</a:t>
            </a:r>
            <a:endParaRPr lang="en-US" dirty="0"/>
          </a:p>
        </p:txBody>
      </p:sp>
      <p:sp>
        <p:nvSpPr>
          <p:cNvPr id="3" name="Content Placeholder 2"/>
          <p:cNvSpPr>
            <a:spLocks noGrp="1"/>
          </p:cNvSpPr>
          <p:nvPr>
            <p:ph idx="1"/>
          </p:nvPr>
        </p:nvSpPr>
        <p:spPr/>
        <p:txBody>
          <a:bodyPr>
            <a:noAutofit/>
          </a:bodyPr>
          <a:lstStyle/>
          <a:p>
            <a:r>
              <a:rPr lang="en-US" sz="2300" dirty="0"/>
              <a:t>Review and </a:t>
            </a:r>
            <a:r>
              <a:rPr lang="en-US" sz="2300" dirty="0" smtClean="0"/>
              <a:t>brief </a:t>
            </a:r>
            <a:r>
              <a:rPr lang="en-US" sz="2300" dirty="0"/>
              <a:t>the </a:t>
            </a:r>
            <a:r>
              <a:rPr lang="en-US" sz="2300" dirty="0" smtClean="0"/>
              <a:t>approach – Don’t forget to brief the missed approach</a:t>
            </a:r>
          </a:p>
          <a:p>
            <a:r>
              <a:rPr lang="en-US" sz="2300" dirty="0" smtClean="0"/>
              <a:t>Begin reducing speed</a:t>
            </a:r>
          </a:p>
          <a:p>
            <a:r>
              <a:rPr lang="en-US" sz="2300" dirty="0" smtClean="0"/>
              <a:t>Obtain ASOS/ATIS/AWOS on comm 2 – listen in the background</a:t>
            </a:r>
          </a:p>
          <a:p>
            <a:r>
              <a:rPr lang="en-US" sz="2300" dirty="0" smtClean="0"/>
              <a:t>Note the time you cross the LOM / IAF</a:t>
            </a:r>
          </a:p>
        </p:txBody>
      </p:sp>
      <p:sp>
        <p:nvSpPr>
          <p:cNvPr id="5" name="Slide Number Placeholder 4"/>
          <p:cNvSpPr>
            <a:spLocks noGrp="1"/>
          </p:cNvSpPr>
          <p:nvPr>
            <p:ph type="sldNum" sz="quarter" idx="12"/>
          </p:nvPr>
        </p:nvSpPr>
        <p:spPr/>
        <p:txBody>
          <a:bodyPr/>
          <a:lstStyle/>
          <a:p>
            <a:fld id="{1D33BB7C-427A-41F4-97C8-46847CE529D8}"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Segment</a:t>
            </a:r>
            <a:endParaRPr lang="en-US" dirty="0"/>
          </a:p>
        </p:txBody>
      </p:sp>
      <p:sp>
        <p:nvSpPr>
          <p:cNvPr id="3" name="Content Placeholder 2"/>
          <p:cNvSpPr>
            <a:spLocks noGrp="1"/>
          </p:cNvSpPr>
          <p:nvPr>
            <p:ph idx="1"/>
          </p:nvPr>
        </p:nvSpPr>
        <p:spPr/>
        <p:txBody>
          <a:bodyPr/>
          <a:lstStyle/>
          <a:p>
            <a:r>
              <a:rPr lang="en-US" dirty="0" smtClean="0"/>
              <a:t>Complete briefing the approach</a:t>
            </a:r>
          </a:p>
          <a:p>
            <a:r>
              <a:rPr lang="en-US" dirty="0" smtClean="0"/>
              <a:t>Begin landing checklist – complete before final segment</a:t>
            </a:r>
          </a:p>
          <a:p>
            <a:r>
              <a:rPr lang="en-US" dirty="0" smtClean="0"/>
              <a:t>Reset comm and nav radios with required frequencies</a:t>
            </a:r>
          </a:p>
          <a:p>
            <a:r>
              <a:rPr lang="en-US" dirty="0" smtClean="0"/>
              <a:t>Comply with the clearance and approach</a:t>
            </a:r>
          </a:p>
          <a:p>
            <a:r>
              <a:rPr lang="en-US" dirty="0" smtClean="0"/>
              <a:t>Finish reducing power to approach settings</a:t>
            </a:r>
          </a:p>
          <a:p>
            <a:r>
              <a:rPr lang="en-US" dirty="0" smtClean="0"/>
              <a:t>Configure aircraft for landing – Initial flaps</a:t>
            </a:r>
          </a:p>
          <a:p>
            <a:endParaRPr lang="en-US" dirty="0"/>
          </a:p>
        </p:txBody>
      </p:sp>
      <p:sp>
        <p:nvSpPr>
          <p:cNvPr id="5" name="Slide Number Placeholder 4"/>
          <p:cNvSpPr>
            <a:spLocks noGrp="1"/>
          </p:cNvSpPr>
          <p:nvPr>
            <p:ph type="sldNum" sz="quarter" idx="12"/>
          </p:nvPr>
        </p:nvSpPr>
        <p:spPr/>
        <p:txBody>
          <a:bodyPr/>
          <a:lstStyle/>
          <a:p>
            <a:fld id="{1D33BB7C-427A-41F4-97C8-46847CE529D8}"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Briefing</a:t>
            </a:r>
            <a:endParaRPr lang="en-US" dirty="0"/>
          </a:p>
        </p:txBody>
      </p:sp>
      <p:sp>
        <p:nvSpPr>
          <p:cNvPr id="3" name="Content Placeholder 2"/>
          <p:cNvSpPr>
            <a:spLocks noGrp="1"/>
          </p:cNvSpPr>
          <p:nvPr>
            <p:ph idx="1"/>
          </p:nvPr>
        </p:nvSpPr>
        <p:spPr>
          <a:xfrm>
            <a:off x="457200" y="1524000"/>
            <a:ext cx="8229600" cy="1143000"/>
          </a:xfrm>
        </p:spPr>
        <p:txBody>
          <a:bodyPr>
            <a:normAutofit fontScale="85000" lnSpcReduction="10000"/>
          </a:bodyPr>
          <a:lstStyle/>
          <a:p>
            <a:r>
              <a:rPr lang="en-US" dirty="0" smtClean="0"/>
              <a:t>Brief and review approach to assure you can execute it  - Complete before the end of Initial segment</a:t>
            </a:r>
          </a:p>
          <a:p>
            <a:endParaRPr lang="en-US" dirty="0"/>
          </a:p>
        </p:txBody>
      </p:sp>
      <p:pic>
        <p:nvPicPr>
          <p:cNvPr id="27650" name="Picture 2"/>
          <p:cNvPicPr>
            <a:picLocks noChangeAspect="1" noChangeArrowheads="1"/>
          </p:cNvPicPr>
          <p:nvPr/>
        </p:nvPicPr>
        <p:blipFill>
          <a:blip r:embed="rId2" cstate="print"/>
          <a:srcRect/>
          <a:stretch>
            <a:fillRect/>
          </a:stretch>
        </p:blipFill>
        <p:spPr bwMode="auto">
          <a:xfrm>
            <a:off x="1828800" y="3733800"/>
            <a:ext cx="5438775" cy="1438275"/>
          </a:xfrm>
          <a:prstGeom prst="rect">
            <a:avLst/>
          </a:prstGeom>
          <a:noFill/>
          <a:ln w="9525">
            <a:noFill/>
            <a:miter lim="800000"/>
            <a:headEnd/>
            <a:tailEnd/>
          </a:ln>
        </p:spPr>
      </p:pic>
      <p:cxnSp>
        <p:nvCxnSpPr>
          <p:cNvPr id="6" name="Straight Arrow Connector 5"/>
          <p:cNvCxnSpPr/>
          <p:nvPr/>
        </p:nvCxnSpPr>
        <p:spPr>
          <a:xfrm rot="5400000">
            <a:off x="6515100" y="34671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10400" y="2971800"/>
            <a:ext cx="990600" cy="461665"/>
          </a:xfrm>
          <a:prstGeom prst="rect">
            <a:avLst/>
          </a:prstGeom>
          <a:noFill/>
        </p:spPr>
        <p:txBody>
          <a:bodyPr wrap="square" rtlCol="0">
            <a:spAutoFit/>
          </a:bodyPr>
          <a:lstStyle/>
          <a:p>
            <a:r>
              <a:rPr lang="en-US" sz="1200" dirty="0" smtClean="0"/>
              <a:t>Approach name</a:t>
            </a:r>
            <a:endParaRPr lang="en-US" sz="1200" dirty="0"/>
          </a:p>
        </p:txBody>
      </p:sp>
      <p:sp>
        <p:nvSpPr>
          <p:cNvPr id="8" name="TextBox 7"/>
          <p:cNvSpPr txBox="1"/>
          <p:nvPr/>
        </p:nvSpPr>
        <p:spPr>
          <a:xfrm>
            <a:off x="685800" y="5486400"/>
            <a:ext cx="1066800" cy="276999"/>
          </a:xfrm>
          <a:prstGeom prst="rect">
            <a:avLst/>
          </a:prstGeom>
          <a:noFill/>
        </p:spPr>
        <p:txBody>
          <a:bodyPr wrap="square" rtlCol="0">
            <a:spAutoFit/>
          </a:bodyPr>
          <a:lstStyle/>
          <a:p>
            <a:r>
              <a:rPr lang="en-US" sz="1200" dirty="0" smtClean="0"/>
              <a:t>Frequencies</a:t>
            </a:r>
            <a:endParaRPr lang="en-US" sz="1200" dirty="0"/>
          </a:p>
        </p:txBody>
      </p:sp>
      <p:cxnSp>
        <p:nvCxnSpPr>
          <p:cNvPr id="10" name="Straight Arrow Connector 9"/>
          <p:cNvCxnSpPr/>
          <p:nvPr/>
        </p:nvCxnSpPr>
        <p:spPr>
          <a:xfrm flipV="1">
            <a:off x="990600" y="5029200"/>
            <a:ext cx="990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1000" y="2743200"/>
            <a:ext cx="914400" cy="830997"/>
          </a:xfrm>
          <a:prstGeom prst="rect">
            <a:avLst/>
          </a:prstGeom>
          <a:noFill/>
        </p:spPr>
        <p:txBody>
          <a:bodyPr wrap="square" rtlCol="0">
            <a:spAutoFit/>
          </a:bodyPr>
          <a:lstStyle/>
          <a:p>
            <a:r>
              <a:rPr lang="en-US" sz="1200" dirty="0" smtClean="0"/>
              <a:t>Localizer identifier and frequency</a:t>
            </a:r>
            <a:endParaRPr lang="en-US" sz="1200" dirty="0"/>
          </a:p>
        </p:txBody>
      </p:sp>
      <p:cxnSp>
        <p:nvCxnSpPr>
          <p:cNvPr id="13" name="Straight Arrow Connector 12"/>
          <p:cNvCxnSpPr/>
          <p:nvPr/>
        </p:nvCxnSpPr>
        <p:spPr>
          <a:xfrm>
            <a:off x="990600" y="3429000"/>
            <a:ext cx="990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2209006" y="3505994"/>
            <a:ext cx="610394" cy="456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52600" y="2971800"/>
            <a:ext cx="1066800" cy="646331"/>
          </a:xfrm>
          <a:prstGeom prst="rect">
            <a:avLst/>
          </a:prstGeom>
          <a:noFill/>
        </p:spPr>
        <p:txBody>
          <a:bodyPr wrap="square" rtlCol="0">
            <a:spAutoFit/>
          </a:bodyPr>
          <a:lstStyle/>
          <a:p>
            <a:r>
              <a:rPr lang="en-US" sz="1200" dirty="0" smtClean="0"/>
              <a:t>Final approach course</a:t>
            </a:r>
            <a:endParaRPr lang="en-US" sz="1200" dirty="0"/>
          </a:p>
        </p:txBody>
      </p:sp>
      <p:sp>
        <p:nvSpPr>
          <p:cNvPr id="19" name="TextBox 18"/>
          <p:cNvSpPr txBox="1"/>
          <p:nvPr/>
        </p:nvSpPr>
        <p:spPr>
          <a:xfrm>
            <a:off x="2819400" y="2590800"/>
            <a:ext cx="1828800" cy="830997"/>
          </a:xfrm>
          <a:prstGeom prst="rect">
            <a:avLst/>
          </a:prstGeom>
          <a:noFill/>
        </p:spPr>
        <p:txBody>
          <a:bodyPr wrap="square" rtlCol="0">
            <a:spAutoFit/>
          </a:bodyPr>
          <a:lstStyle/>
          <a:p>
            <a:r>
              <a:rPr lang="en-US" sz="1200" dirty="0" smtClean="0"/>
              <a:t>Runway length, Touchdown Zone elevation and airport elevation</a:t>
            </a:r>
            <a:endParaRPr lang="en-US" sz="1200" dirty="0"/>
          </a:p>
        </p:txBody>
      </p:sp>
      <p:cxnSp>
        <p:nvCxnSpPr>
          <p:cNvPr id="21" name="Straight Arrow Connector 20"/>
          <p:cNvCxnSpPr/>
          <p:nvPr/>
        </p:nvCxnSpPr>
        <p:spPr>
          <a:xfrm rot="5400000">
            <a:off x="3009900" y="36957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4800" y="4648200"/>
            <a:ext cx="1371600" cy="461665"/>
          </a:xfrm>
          <a:prstGeom prst="rect">
            <a:avLst/>
          </a:prstGeom>
          <a:noFill/>
        </p:spPr>
        <p:txBody>
          <a:bodyPr wrap="square" rtlCol="0">
            <a:spAutoFit/>
          </a:bodyPr>
          <a:lstStyle/>
          <a:p>
            <a:r>
              <a:rPr lang="en-US" sz="1200" dirty="0" smtClean="0"/>
              <a:t>Special notes – often important!</a:t>
            </a:r>
            <a:endParaRPr lang="en-US" sz="1200" dirty="0"/>
          </a:p>
        </p:txBody>
      </p:sp>
      <p:cxnSp>
        <p:nvCxnSpPr>
          <p:cNvPr id="24" name="Straight Arrow Connector 23"/>
          <p:cNvCxnSpPr/>
          <p:nvPr/>
        </p:nvCxnSpPr>
        <p:spPr>
          <a:xfrm flipV="1">
            <a:off x="1295400" y="4572000"/>
            <a:ext cx="1066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29200" y="2971800"/>
            <a:ext cx="1066800" cy="461665"/>
          </a:xfrm>
          <a:prstGeom prst="rect">
            <a:avLst/>
          </a:prstGeom>
          <a:noFill/>
        </p:spPr>
        <p:txBody>
          <a:bodyPr wrap="square" rtlCol="0">
            <a:spAutoFit/>
          </a:bodyPr>
          <a:lstStyle/>
          <a:p>
            <a:r>
              <a:rPr lang="en-US" sz="1200" dirty="0" smtClean="0"/>
              <a:t>Approach lighting type</a:t>
            </a:r>
            <a:endParaRPr lang="en-US" sz="1200" dirty="0"/>
          </a:p>
        </p:txBody>
      </p:sp>
      <p:cxnSp>
        <p:nvCxnSpPr>
          <p:cNvPr id="27" name="Straight Arrow Connector 26"/>
          <p:cNvCxnSpPr>
            <a:stCxn id="25" idx="2"/>
          </p:cNvCxnSpPr>
          <p:nvPr/>
        </p:nvCxnSpPr>
        <p:spPr>
          <a:xfrm rot="5400000">
            <a:off x="4650433" y="3583632"/>
            <a:ext cx="1062335"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467600" y="4191000"/>
            <a:ext cx="990600" cy="646331"/>
          </a:xfrm>
          <a:prstGeom prst="rect">
            <a:avLst/>
          </a:prstGeom>
          <a:noFill/>
        </p:spPr>
        <p:txBody>
          <a:bodyPr wrap="square" rtlCol="0">
            <a:spAutoFit/>
          </a:bodyPr>
          <a:lstStyle/>
          <a:p>
            <a:r>
              <a:rPr lang="en-US" sz="1200" dirty="0" smtClean="0"/>
              <a:t>Missed approach information</a:t>
            </a:r>
            <a:endParaRPr lang="en-US" sz="1200" dirty="0"/>
          </a:p>
        </p:txBody>
      </p:sp>
      <p:cxnSp>
        <p:nvCxnSpPr>
          <p:cNvPr id="30" name="Straight Arrow Connector 29"/>
          <p:cNvCxnSpPr>
            <a:stCxn id="28" idx="1"/>
          </p:cNvCxnSpPr>
          <p:nvPr/>
        </p:nvCxnSpPr>
        <p:spPr>
          <a:xfrm rot="10800000" flipV="1">
            <a:off x="6934200" y="4514166"/>
            <a:ext cx="533400" cy="57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191000" y="3429000"/>
            <a:ext cx="838200" cy="461665"/>
          </a:xfrm>
          <a:prstGeom prst="rect">
            <a:avLst/>
          </a:prstGeom>
          <a:noFill/>
        </p:spPr>
        <p:txBody>
          <a:bodyPr wrap="square" rtlCol="0">
            <a:spAutoFit/>
          </a:bodyPr>
          <a:lstStyle/>
          <a:p>
            <a:r>
              <a:rPr lang="en-US" sz="1200" dirty="0" smtClean="0"/>
              <a:t>Flashing lights</a:t>
            </a:r>
            <a:endParaRPr lang="en-US" sz="1200" dirty="0"/>
          </a:p>
        </p:txBody>
      </p:sp>
      <p:cxnSp>
        <p:nvCxnSpPr>
          <p:cNvPr id="36" name="Straight Arrow Connector 35"/>
          <p:cNvCxnSpPr/>
          <p:nvPr/>
        </p:nvCxnSpPr>
        <p:spPr>
          <a:xfrm rot="16200000" flipH="1">
            <a:off x="4152900" y="4076701"/>
            <a:ext cx="838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6200000" flipV="1">
            <a:off x="4457700" y="4991100"/>
            <a:ext cx="990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876800" y="5638800"/>
            <a:ext cx="1295400" cy="646331"/>
          </a:xfrm>
          <a:prstGeom prst="rect">
            <a:avLst/>
          </a:prstGeom>
          <a:noFill/>
        </p:spPr>
        <p:txBody>
          <a:bodyPr wrap="square" rtlCol="0">
            <a:spAutoFit/>
          </a:bodyPr>
          <a:lstStyle/>
          <a:p>
            <a:r>
              <a:rPr lang="en-US" sz="1200" dirty="0" smtClean="0"/>
              <a:t>Dark = pilot controlled lighting;</a:t>
            </a:r>
            <a:endParaRPr lang="en-US" sz="1200" dirty="0"/>
          </a:p>
        </p:txBody>
      </p:sp>
      <p:cxnSp>
        <p:nvCxnSpPr>
          <p:cNvPr id="43" name="Straight Arrow Connector 42"/>
          <p:cNvCxnSpPr/>
          <p:nvPr/>
        </p:nvCxnSpPr>
        <p:spPr>
          <a:xfrm rot="16200000" flipV="1">
            <a:off x="1714500" y="4991100"/>
            <a:ext cx="838200"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828800" y="5486400"/>
            <a:ext cx="1752600" cy="830997"/>
          </a:xfrm>
          <a:prstGeom prst="rect">
            <a:avLst/>
          </a:prstGeom>
          <a:noFill/>
        </p:spPr>
        <p:txBody>
          <a:bodyPr wrap="square" rtlCol="0">
            <a:spAutoFit/>
          </a:bodyPr>
          <a:lstStyle/>
          <a:p>
            <a:r>
              <a:rPr lang="en-US" sz="1200" dirty="0" smtClean="0"/>
              <a:t>Minimums for use as an alternate –&gt; non-standard - - Can’t be used as a legal alternate</a:t>
            </a:r>
            <a:endParaRPr lang="en-US" sz="1200" dirty="0"/>
          </a:p>
        </p:txBody>
      </p:sp>
      <p:sp>
        <p:nvSpPr>
          <p:cNvPr id="45" name="TextBox 44"/>
          <p:cNvSpPr txBox="1"/>
          <p:nvPr/>
        </p:nvSpPr>
        <p:spPr>
          <a:xfrm>
            <a:off x="381000" y="3810000"/>
            <a:ext cx="1066800" cy="830997"/>
          </a:xfrm>
          <a:prstGeom prst="rect">
            <a:avLst/>
          </a:prstGeom>
          <a:noFill/>
        </p:spPr>
        <p:txBody>
          <a:bodyPr wrap="square" rtlCol="0">
            <a:spAutoFit/>
          </a:bodyPr>
          <a:lstStyle/>
          <a:p>
            <a:r>
              <a:rPr lang="en-US" sz="1200" dirty="0" smtClean="0"/>
              <a:t>Takeoff minimums / procedures – non-standard</a:t>
            </a:r>
            <a:endParaRPr lang="en-US" sz="1200" dirty="0"/>
          </a:p>
        </p:txBody>
      </p:sp>
      <p:cxnSp>
        <p:nvCxnSpPr>
          <p:cNvPr id="48" name="Straight Arrow Connector 47"/>
          <p:cNvCxnSpPr/>
          <p:nvPr/>
        </p:nvCxnSpPr>
        <p:spPr>
          <a:xfrm>
            <a:off x="1295400" y="4343400"/>
            <a:ext cx="6858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1D33BB7C-427A-41F4-97C8-46847CE529D8}"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Briefing</a:t>
            </a:r>
            <a:endParaRPr lang="en-US" dirty="0"/>
          </a:p>
        </p:txBody>
      </p:sp>
      <p:sp>
        <p:nvSpPr>
          <p:cNvPr id="3" name="Content Placeholder 2"/>
          <p:cNvSpPr>
            <a:spLocks noGrp="1"/>
          </p:cNvSpPr>
          <p:nvPr>
            <p:ph idx="1"/>
          </p:nvPr>
        </p:nvSpPr>
        <p:spPr>
          <a:xfrm>
            <a:off x="457200" y="1600201"/>
            <a:ext cx="8229600" cy="609600"/>
          </a:xfrm>
        </p:spPr>
        <p:txBody>
          <a:bodyPr>
            <a:normAutofit fontScale="92500"/>
          </a:bodyPr>
          <a:lstStyle/>
          <a:p>
            <a:r>
              <a:rPr lang="en-US" dirty="0" smtClean="0"/>
              <a:t>Plan view – mentally run through the approach</a:t>
            </a:r>
            <a:endParaRPr lang="en-US" dirty="0"/>
          </a:p>
        </p:txBody>
      </p:sp>
      <p:pic>
        <p:nvPicPr>
          <p:cNvPr id="28674" name="Picture 2"/>
          <p:cNvPicPr>
            <a:picLocks noChangeAspect="1" noChangeArrowheads="1"/>
          </p:cNvPicPr>
          <p:nvPr/>
        </p:nvPicPr>
        <p:blipFill>
          <a:blip r:embed="rId2" cstate="print"/>
          <a:srcRect/>
          <a:stretch>
            <a:fillRect/>
          </a:stretch>
        </p:blipFill>
        <p:spPr bwMode="auto">
          <a:xfrm>
            <a:off x="1981200" y="2209800"/>
            <a:ext cx="4800600" cy="3931674"/>
          </a:xfrm>
          <a:prstGeom prst="rect">
            <a:avLst/>
          </a:prstGeom>
          <a:noFill/>
          <a:ln w="9525">
            <a:noFill/>
            <a:miter lim="800000"/>
            <a:headEnd/>
            <a:tailEnd/>
          </a:ln>
        </p:spPr>
      </p:pic>
      <p:sp>
        <p:nvSpPr>
          <p:cNvPr id="5" name="TextBox 4"/>
          <p:cNvSpPr txBox="1"/>
          <p:nvPr/>
        </p:nvSpPr>
        <p:spPr>
          <a:xfrm>
            <a:off x="523876" y="6029325"/>
            <a:ext cx="1295399" cy="461665"/>
          </a:xfrm>
          <a:prstGeom prst="rect">
            <a:avLst/>
          </a:prstGeom>
          <a:noFill/>
        </p:spPr>
        <p:txBody>
          <a:bodyPr wrap="square" rtlCol="0">
            <a:spAutoFit/>
          </a:bodyPr>
          <a:lstStyle/>
          <a:p>
            <a:r>
              <a:rPr lang="en-US" sz="1200" dirty="0" smtClean="0"/>
              <a:t>Sector minimum safe altitude</a:t>
            </a:r>
            <a:endParaRPr lang="en-US" sz="1200" dirty="0"/>
          </a:p>
        </p:txBody>
      </p:sp>
      <p:cxnSp>
        <p:nvCxnSpPr>
          <p:cNvPr id="7" name="Straight Arrow Connector 6"/>
          <p:cNvCxnSpPr/>
          <p:nvPr/>
        </p:nvCxnSpPr>
        <p:spPr>
          <a:xfrm flipV="1">
            <a:off x="1524000" y="54864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81200" y="6248400"/>
            <a:ext cx="1090940" cy="276999"/>
          </a:xfrm>
          <a:prstGeom prst="rect">
            <a:avLst/>
          </a:prstGeom>
          <a:noFill/>
        </p:spPr>
        <p:txBody>
          <a:bodyPr wrap="none" rtlCol="0">
            <a:spAutoFit/>
          </a:bodyPr>
          <a:lstStyle/>
          <a:p>
            <a:r>
              <a:rPr lang="en-US" sz="1200" dirty="0" smtClean="0"/>
              <a:t>Center of MSA</a:t>
            </a:r>
            <a:endParaRPr lang="en-US" sz="1200" dirty="0"/>
          </a:p>
        </p:txBody>
      </p:sp>
      <p:cxnSp>
        <p:nvCxnSpPr>
          <p:cNvPr id="11" name="Straight Arrow Connector 10"/>
          <p:cNvCxnSpPr/>
          <p:nvPr/>
        </p:nvCxnSpPr>
        <p:spPr>
          <a:xfrm rot="5400000" flipH="1" flipV="1">
            <a:off x="2171700" y="60579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200" y="5105400"/>
            <a:ext cx="1219200" cy="461665"/>
          </a:xfrm>
          <a:prstGeom prst="rect">
            <a:avLst/>
          </a:prstGeom>
          <a:noFill/>
        </p:spPr>
        <p:txBody>
          <a:bodyPr wrap="square" rtlCol="0">
            <a:spAutoFit/>
          </a:bodyPr>
          <a:lstStyle/>
          <a:p>
            <a:r>
              <a:rPr lang="en-US" sz="1200" dirty="0" smtClean="0"/>
              <a:t>Distance and center identifier</a:t>
            </a:r>
            <a:endParaRPr lang="en-US" sz="1200" dirty="0"/>
          </a:p>
        </p:txBody>
      </p:sp>
      <p:cxnSp>
        <p:nvCxnSpPr>
          <p:cNvPr id="16" name="Straight Arrow Connector 15"/>
          <p:cNvCxnSpPr/>
          <p:nvPr/>
        </p:nvCxnSpPr>
        <p:spPr>
          <a:xfrm flipV="1">
            <a:off x="1447800" y="5257800"/>
            <a:ext cx="685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58001" y="2133600"/>
            <a:ext cx="1904999" cy="461665"/>
          </a:xfrm>
          <a:prstGeom prst="rect">
            <a:avLst/>
          </a:prstGeom>
          <a:noFill/>
        </p:spPr>
        <p:txBody>
          <a:bodyPr wrap="square" rtlCol="0">
            <a:spAutoFit/>
          </a:bodyPr>
          <a:lstStyle/>
          <a:p>
            <a:r>
              <a:rPr lang="en-US" sz="1200" dirty="0" smtClean="0">
                <a:solidFill>
                  <a:srgbClr val="FF0000"/>
                </a:solidFill>
              </a:rPr>
              <a:t>IAF</a:t>
            </a:r>
            <a:r>
              <a:rPr lang="en-US" sz="1200" dirty="0" smtClean="0"/>
              <a:t> w/no procedure turn and nav aid info</a:t>
            </a:r>
            <a:endParaRPr lang="en-US" sz="1200" dirty="0"/>
          </a:p>
        </p:txBody>
      </p:sp>
      <p:cxnSp>
        <p:nvCxnSpPr>
          <p:cNvPr id="19" name="Straight Arrow Connector 18"/>
          <p:cNvCxnSpPr>
            <a:stCxn id="17" idx="1"/>
          </p:cNvCxnSpPr>
          <p:nvPr/>
        </p:nvCxnSpPr>
        <p:spPr>
          <a:xfrm rot="10800000">
            <a:off x="5105409" y="2286005"/>
            <a:ext cx="1752593" cy="784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4800" y="3352800"/>
            <a:ext cx="1295400" cy="830997"/>
          </a:xfrm>
          <a:prstGeom prst="rect">
            <a:avLst/>
          </a:prstGeom>
          <a:noFill/>
        </p:spPr>
        <p:txBody>
          <a:bodyPr wrap="square" rtlCol="0">
            <a:spAutoFit/>
          </a:bodyPr>
          <a:lstStyle/>
          <a:p>
            <a:r>
              <a:rPr lang="en-US" sz="1200" dirty="0" smtClean="0">
                <a:solidFill>
                  <a:srgbClr val="FF0000"/>
                </a:solidFill>
              </a:rPr>
              <a:t>IAF</a:t>
            </a:r>
            <a:r>
              <a:rPr lang="en-US" sz="1200" dirty="0" smtClean="0"/>
              <a:t> with procedure turn (also outer marker)</a:t>
            </a:r>
            <a:endParaRPr lang="en-US" sz="1200" dirty="0"/>
          </a:p>
        </p:txBody>
      </p:sp>
      <p:cxnSp>
        <p:nvCxnSpPr>
          <p:cNvPr id="23" name="Straight Arrow Connector 22"/>
          <p:cNvCxnSpPr/>
          <p:nvPr/>
        </p:nvCxnSpPr>
        <p:spPr>
          <a:xfrm>
            <a:off x="990600" y="3581400"/>
            <a:ext cx="2209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29200" y="5562600"/>
            <a:ext cx="1143000" cy="646331"/>
          </a:xfrm>
          <a:prstGeom prst="rect">
            <a:avLst/>
          </a:prstGeom>
          <a:solidFill>
            <a:schemeClr val="bg1"/>
          </a:solidFill>
        </p:spPr>
        <p:txBody>
          <a:bodyPr wrap="square" rtlCol="0">
            <a:spAutoFit/>
          </a:bodyPr>
          <a:lstStyle/>
          <a:p>
            <a:r>
              <a:rPr lang="en-US" sz="1200" dirty="0" smtClean="0"/>
              <a:t>Initial missed</a:t>
            </a:r>
          </a:p>
          <a:p>
            <a:r>
              <a:rPr lang="en-US" sz="1200" dirty="0" smtClean="0"/>
              <a:t>approach </a:t>
            </a:r>
          </a:p>
          <a:p>
            <a:r>
              <a:rPr lang="en-US" sz="1200" dirty="0" smtClean="0"/>
              <a:t>heading</a:t>
            </a:r>
            <a:endParaRPr lang="en-US" sz="1200" dirty="0"/>
          </a:p>
        </p:txBody>
      </p:sp>
      <p:cxnSp>
        <p:nvCxnSpPr>
          <p:cNvPr id="27" name="Straight Arrow Connector 26"/>
          <p:cNvCxnSpPr>
            <a:stCxn id="25" idx="1"/>
          </p:cNvCxnSpPr>
          <p:nvPr/>
        </p:nvCxnSpPr>
        <p:spPr>
          <a:xfrm rot="10800000">
            <a:off x="4114800" y="5562600"/>
            <a:ext cx="914400" cy="323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8600" y="4567535"/>
            <a:ext cx="990600" cy="461665"/>
          </a:xfrm>
          <a:prstGeom prst="rect">
            <a:avLst/>
          </a:prstGeom>
          <a:noFill/>
        </p:spPr>
        <p:txBody>
          <a:bodyPr wrap="square" rtlCol="0">
            <a:spAutoFit/>
          </a:bodyPr>
          <a:lstStyle/>
          <a:p>
            <a:r>
              <a:rPr lang="en-US" sz="1200" dirty="0" smtClean="0"/>
              <a:t>Localizer information</a:t>
            </a:r>
            <a:endParaRPr lang="en-US" sz="1200" dirty="0"/>
          </a:p>
        </p:txBody>
      </p:sp>
      <p:cxnSp>
        <p:nvCxnSpPr>
          <p:cNvPr id="30" name="Straight Arrow Connector 29"/>
          <p:cNvCxnSpPr/>
          <p:nvPr/>
        </p:nvCxnSpPr>
        <p:spPr>
          <a:xfrm>
            <a:off x="990600" y="4800600"/>
            <a:ext cx="1905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934200" y="3581400"/>
            <a:ext cx="2097626" cy="276999"/>
          </a:xfrm>
          <a:prstGeom prst="rect">
            <a:avLst/>
          </a:prstGeom>
          <a:noFill/>
        </p:spPr>
        <p:txBody>
          <a:bodyPr wrap="none" rtlCol="0">
            <a:spAutoFit/>
          </a:bodyPr>
          <a:lstStyle/>
          <a:p>
            <a:r>
              <a:rPr lang="en-US" sz="1200" dirty="0" smtClean="0"/>
              <a:t>Highest obstruction </a:t>
            </a:r>
            <a:r>
              <a:rPr lang="en-US" sz="1000" dirty="0" smtClean="0"/>
              <a:t>(largest size)</a:t>
            </a:r>
            <a:endParaRPr lang="en-US" sz="1000" dirty="0"/>
          </a:p>
        </p:txBody>
      </p:sp>
      <p:cxnSp>
        <p:nvCxnSpPr>
          <p:cNvPr id="33" name="Straight Arrow Connector 32"/>
          <p:cNvCxnSpPr>
            <a:stCxn id="31" idx="1"/>
          </p:cNvCxnSpPr>
          <p:nvPr/>
        </p:nvCxnSpPr>
        <p:spPr>
          <a:xfrm flipH="1" flipV="1">
            <a:off x="5943600" y="3657600"/>
            <a:ext cx="990600" cy="62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934200" y="3886200"/>
            <a:ext cx="1155381" cy="276999"/>
          </a:xfrm>
          <a:prstGeom prst="rect">
            <a:avLst/>
          </a:prstGeom>
          <a:noFill/>
        </p:spPr>
        <p:txBody>
          <a:bodyPr wrap="none" rtlCol="0">
            <a:spAutoFit/>
          </a:bodyPr>
          <a:lstStyle/>
          <a:p>
            <a:r>
              <a:rPr lang="en-US" sz="1200" dirty="0" smtClean="0"/>
              <a:t>Inbound course</a:t>
            </a:r>
            <a:endParaRPr lang="en-US" sz="1200" dirty="0"/>
          </a:p>
        </p:txBody>
      </p:sp>
      <p:cxnSp>
        <p:nvCxnSpPr>
          <p:cNvPr id="37" name="Straight Arrow Connector 36"/>
          <p:cNvCxnSpPr>
            <a:stCxn id="35" idx="1"/>
          </p:cNvCxnSpPr>
          <p:nvPr/>
        </p:nvCxnSpPr>
        <p:spPr>
          <a:xfrm rot="10800000">
            <a:off x="3962400" y="3810000"/>
            <a:ext cx="2971800" cy="214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81000" y="2514600"/>
            <a:ext cx="1371600" cy="276999"/>
          </a:xfrm>
          <a:prstGeom prst="rect">
            <a:avLst/>
          </a:prstGeom>
          <a:noFill/>
        </p:spPr>
        <p:txBody>
          <a:bodyPr wrap="square" rtlCol="0">
            <a:spAutoFit/>
          </a:bodyPr>
          <a:lstStyle/>
          <a:p>
            <a:r>
              <a:rPr lang="en-US" sz="1200" dirty="0" smtClean="0"/>
              <a:t>Outbound course</a:t>
            </a:r>
            <a:endParaRPr lang="en-US" sz="1200" dirty="0"/>
          </a:p>
        </p:txBody>
      </p:sp>
      <p:cxnSp>
        <p:nvCxnSpPr>
          <p:cNvPr id="40" name="Straight Arrow Connector 39"/>
          <p:cNvCxnSpPr>
            <a:stCxn id="38" idx="3"/>
          </p:cNvCxnSpPr>
          <p:nvPr/>
        </p:nvCxnSpPr>
        <p:spPr>
          <a:xfrm>
            <a:off x="1752600" y="2653100"/>
            <a:ext cx="2133600" cy="9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600200" y="3124200"/>
            <a:ext cx="1981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04800" y="2743200"/>
            <a:ext cx="1676400" cy="646331"/>
          </a:xfrm>
          <a:prstGeom prst="rect">
            <a:avLst/>
          </a:prstGeom>
          <a:noFill/>
        </p:spPr>
        <p:txBody>
          <a:bodyPr wrap="square" rtlCol="0">
            <a:spAutoFit/>
          </a:bodyPr>
          <a:lstStyle/>
          <a:p>
            <a:r>
              <a:rPr lang="en-US" sz="1200" dirty="0" smtClean="0"/>
              <a:t>Procedure turn direction and heading information</a:t>
            </a:r>
            <a:endParaRPr lang="en-US" sz="1200" dirty="0"/>
          </a:p>
        </p:txBody>
      </p:sp>
      <p:cxnSp>
        <p:nvCxnSpPr>
          <p:cNvPr id="46" name="Straight Arrow Connector 45"/>
          <p:cNvCxnSpPr>
            <a:stCxn id="17" idx="1"/>
          </p:cNvCxnSpPr>
          <p:nvPr/>
        </p:nvCxnSpPr>
        <p:spPr>
          <a:xfrm rot="10800000" flipV="1">
            <a:off x="4800609" y="2364433"/>
            <a:ext cx="2057393" cy="3787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781800" y="2590800"/>
            <a:ext cx="1981200" cy="461665"/>
          </a:xfrm>
          <a:prstGeom prst="rect">
            <a:avLst/>
          </a:prstGeom>
          <a:noFill/>
        </p:spPr>
        <p:txBody>
          <a:bodyPr wrap="square" rtlCol="0">
            <a:spAutoFit/>
          </a:bodyPr>
          <a:lstStyle/>
          <a:p>
            <a:r>
              <a:rPr lang="en-US" sz="1200" dirty="0" smtClean="0"/>
              <a:t>Altitude and heading for segment</a:t>
            </a:r>
            <a:endParaRPr lang="en-US" sz="1200" dirty="0"/>
          </a:p>
        </p:txBody>
      </p:sp>
      <p:cxnSp>
        <p:nvCxnSpPr>
          <p:cNvPr id="49" name="Straight Arrow Connector 48"/>
          <p:cNvCxnSpPr/>
          <p:nvPr/>
        </p:nvCxnSpPr>
        <p:spPr>
          <a:xfrm rot="10800000" flipV="1">
            <a:off x="4572000" y="2743200"/>
            <a:ext cx="2286000" cy="7620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934200" y="3352800"/>
            <a:ext cx="2071914" cy="276999"/>
          </a:xfrm>
          <a:prstGeom prst="rect">
            <a:avLst/>
          </a:prstGeom>
          <a:noFill/>
        </p:spPr>
        <p:txBody>
          <a:bodyPr wrap="none" rtlCol="0">
            <a:spAutoFit/>
          </a:bodyPr>
          <a:lstStyle/>
          <a:p>
            <a:r>
              <a:rPr lang="en-US" sz="1200" dirty="0" smtClean="0"/>
              <a:t>Mileage to feeder intersection</a:t>
            </a:r>
            <a:endParaRPr lang="en-US" sz="1200" dirty="0"/>
          </a:p>
        </p:txBody>
      </p:sp>
      <p:cxnSp>
        <p:nvCxnSpPr>
          <p:cNvPr id="69" name="Straight Arrow Connector 68"/>
          <p:cNvCxnSpPr/>
          <p:nvPr/>
        </p:nvCxnSpPr>
        <p:spPr>
          <a:xfrm rot="10800000">
            <a:off x="4800600" y="2895600"/>
            <a:ext cx="2133600" cy="3048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7" idx="1"/>
          </p:cNvCxnSpPr>
          <p:nvPr/>
        </p:nvCxnSpPr>
        <p:spPr>
          <a:xfrm rot="10800000" flipV="1">
            <a:off x="4191000" y="3491300"/>
            <a:ext cx="2743200" cy="2425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352800" y="6248400"/>
            <a:ext cx="1756186" cy="276999"/>
          </a:xfrm>
          <a:prstGeom prst="rect">
            <a:avLst/>
          </a:prstGeom>
          <a:noFill/>
        </p:spPr>
        <p:txBody>
          <a:bodyPr wrap="none" rtlCol="0">
            <a:spAutoFit/>
          </a:bodyPr>
          <a:lstStyle/>
          <a:p>
            <a:r>
              <a:rPr lang="en-US" sz="1200" dirty="0" smtClean="0"/>
              <a:t>Obstruction (not highest)</a:t>
            </a:r>
            <a:endParaRPr lang="en-US" sz="1200" dirty="0"/>
          </a:p>
        </p:txBody>
      </p:sp>
      <p:cxnSp>
        <p:nvCxnSpPr>
          <p:cNvPr id="75" name="Straight Arrow Connector 74"/>
          <p:cNvCxnSpPr/>
          <p:nvPr/>
        </p:nvCxnSpPr>
        <p:spPr>
          <a:xfrm rot="5400000" flipH="1" flipV="1">
            <a:off x="3352800" y="5867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934200" y="2971800"/>
            <a:ext cx="1752600" cy="461665"/>
          </a:xfrm>
          <a:prstGeom prst="rect">
            <a:avLst/>
          </a:prstGeom>
          <a:noFill/>
        </p:spPr>
        <p:txBody>
          <a:bodyPr wrap="square" rtlCol="0">
            <a:spAutoFit/>
          </a:bodyPr>
          <a:lstStyle/>
          <a:p>
            <a:r>
              <a:rPr lang="en-US" sz="1200" dirty="0" smtClean="0"/>
              <a:t>Mileage to intersection from the nav aid</a:t>
            </a:r>
            <a:endParaRPr lang="en-US" sz="1200" dirty="0"/>
          </a:p>
        </p:txBody>
      </p:sp>
      <p:sp>
        <p:nvSpPr>
          <p:cNvPr id="87" name="TextBox 86"/>
          <p:cNvSpPr txBox="1"/>
          <p:nvPr/>
        </p:nvSpPr>
        <p:spPr>
          <a:xfrm>
            <a:off x="7010400" y="4343400"/>
            <a:ext cx="1752600" cy="461665"/>
          </a:xfrm>
          <a:prstGeom prst="rect">
            <a:avLst/>
          </a:prstGeom>
          <a:noFill/>
        </p:spPr>
        <p:txBody>
          <a:bodyPr wrap="square" rtlCol="0">
            <a:spAutoFit/>
          </a:bodyPr>
          <a:lstStyle/>
          <a:p>
            <a:r>
              <a:rPr lang="en-US" sz="1200" dirty="0" smtClean="0"/>
              <a:t>Missed approach frequency information</a:t>
            </a:r>
            <a:endParaRPr lang="en-US" sz="1200" dirty="0"/>
          </a:p>
        </p:txBody>
      </p:sp>
      <p:cxnSp>
        <p:nvCxnSpPr>
          <p:cNvPr id="89" name="Straight Arrow Connector 88"/>
          <p:cNvCxnSpPr>
            <a:stCxn id="87" idx="1"/>
          </p:cNvCxnSpPr>
          <p:nvPr/>
        </p:nvCxnSpPr>
        <p:spPr>
          <a:xfrm rot="10800000">
            <a:off x="6629400" y="4495801"/>
            <a:ext cx="381000" cy="78433"/>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010400" y="5105400"/>
            <a:ext cx="1701107" cy="276999"/>
          </a:xfrm>
          <a:prstGeom prst="rect">
            <a:avLst/>
          </a:prstGeom>
          <a:noFill/>
        </p:spPr>
        <p:txBody>
          <a:bodyPr wrap="none" rtlCol="0">
            <a:spAutoFit/>
          </a:bodyPr>
          <a:lstStyle/>
          <a:p>
            <a:r>
              <a:rPr lang="en-US" sz="1200" dirty="0" smtClean="0"/>
              <a:t>Missed approach course</a:t>
            </a:r>
            <a:endParaRPr lang="en-US" sz="1200" dirty="0"/>
          </a:p>
        </p:txBody>
      </p:sp>
      <p:sp>
        <p:nvSpPr>
          <p:cNvPr id="91" name="TextBox 90"/>
          <p:cNvSpPr txBox="1"/>
          <p:nvPr/>
        </p:nvSpPr>
        <p:spPr>
          <a:xfrm>
            <a:off x="7086600" y="4800600"/>
            <a:ext cx="1563954" cy="276999"/>
          </a:xfrm>
          <a:prstGeom prst="rect">
            <a:avLst/>
          </a:prstGeom>
          <a:noFill/>
        </p:spPr>
        <p:txBody>
          <a:bodyPr wrap="none" rtlCol="0">
            <a:spAutoFit/>
          </a:bodyPr>
          <a:lstStyle/>
          <a:p>
            <a:r>
              <a:rPr lang="en-US" sz="1200" dirty="0" smtClean="0"/>
              <a:t>Missed approach hold</a:t>
            </a:r>
            <a:endParaRPr lang="en-US" sz="1200" dirty="0"/>
          </a:p>
        </p:txBody>
      </p:sp>
      <p:cxnSp>
        <p:nvCxnSpPr>
          <p:cNvPr id="93" name="Straight Arrow Connector 92"/>
          <p:cNvCxnSpPr>
            <a:stCxn id="91" idx="1"/>
          </p:cNvCxnSpPr>
          <p:nvPr/>
        </p:nvCxnSpPr>
        <p:spPr>
          <a:xfrm rot="10800000" flipV="1">
            <a:off x="5638800" y="4939100"/>
            <a:ext cx="1447800" cy="9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90" idx="1"/>
          </p:cNvCxnSpPr>
          <p:nvPr/>
        </p:nvCxnSpPr>
        <p:spPr>
          <a:xfrm rot="10800000" flipV="1">
            <a:off x="4953000" y="5243900"/>
            <a:ext cx="2057400" cy="1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086600" y="5410200"/>
            <a:ext cx="1600200" cy="461665"/>
          </a:xfrm>
          <a:prstGeom prst="rect">
            <a:avLst/>
          </a:prstGeom>
          <a:noFill/>
        </p:spPr>
        <p:txBody>
          <a:bodyPr wrap="square" rtlCol="0">
            <a:spAutoFit/>
          </a:bodyPr>
          <a:lstStyle/>
          <a:p>
            <a:r>
              <a:rPr lang="en-US" sz="1200" dirty="0" smtClean="0"/>
              <a:t>Holding course – in and outbound</a:t>
            </a:r>
            <a:endParaRPr lang="en-US" sz="1200" dirty="0"/>
          </a:p>
        </p:txBody>
      </p:sp>
      <p:cxnSp>
        <p:nvCxnSpPr>
          <p:cNvPr id="100" name="Straight Arrow Connector 99"/>
          <p:cNvCxnSpPr>
            <a:stCxn id="87" idx="1"/>
          </p:cNvCxnSpPr>
          <p:nvPr/>
        </p:nvCxnSpPr>
        <p:spPr>
          <a:xfrm rot="10800000">
            <a:off x="5562600" y="3352801"/>
            <a:ext cx="1447800" cy="1221433"/>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019800" y="5562600"/>
            <a:ext cx="990600" cy="830997"/>
          </a:xfrm>
          <a:prstGeom prst="rect">
            <a:avLst/>
          </a:prstGeom>
          <a:solidFill>
            <a:schemeClr val="bg1"/>
          </a:solidFill>
        </p:spPr>
        <p:txBody>
          <a:bodyPr wrap="square" rtlCol="0">
            <a:spAutoFit/>
          </a:bodyPr>
          <a:lstStyle/>
          <a:p>
            <a:r>
              <a:rPr lang="en-US" sz="1200" dirty="0" smtClean="0"/>
              <a:t>Obstruction height may not be accurate</a:t>
            </a:r>
            <a:endParaRPr lang="en-US" sz="1200" dirty="0"/>
          </a:p>
        </p:txBody>
      </p:sp>
      <p:sp>
        <p:nvSpPr>
          <p:cNvPr id="101" name="TextBox 100"/>
          <p:cNvSpPr txBox="1"/>
          <p:nvPr/>
        </p:nvSpPr>
        <p:spPr>
          <a:xfrm>
            <a:off x="7162801" y="5867400"/>
            <a:ext cx="1676400" cy="461665"/>
          </a:xfrm>
          <a:prstGeom prst="rect">
            <a:avLst/>
          </a:prstGeom>
          <a:noFill/>
        </p:spPr>
        <p:txBody>
          <a:bodyPr wrap="square" rtlCol="0">
            <a:spAutoFit/>
          </a:bodyPr>
          <a:lstStyle/>
          <a:p>
            <a:r>
              <a:rPr lang="en-US" sz="1200" dirty="0" smtClean="0"/>
              <a:t>Holding point for missed approach</a:t>
            </a:r>
            <a:endParaRPr lang="en-US" sz="1200" dirty="0"/>
          </a:p>
        </p:txBody>
      </p:sp>
      <p:cxnSp>
        <p:nvCxnSpPr>
          <p:cNvPr id="103" name="Straight Arrow Connector 102"/>
          <p:cNvCxnSpPr>
            <a:stCxn id="101" idx="1"/>
          </p:cNvCxnSpPr>
          <p:nvPr/>
        </p:nvCxnSpPr>
        <p:spPr>
          <a:xfrm flipH="1" flipV="1">
            <a:off x="5486401" y="4953000"/>
            <a:ext cx="1676400" cy="1145233"/>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6" idx="1"/>
          </p:cNvCxnSpPr>
          <p:nvPr/>
        </p:nvCxnSpPr>
        <p:spPr>
          <a:xfrm rot="10800000">
            <a:off x="5562600" y="5181601"/>
            <a:ext cx="1524000" cy="45943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10800000">
            <a:off x="4191000" y="4953000"/>
            <a:ext cx="2057400" cy="7620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304800" y="4267200"/>
            <a:ext cx="1480277" cy="276999"/>
          </a:xfrm>
          <a:prstGeom prst="rect">
            <a:avLst/>
          </a:prstGeom>
          <a:noFill/>
        </p:spPr>
        <p:txBody>
          <a:bodyPr wrap="none" rtlCol="0">
            <a:spAutoFit/>
          </a:bodyPr>
          <a:lstStyle/>
          <a:p>
            <a:r>
              <a:rPr lang="en-US" sz="1200" dirty="0" smtClean="0"/>
              <a:t>Glide slope intercept</a:t>
            </a:r>
            <a:endParaRPr lang="en-US" sz="1200" dirty="0"/>
          </a:p>
        </p:txBody>
      </p:sp>
      <p:cxnSp>
        <p:nvCxnSpPr>
          <p:cNvPr id="113" name="Straight Arrow Connector 112"/>
          <p:cNvCxnSpPr>
            <a:stCxn id="111" idx="3"/>
          </p:cNvCxnSpPr>
          <p:nvPr/>
        </p:nvCxnSpPr>
        <p:spPr>
          <a:xfrm flipV="1">
            <a:off x="1785077" y="3810000"/>
            <a:ext cx="2024923" cy="59570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228600" y="2133600"/>
            <a:ext cx="1905000" cy="461665"/>
          </a:xfrm>
          <a:prstGeom prst="rect">
            <a:avLst/>
          </a:prstGeom>
          <a:noFill/>
        </p:spPr>
        <p:txBody>
          <a:bodyPr wrap="square" rtlCol="0">
            <a:spAutoFit/>
          </a:bodyPr>
          <a:lstStyle/>
          <a:p>
            <a:r>
              <a:rPr lang="en-US" sz="1200" dirty="0" smtClean="0"/>
              <a:t>Front course (shaded right side)</a:t>
            </a:r>
            <a:endParaRPr lang="en-US" sz="1200" dirty="0"/>
          </a:p>
        </p:txBody>
      </p:sp>
      <p:cxnSp>
        <p:nvCxnSpPr>
          <p:cNvPr id="120" name="Straight Arrow Connector 119"/>
          <p:cNvCxnSpPr/>
          <p:nvPr/>
        </p:nvCxnSpPr>
        <p:spPr>
          <a:xfrm>
            <a:off x="685800" y="2438400"/>
            <a:ext cx="3124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6934200" y="4114800"/>
            <a:ext cx="1632948" cy="276999"/>
          </a:xfrm>
          <a:prstGeom prst="rect">
            <a:avLst/>
          </a:prstGeom>
          <a:noFill/>
        </p:spPr>
        <p:txBody>
          <a:bodyPr wrap="none" rtlCol="0">
            <a:spAutoFit/>
          </a:bodyPr>
          <a:lstStyle/>
          <a:p>
            <a:r>
              <a:rPr lang="en-US" sz="1200" dirty="0" smtClean="0"/>
              <a:t>Transition route to IAF</a:t>
            </a:r>
            <a:endParaRPr lang="en-US" sz="1200" dirty="0"/>
          </a:p>
        </p:txBody>
      </p:sp>
      <p:cxnSp>
        <p:nvCxnSpPr>
          <p:cNvPr id="124" name="Straight Arrow Connector 123"/>
          <p:cNvCxnSpPr/>
          <p:nvPr/>
        </p:nvCxnSpPr>
        <p:spPr>
          <a:xfrm rot="10800000">
            <a:off x="6248400" y="4114800"/>
            <a:ext cx="838200" cy="15240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1D33BB7C-427A-41F4-97C8-46847CE529D8}"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Briefing</a:t>
            </a:r>
            <a:endParaRPr lang="en-US" dirty="0"/>
          </a:p>
        </p:txBody>
      </p:sp>
      <p:sp>
        <p:nvSpPr>
          <p:cNvPr id="3" name="Content Placeholder 2"/>
          <p:cNvSpPr>
            <a:spLocks noGrp="1"/>
          </p:cNvSpPr>
          <p:nvPr>
            <p:ph idx="1"/>
          </p:nvPr>
        </p:nvSpPr>
        <p:spPr>
          <a:xfrm>
            <a:off x="457200" y="1600201"/>
            <a:ext cx="8229600" cy="685800"/>
          </a:xfrm>
        </p:spPr>
        <p:txBody>
          <a:bodyPr>
            <a:normAutofit fontScale="92500"/>
          </a:bodyPr>
          <a:lstStyle/>
          <a:p>
            <a:r>
              <a:rPr lang="en-US" dirty="0" smtClean="0"/>
              <a:t>Profile view – mentally run through the approach</a:t>
            </a:r>
            <a:endParaRPr lang="en-US" dirty="0"/>
          </a:p>
        </p:txBody>
      </p:sp>
      <p:pic>
        <p:nvPicPr>
          <p:cNvPr id="29698" name="Picture 2"/>
          <p:cNvPicPr>
            <a:picLocks noChangeAspect="1" noChangeArrowheads="1"/>
          </p:cNvPicPr>
          <p:nvPr/>
        </p:nvPicPr>
        <p:blipFill>
          <a:blip r:embed="rId2" cstate="print"/>
          <a:srcRect/>
          <a:stretch>
            <a:fillRect/>
          </a:stretch>
        </p:blipFill>
        <p:spPr bwMode="auto">
          <a:xfrm>
            <a:off x="1828800" y="2514600"/>
            <a:ext cx="4876800" cy="3152186"/>
          </a:xfrm>
          <a:prstGeom prst="rect">
            <a:avLst/>
          </a:prstGeom>
          <a:noFill/>
          <a:ln w="9525">
            <a:noFill/>
            <a:miter lim="800000"/>
            <a:headEnd/>
            <a:tailEnd/>
          </a:ln>
        </p:spPr>
      </p:pic>
      <p:sp>
        <p:nvSpPr>
          <p:cNvPr id="5" name="TextBox 4"/>
          <p:cNvSpPr txBox="1"/>
          <p:nvPr/>
        </p:nvSpPr>
        <p:spPr>
          <a:xfrm>
            <a:off x="6934200" y="2514600"/>
            <a:ext cx="1676400" cy="461665"/>
          </a:xfrm>
          <a:prstGeom prst="rect">
            <a:avLst/>
          </a:prstGeom>
          <a:noFill/>
        </p:spPr>
        <p:txBody>
          <a:bodyPr wrap="square" rtlCol="0">
            <a:spAutoFit/>
          </a:bodyPr>
          <a:lstStyle/>
          <a:p>
            <a:r>
              <a:rPr lang="en-US" sz="1200" dirty="0" smtClean="0"/>
              <a:t>Graphical missed approach information </a:t>
            </a:r>
            <a:endParaRPr lang="en-US" sz="1200" dirty="0"/>
          </a:p>
        </p:txBody>
      </p:sp>
      <p:cxnSp>
        <p:nvCxnSpPr>
          <p:cNvPr id="7" name="Straight Arrow Connector 6"/>
          <p:cNvCxnSpPr/>
          <p:nvPr/>
        </p:nvCxnSpPr>
        <p:spPr>
          <a:xfrm rot="10800000">
            <a:off x="6629400" y="2743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6629400" y="4191000"/>
            <a:ext cx="838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91400" y="3962400"/>
            <a:ext cx="838200" cy="1015663"/>
          </a:xfrm>
          <a:prstGeom prst="rect">
            <a:avLst/>
          </a:prstGeom>
          <a:noFill/>
        </p:spPr>
        <p:txBody>
          <a:bodyPr wrap="square" rtlCol="0">
            <a:spAutoFit/>
          </a:bodyPr>
          <a:lstStyle/>
          <a:p>
            <a:r>
              <a:rPr lang="en-US" sz="1200" dirty="0" smtClean="0"/>
              <a:t>Aircraft category </a:t>
            </a:r>
          </a:p>
          <a:p>
            <a:r>
              <a:rPr lang="en-US" sz="1200" dirty="0" smtClean="0"/>
              <a:t>A &lt;= 90</a:t>
            </a:r>
          </a:p>
          <a:p>
            <a:r>
              <a:rPr lang="en-US" sz="1200" dirty="0" smtClean="0"/>
              <a:t>B &lt; 121</a:t>
            </a:r>
          </a:p>
          <a:p>
            <a:r>
              <a:rPr lang="en-US" sz="1200" dirty="0" smtClean="0"/>
              <a:t>C &lt; 141</a:t>
            </a:r>
            <a:endParaRPr lang="en-US" sz="1200" dirty="0"/>
          </a:p>
        </p:txBody>
      </p:sp>
      <p:sp>
        <p:nvSpPr>
          <p:cNvPr id="13" name="TextBox 12"/>
          <p:cNvSpPr txBox="1"/>
          <p:nvPr/>
        </p:nvSpPr>
        <p:spPr>
          <a:xfrm>
            <a:off x="304800" y="4648200"/>
            <a:ext cx="1143000" cy="276999"/>
          </a:xfrm>
          <a:prstGeom prst="rect">
            <a:avLst/>
          </a:prstGeom>
          <a:noFill/>
        </p:spPr>
        <p:txBody>
          <a:bodyPr wrap="square" rtlCol="0">
            <a:spAutoFit/>
          </a:bodyPr>
          <a:lstStyle/>
          <a:p>
            <a:r>
              <a:rPr lang="en-US" sz="1200" dirty="0" smtClean="0"/>
              <a:t>Minimums</a:t>
            </a:r>
            <a:endParaRPr lang="en-US" sz="1200" dirty="0"/>
          </a:p>
        </p:txBody>
      </p:sp>
      <p:cxnSp>
        <p:nvCxnSpPr>
          <p:cNvPr id="15" name="Straight Arrow Connector 14"/>
          <p:cNvCxnSpPr/>
          <p:nvPr/>
        </p:nvCxnSpPr>
        <p:spPr>
          <a:xfrm>
            <a:off x="1066800" y="48006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066800" y="4800600"/>
            <a:ext cx="838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066800" y="4800600"/>
            <a:ext cx="762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1000" y="3581400"/>
            <a:ext cx="1143000" cy="830997"/>
          </a:xfrm>
          <a:prstGeom prst="rect">
            <a:avLst/>
          </a:prstGeom>
          <a:noFill/>
        </p:spPr>
        <p:txBody>
          <a:bodyPr wrap="square" rtlCol="0">
            <a:spAutoFit/>
          </a:bodyPr>
          <a:lstStyle/>
          <a:p>
            <a:r>
              <a:rPr lang="en-US" sz="1200" dirty="0" smtClean="0"/>
              <a:t>Glide slope angle /</a:t>
            </a:r>
          </a:p>
          <a:p>
            <a:r>
              <a:rPr lang="en-US" sz="1200" dirty="0" smtClean="0"/>
              <a:t>Threshold crossing height</a:t>
            </a:r>
            <a:endParaRPr lang="en-US" sz="1200" dirty="0"/>
          </a:p>
        </p:txBody>
      </p:sp>
      <p:cxnSp>
        <p:nvCxnSpPr>
          <p:cNvPr id="24" name="Straight Arrow Connector 23"/>
          <p:cNvCxnSpPr/>
          <p:nvPr/>
        </p:nvCxnSpPr>
        <p:spPr>
          <a:xfrm>
            <a:off x="914400" y="3886200"/>
            <a:ext cx="1143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4200" y="3505200"/>
            <a:ext cx="1484702" cy="276999"/>
          </a:xfrm>
          <a:prstGeom prst="rect">
            <a:avLst/>
          </a:prstGeom>
          <a:noFill/>
        </p:spPr>
        <p:txBody>
          <a:bodyPr wrap="none" rtlCol="0">
            <a:spAutoFit/>
          </a:bodyPr>
          <a:lstStyle/>
          <a:p>
            <a:r>
              <a:rPr lang="en-US" sz="1200" dirty="0" smtClean="0"/>
              <a:t>Mileage to threshold</a:t>
            </a:r>
            <a:endParaRPr lang="en-US" sz="1200" dirty="0"/>
          </a:p>
        </p:txBody>
      </p:sp>
      <p:cxnSp>
        <p:nvCxnSpPr>
          <p:cNvPr id="27" name="Straight Arrow Connector 26"/>
          <p:cNvCxnSpPr/>
          <p:nvPr/>
        </p:nvCxnSpPr>
        <p:spPr>
          <a:xfrm rot="10800000" flipV="1">
            <a:off x="5638800" y="3657600"/>
            <a:ext cx="1447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010400" y="3733800"/>
            <a:ext cx="675954" cy="276999"/>
          </a:xfrm>
          <a:prstGeom prst="rect">
            <a:avLst/>
          </a:prstGeom>
          <a:noFill/>
        </p:spPr>
        <p:txBody>
          <a:bodyPr wrap="none" rtlCol="0">
            <a:spAutoFit/>
          </a:bodyPr>
          <a:lstStyle/>
          <a:p>
            <a:r>
              <a:rPr lang="en-US" sz="1200" dirty="0" smtClean="0"/>
              <a:t>Runway</a:t>
            </a:r>
            <a:endParaRPr lang="en-US" sz="1200" dirty="0"/>
          </a:p>
        </p:txBody>
      </p:sp>
      <p:cxnSp>
        <p:nvCxnSpPr>
          <p:cNvPr id="30" name="Straight Arrow Connector 29"/>
          <p:cNvCxnSpPr>
            <a:stCxn id="28" idx="1"/>
          </p:cNvCxnSpPr>
          <p:nvPr/>
        </p:nvCxnSpPr>
        <p:spPr>
          <a:xfrm rot="10800000" flipV="1">
            <a:off x="6248400" y="3872300"/>
            <a:ext cx="762000" cy="394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286000" y="5943600"/>
            <a:ext cx="2301015" cy="276999"/>
          </a:xfrm>
          <a:prstGeom prst="rect">
            <a:avLst/>
          </a:prstGeom>
          <a:noFill/>
        </p:spPr>
        <p:txBody>
          <a:bodyPr wrap="none" rtlCol="0">
            <a:spAutoFit/>
          </a:bodyPr>
          <a:lstStyle/>
          <a:p>
            <a:r>
              <a:rPr lang="en-US" sz="1200" dirty="0" smtClean="0"/>
              <a:t>Glide slope intercept altitude MSL</a:t>
            </a:r>
            <a:endParaRPr lang="en-US" sz="1200" dirty="0"/>
          </a:p>
        </p:txBody>
      </p:sp>
      <p:cxnSp>
        <p:nvCxnSpPr>
          <p:cNvPr id="33" name="Straight Arrow Connector 32"/>
          <p:cNvCxnSpPr/>
          <p:nvPr/>
        </p:nvCxnSpPr>
        <p:spPr>
          <a:xfrm rot="5400000" flipH="1" flipV="1">
            <a:off x="2057400" y="4572000"/>
            <a:ext cx="19050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34200" y="5029200"/>
            <a:ext cx="1828800" cy="646331"/>
          </a:xfrm>
          <a:prstGeom prst="rect">
            <a:avLst/>
          </a:prstGeom>
          <a:noFill/>
        </p:spPr>
        <p:txBody>
          <a:bodyPr wrap="square" rtlCol="0">
            <a:spAutoFit/>
          </a:bodyPr>
          <a:lstStyle/>
          <a:p>
            <a:r>
              <a:rPr lang="en-US" sz="1200" dirty="0" smtClean="0"/>
              <a:t>NON-Precision approaches - must time for MAP</a:t>
            </a:r>
            <a:endParaRPr lang="en-US" sz="1200" dirty="0"/>
          </a:p>
        </p:txBody>
      </p:sp>
      <p:cxnSp>
        <p:nvCxnSpPr>
          <p:cNvPr id="36" name="Straight Arrow Connector 35"/>
          <p:cNvCxnSpPr>
            <a:stCxn id="34" idx="1"/>
          </p:cNvCxnSpPr>
          <p:nvPr/>
        </p:nvCxnSpPr>
        <p:spPr>
          <a:xfrm rot="10800000">
            <a:off x="6705600" y="5105402"/>
            <a:ext cx="228600" cy="2469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4" idx="1"/>
          </p:cNvCxnSpPr>
          <p:nvPr/>
        </p:nvCxnSpPr>
        <p:spPr>
          <a:xfrm rot="10800000" flipV="1">
            <a:off x="6705600" y="5352365"/>
            <a:ext cx="228600" cy="578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28600" y="2133600"/>
            <a:ext cx="1447800" cy="1015663"/>
          </a:xfrm>
          <a:prstGeom prst="rect">
            <a:avLst/>
          </a:prstGeom>
          <a:noFill/>
        </p:spPr>
        <p:txBody>
          <a:bodyPr wrap="square" rtlCol="0">
            <a:spAutoFit/>
          </a:bodyPr>
          <a:lstStyle/>
          <a:p>
            <a:r>
              <a:rPr lang="en-US" sz="1200" dirty="0" smtClean="0"/>
              <a:t>Minimum altitude for procedure turn can descend on inbound to intercept</a:t>
            </a:r>
            <a:endParaRPr lang="en-US" sz="1200" dirty="0"/>
          </a:p>
        </p:txBody>
      </p:sp>
      <p:cxnSp>
        <p:nvCxnSpPr>
          <p:cNvPr id="41" name="Straight Arrow Connector 40"/>
          <p:cNvCxnSpPr/>
          <p:nvPr/>
        </p:nvCxnSpPr>
        <p:spPr>
          <a:xfrm>
            <a:off x="914400" y="3048000"/>
            <a:ext cx="1143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04800" y="3352800"/>
            <a:ext cx="1155381" cy="276999"/>
          </a:xfrm>
          <a:prstGeom prst="rect">
            <a:avLst/>
          </a:prstGeom>
          <a:noFill/>
        </p:spPr>
        <p:txBody>
          <a:bodyPr wrap="none" rtlCol="0">
            <a:spAutoFit/>
          </a:bodyPr>
          <a:lstStyle/>
          <a:p>
            <a:r>
              <a:rPr lang="en-US" sz="1200" dirty="0" smtClean="0"/>
              <a:t>Inbound course</a:t>
            </a:r>
            <a:endParaRPr lang="en-US" sz="1200" dirty="0"/>
          </a:p>
        </p:txBody>
      </p:sp>
      <p:cxnSp>
        <p:nvCxnSpPr>
          <p:cNvPr id="46" name="Straight Arrow Connector 45"/>
          <p:cNvCxnSpPr>
            <a:stCxn id="44" idx="3"/>
          </p:cNvCxnSpPr>
          <p:nvPr/>
        </p:nvCxnSpPr>
        <p:spPr>
          <a:xfrm>
            <a:off x="1460181" y="3491300"/>
            <a:ext cx="1359219" cy="1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057400" y="2133600"/>
            <a:ext cx="1005340" cy="276999"/>
          </a:xfrm>
          <a:prstGeom prst="rect">
            <a:avLst/>
          </a:prstGeom>
          <a:noFill/>
        </p:spPr>
        <p:txBody>
          <a:bodyPr wrap="none" rtlCol="0">
            <a:spAutoFit/>
          </a:bodyPr>
          <a:lstStyle/>
          <a:p>
            <a:r>
              <a:rPr lang="en-US" sz="1200" dirty="0" smtClean="0"/>
              <a:t>Limiting note</a:t>
            </a:r>
            <a:endParaRPr lang="en-US" sz="1200" dirty="0"/>
          </a:p>
        </p:txBody>
      </p:sp>
      <p:cxnSp>
        <p:nvCxnSpPr>
          <p:cNvPr id="50" name="Straight Arrow Connector 49"/>
          <p:cNvCxnSpPr/>
          <p:nvPr/>
        </p:nvCxnSpPr>
        <p:spPr>
          <a:xfrm rot="5400000">
            <a:off x="2438400" y="2514600"/>
            <a:ext cx="381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352800" y="2057400"/>
            <a:ext cx="1447800" cy="461665"/>
          </a:xfrm>
          <a:prstGeom prst="rect">
            <a:avLst/>
          </a:prstGeom>
          <a:noFill/>
        </p:spPr>
        <p:txBody>
          <a:bodyPr wrap="square" rtlCol="0">
            <a:spAutoFit/>
          </a:bodyPr>
          <a:lstStyle/>
          <a:p>
            <a:r>
              <a:rPr lang="en-US" sz="1200" dirty="0" smtClean="0"/>
              <a:t>Procedure turn outbound heading</a:t>
            </a:r>
            <a:endParaRPr lang="en-US" sz="1200" dirty="0"/>
          </a:p>
        </p:txBody>
      </p:sp>
      <p:cxnSp>
        <p:nvCxnSpPr>
          <p:cNvPr id="53" name="Straight Arrow Connector 52"/>
          <p:cNvCxnSpPr/>
          <p:nvPr/>
        </p:nvCxnSpPr>
        <p:spPr>
          <a:xfrm rot="5400000">
            <a:off x="3429000" y="26670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800600" y="2057400"/>
            <a:ext cx="481222" cy="369332"/>
          </a:xfrm>
          <a:prstGeom prst="rect">
            <a:avLst/>
          </a:prstGeom>
          <a:noFill/>
        </p:spPr>
        <p:txBody>
          <a:bodyPr wrap="none" rtlCol="0">
            <a:spAutoFit/>
          </a:bodyPr>
          <a:lstStyle/>
          <a:p>
            <a:r>
              <a:rPr lang="en-US" dirty="0" smtClean="0"/>
              <a:t>IAF</a:t>
            </a:r>
            <a:endParaRPr lang="en-US" dirty="0"/>
          </a:p>
        </p:txBody>
      </p:sp>
      <p:cxnSp>
        <p:nvCxnSpPr>
          <p:cNvPr id="56" name="Straight Arrow Connector 55"/>
          <p:cNvCxnSpPr/>
          <p:nvPr/>
        </p:nvCxnSpPr>
        <p:spPr>
          <a:xfrm rot="10800000" flipV="1">
            <a:off x="4495800" y="2286000"/>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0800000" flipV="1">
            <a:off x="4343400" y="2286000"/>
            <a:ext cx="1524000" cy="762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791200" y="2057400"/>
            <a:ext cx="1371600" cy="461665"/>
          </a:xfrm>
          <a:prstGeom prst="rect">
            <a:avLst/>
          </a:prstGeom>
          <a:noFill/>
        </p:spPr>
        <p:txBody>
          <a:bodyPr wrap="square" rtlCol="0">
            <a:spAutoFit/>
          </a:bodyPr>
          <a:lstStyle/>
          <a:p>
            <a:r>
              <a:rPr lang="en-US" sz="1200" dirty="0" smtClean="0"/>
              <a:t>Glide slope altitude at LOM</a:t>
            </a:r>
            <a:endParaRPr lang="en-US" sz="1200" dirty="0"/>
          </a:p>
        </p:txBody>
      </p:sp>
      <p:sp>
        <p:nvSpPr>
          <p:cNvPr id="61" name="TextBox 60"/>
          <p:cNvSpPr txBox="1"/>
          <p:nvPr/>
        </p:nvSpPr>
        <p:spPr>
          <a:xfrm>
            <a:off x="6934200" y="3048000"/>
            <a:ext cx="2209800" cy="461665"/>
          </a:xfrm>
          <a:prstGeom prst="rect">
            <a:avLst/>
          </a:prstGeom>
          <a:noFill/>
        </p:spPr>
        <p:txBody>
          <a:bodyPr wrap="square" rtlCol="0">
            <a:spAutoFit/>
          </a:bodyPr>
          <a:lstStyle/>
          <a:p>
            <a:r>
              <a:rPr lang="en-US" sz="1200" dirty="0" smtClean="0"/>
              <a:t>Non-precision FAF (point to begin MAP timing)</a:t>
            </a:r>
            <a:endParaRPr lang="en-US" sz="1200" dirty="0"/>
          </a:p>
        </p:txBody>
      </p:sp>
      <p:cxnSp>
        <p:nvCxnSpPr>
          <p:cNvPr id="63" name="Straight Arrow Connector 62"/>
          <p:cNvCxnSpPr>
            <a:stCxn id="61" idx="1"/>
          </p:cNvCxnSpPr>
          <p:nvPr/>
        </p:nvCxnSpPr>
        <p:spPr>
          <a:xfrm rot="10800000" flipV="1">
            <a:off x="4343400" y="3278833"/>
            <a:ext cx="2590800" cy="37876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1D33BB7C-427A-41F4-97C8-46847CE529D8}"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p:cNvPicPr>
            <a:picLocks noChangeAspect="1" noChangeArrowheads="1"/>
          </p:cNvPicPr>
          <p:nvPr/>
        </p:nvPicPr>
        <p:blipFill>
          <a:blip r:embed="rId2" cstate="print"/>
          <a:srcRect/>
          <a:stretch>
            <a:fillRect/>
          </a:stretch>
        </p:blipFill>
        <p:spPr bwMode="auto">
          <a:xfrm>
            <a:off x="1504949" y="4219575"/>
            <a:ext cx="4829175" cy="20002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Missed Approach Briefing</a:t>
            </a:r>
            <a:endParaRPr lang="en-US" dirty="0"/>
          </a:p>
        </p:txBody>
      </p:sp>
      <p:sp>
        <p:nvSpPr>
          <p:cNvPr id="3" name="Content Placeholder 2"/>
          <p:cNvSpPr>
            <a:spLocks noGrp="1"/>
          </p:cNvSpPr>
          <p:nvPr>
            <p:ph idx="1"/>
          </p:nvPr>
        </p:nvSpPr>
        <p:spPr>
          <a:xfrm>
            <a:off x="457200" y="1600201"/>
            <a:ext cx="8229600" cy="762000"/>
          </a:xfrm>
        </p:spPr>
        <p:txBody>
          <a:bodyPr>
            <a:normAutofit fontScale="85000" lnSpcReduction="20000"/>
          </a:bodyPr>
          <a:lstStyle/>
          <a:p>
            <a:r>
              <a:rPr lang="en-US" dirty="0" smtClean="0"/>
              <a:t>Missed Approach Timing Information – required only for non precision localizer approach</a:t>
            </a:r>
            <a:endParaRPr lang="en-US" dirty="0"/>
          </a:p>
        </p:txBody>
      </p:sp>
      <p:pic>
        <p:nvPicPr>
          <p:cNvPr id="30722" name="Picture 2"/>
          <p:cNvPicPr>
            <a:picLocks noChangeAspect="1" noChangeArrowheads="1"/>
          </p:cNvPicPr>
          <p:nvPr/>
        </p:nvPicPr>
        <p:blipFill>
          <a:blip r:embed="rId3" cstate="print"/>
          <a:srcRect/>
          <a:stretch>
            <a:fillRect/>
          </a:stretch>
        </p:blipFill>
        <p:spPr bwMode="auto">
          <a:xfrm>
            <a:off x="3581400" y="2286000"/>
            <a:ext cx="4914900" cy="1323975"/>
          </a:xfrm>
          <a:prstGeom prst="rect">
            <a:avLst/>
          </a:prstGeom>
          <a:noFill/>
          <a:ln w="9525">
            <a:noFill/>
            <a:miter lim="800000"/>
            <a:headEnd/>
            <a:tailEnd/>
          </a:ln>
        </p:spPr>
      </p:pic>
      <p:cxnSp>
        <p:nvCxnSpPr>
          <p:cNvPr id="7" name="Straight Arrow Connector 6"/>
          <p:cNvCxnSpPr/>
          <p:nvPr/>
        </p:nvCxnSpPr>
        <p:spPr>
          <a:xfrm rot="10800000" flipV="1">
            <a:off x="1828800" y="2514600"/>
            <a:ext cx="2971800" cy="2057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029200" y="2667000"/>
            <a:ext cx="990600" cy="3276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1D33BB7C-427A-41F4-97C8-46847CE529D8}"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97" y="1447799"/>
            <a:ext cx="3271059"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Let’s Fly – The Initial Segment</a:t>
            </a:r>
            <a:endParaRPr lang="en-US" dirty="0"/>
          </a:p>
        </p:txBody>
      </p:sp>
      <p:sp>
        <p:nvSpPr>
          <p:cNvPr id="4" name="Content Placeholder 3"/>
          <p:cNvSpPr>
            <a:spLocks noGrp="1"/>
          </p:cNvSpPr>
          <p:nvPr>
            <p:ph sz="half" idx="2"/>
          </p:nvPr>
        </p:nvSpPr>
        <p:spPr>
          <a:xfrm>
            <a:off x="4191000" y="1600200"/>
            <a:ext cx="4724400" cy="4525963"/>
          </a:xfrm>
        </p:spPr>
        <p:txBody>
          <a:bodyPr>
            <a:noAutofit/>
          </a:bodyPr>
          <a:lstStyle/>
          <a:p>
            <a:r>
              <a:rPr lang="en-US" sz="1400" dirty="0" smtClean="0"/>
              <a:t>Radios tuned to LOM </a:t>
            </a:r>
            <a:r>
              <a:rPr lang="en-US" sz="1400" dirty="0" smtClean="0"/>
              <a:t>for LOM </a:t>
            </a:r>
            <a:r>
              <a:rPr lang="en-US" sz="1400" dirty="0" smtClean="0"/>
              <a:t>location/missed.  </a:t>
            </a:r>
          </a:p>
          <a:p>
            <a:r>
              <a:rPr lang="en-US" sz="1400" dirty="0" smtClean="0"/>
              <a:t>Confirm Morse code and leave on softly in the background</a:t>
            </a:r>
          </a:p>
          <a:p>
            <a:r>
              <a:rPr lang="en-US" sz="1400" dirty="0" smtClean="0"/>
              <a:t>Reduce </a:t>
            </a:r>
            <a:r>
              <a:rPr lang="en-US" sz="1400" dirty="0"/>
              <a:t>power to </a:t>
            </a:r>
            <a:r>
              <a:rPr lang="en-US" sz="1400" dirty="0" smtClean="0"/>
              <a:t>approach setting</a:t>
            </a:r>
          </a:p>
          <a:p>
            <a:r>
              <a:rPr lang="en-US" sz="1400" dirty="0" smtClean="0"/>
              <a:t>Cross over the LOM at </a:t>
            </a:r>
            <a:r>
              <a:rPr lang="en-US" sz="1400" dirty="0" smtClean="0"/>
              <a:t>or above 2,100 </a:t>
            </a:r>
            <a:r>
              <a:rPr lang="en-US" sz="1400" dirty="0" smtClean="0"/>
              <a:t>feet – ADF needle and/or  blue marker light will start flashing and you will hear dashes as you cross LOM</a:t>
            </a:r>
          </a:p>
          <a:p>
            <a:r>
              <a:rPr lang="en-US" sz="1400" dirty="0" smtClean="0"/>
              <a:t>Turn to track outbound on the I-LBX localizer (355 degree</a:t>
            </a:r>
            <a:r>
              <a:rPr lang="en-US" sz="1400" dirty="0"/>
              <a:t>) </a:t>
            </a:r>
            <a:r>
              <a:rPr lang="en-US" sz="1400" dirty="0" smtClean="0"/>
              <a:t>and begin descent </a:t>
            </a:r>
            <a:r>
              <a:rPr lang="en-US" sz="1400" dirty="0"/>
              <a:t>to </a:t>
            </a:r>
            <a:r>
              <a:rPr lang="en-US" sz="1400" dirty="0" smtClean="0"/>
              <a:t>2100, if higher</a:t>
            </a:r>
            <a:endParaRPr lang="en-US" sz="1400" dirty="0" smtClean="0"/>
          </a:p>
          <a:p>
            <a:r>
              <a:rPr lang="en-US" sz="1400" dirty="0" smtClean="0"/>
              <a:t>Begin timing - taking into account your groundspeed or </a:t>
            </a:r>
            <a:r>
              <a:rPr lang="en-US" sz="1400" dirty="0" smtClean="0"/>
              <a:t>tune </a:t>
            </a:r>
            <a:r>
              <a:rPr lang="en-US" sz="1400" dirty="0" smtClean="0"/>
              <a:t>DME - remember that your procedure turn must </a:t>
            </a:r>
            <a:r>
              <a:rPr lang="en-US" sz="1400" dirty="0" smtClean="0"/>
              <a:t>be completed within 10 miles of the LOM.  Track outbound far enough, </a:t>
            </a:r>
            <a:r>
              <a:rPr lang="en-US" sz="1400" dirty="0" smtClean="0"/>
              <a:t>considering the wind, to give you enough distance to become stabilized before your descent begins</a:t>
            </a:r>
          </a:p>
          <a:p>
            <a:r>
              <a:rPr lang="en-US" sz="1400" dirty="0" smtClean="0"/>
              <a:t>After 1 to 2 minutes on being established on the Localizer begin outbound turn left </a:t>
            </a:r>
            <a:r>
              <a:rPr lang="en-US" sz="1400" dirty="0"/>
              <a:t>starting the Procedure </a:t>
            </a:r>
            <a:r>
              <a:rPr lang="en-US" sz="1400" dirty="0" smtClean="0"/>
              <a:t>Turn</a:t>
            </a:r>
          </a:p>
          <a:p>
            <a:pPr lvl="1"/>
            <a:r>
              <a:rPr lang="en-US" sz="1000" dirty="0" smtClean="0"/>
              <a:t>Can be 310° degrees or other heading on protected side of course</a:t>
            </a:r>
          </a:p>
          <a:p>
            <a:r>
              <a:rPr lang="en-US" sz="1400" dirty="0" smtClean="0"/>
              <a:t>Begin timing for 1 minute when wings are level.</a:t>
            </a:r>
            <a:endParaRPr lang="en-US" dirty="0" smtClean="0"/>
          </a:p>
          <a:p>
            <a:endParaRPr lang="en-US" dirty="0"/>
          </a:p>
        </p:txBody>
      </p:sp>
      <p:sp>
        <p:nvSpPr>
          <p:cNvPr id="6" name="Slide Number Placeholder 5"/>
          <p:cNvSpPr>
            <a:spLocks noGrp="1"/>
          </p:cNvSpPr>
          <p:nvPr>
            <p:ph type="sldNum" sz="quarter" idx="12"/>
          </p:nvPr>
        </p:nvSpPr>
        <p:spPr/>
        <p:txBody>
          <a:bodyPr/>
          <a:lstStyle/>
          <a:p>
            <a:fld id="{1D33BB7C-427A-41F4-97C8-46847CE529D8}" type="slidenum">
              <a:rPr lang="en-US" smtClean="0"/>
              <a:pPr/>
              <a:t>28</a:t>
            </a:fld>
            <a:endParaRPr lang="en-US" dirty="0"/>
          </a:p>
        </p:txBody>
      </p:sp>
      <p:cxnSp>
        <p:nvCxnSpPr>
          <p:cNvPr id="10" name="Straight Arrow Connector 9"/>
          <p:cNvCxnSpPr/>
          <p:nvPr/>
        </p:nvCxnSpPr>
        <p:spPr>
          <a:xfrm flipH="1">
            <a:off x="2819400" y="1981200"/>
            <a:ext cx="1524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162050" y="3890961"/>
            <a:ext cx="3181350" cy="938214"/>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Fly – The Initial Segment</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After 1 minute turn right to 130° to re-intercept I-LBX (inbound localizer)</a:t>
            </a:r>
          </a:p>
          <a:p>
            <a:r>
              <a:rPr lang="en-US" dirty="0" smtClean="0"/>
              <a:t>As the ILS localizer needle begins to move note the rate of movement to time the beginning your turn inbound on I-LBX (175°) localizer</a:t>
            </a:r>
          </a:p>
          <a:p>
            <a:r>
              <a:rPr lang="en-US" dirty="0" smtClean="0"/>
              <a:t>Once inbound you are beginning the intermediate segment!</a:t>
            </a:r>
            <a:endParaRPr lang="en-US" dirty="0"/>
          </a:p>
        </p:txBody>
      </p:sp>
      <p:sp>
        <p:nvSpPr>
          <p:cNvPr id="6" name="Slide Number Placeholder 5"/>
          <p:cNvSpPr>
            <a:spLocks noGrp="1"/>
          </p:cNvSpPr>
          <p:nvPr>
            <p:ph type="sldNum" sz="quarter" idx="12"/>
          </p:nvPr>
        </p:nvSpPr>
        <p:spPr/>
        <p:txBody>
          <a:bodyPr/>
          <a:lstStyle/>
          <a:p>
            <a:fld id="{1D33BB7C-427A-41F4-97C8-46847CE529D8}" type="slidenum">
              <a:rPr lang="en-US" smtClean="0"/>
              <a:pPr/>
              <a:t>29</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97" y="1447799"/>
            <a:ext cx="3271059"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ILS - Instrument Landing System</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Most accurate approach typically available - lower minimums - height and visibility</a:t>
            </a:r>
          </a:p>
          <a:p>
            <a:pPr algn="just"/>
            <a:r>
              <a:rPr lang="en-US" dirty="0" smtClean="0"/>
              <a:t>Typically approximate 200 feet AGL minimum before visual contact with the runway environment is required</a:t>
            </a:r>
          </a:p>
          <a:p>
            <a:pPr algn="just"/>
            <a:r>
              <a:rPr lang="en-US" dirty="0" smtClean="0"/>
              <a:t>Offers horizontal, range and vertical guidance </a:t>
            </a:r>
          </a:p>
          <a:p>
            <a:pPr algn="just"/>
            <a:r>
              <a:rPr lang="en-US" dirty="0" smtClean="0"/>
              <a:t>Displayed on the Course Deviation Indicator (“CDI”), Horizontal situation Indicator (“HSI”) or glass panels</a:t>
            </a:r>
          </a:p>
          <a:p>
            <a:pPr algn="just"/>
            <a:r>
              <a:rPr lang="en-US" dirty="0" smtClean="0"/>
              <a:t>It is a “precision approach“ because it has vertical guidance</a:t>
            </a:r>
          </a:p>
          <a:p>
            <a:pPr lvl="1" algn="just"/>
            <a:r>
              <a:rPr lang="en-US" dirty="0" smtClean="0"/>
              <a:t>Approaches with only horizontal (lateral) guidance are referred to as non-precision approaches</a:t>
            </a:r>
          </a:p>
          <a:p>
            <a:pPr algn="just"/>
            <a:endParaRPr lang="en-US" dirty="0"/>
          </a:p>
        </p:txBody>
      </p:sp>
      <p:sp>
        <p:nvSpPr>
          <p:cNvPr id="5" name="Slide Number Placeholder 4"/>
          <p:cNvSpPr>
            <a:spLocks noGrp="1"/>
          </p:cNvSpPr>
          <p:nvPr>
            <p:ph type="sldNum" sz="quarter" idx="12"/>
          </p:nvPr>
        </p:nvSpPr>
        <p:spPr/>
        <p:txBody>
          <a:bodyPr/>
          <a:lstStyle/>
          <a:p>
            <a:fld id="{1D33BB7C-427A-41F4-97C8-46847CE529D8}"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Fly – The Intermediate Segment</a:t>
            </a:r>
            <a:endParaRPr lang="en-US" dirty="0"/>
          </a:p>
        </p:txBody>
      </p:sp>
      <p:sp>
        <p:nvSpPr>
          <p:cNvPr id="4" name="Content Placeholder 3"/>
          <p:cNvSpPr>
            <a:spLocks noGrp="1"/>
          </p:cNvSpPr>
          <p:nvPr>
            <p:ph sz="half" idx="2"/>
          </p:nvPr>
        </p:nvSpPr>
        <p:spPr>
          <a:xfrm>
            <a:off x="3886200" y="1371600"/>
            <a:ext cx="5029200" cy="5029200"/>
          </a:xfrm>
        </p:spPr>
        <p:txBody>
          <a:bodyPr>
            <a:noAutofit/>
          </a:bodyPr>
          <a:lstStyle/>
          <a:p>
            <a:r>
              <a:rPr lang="en-US" sz="1700" dirty="0" smtClean="0"/>
              <a:t>Inbound on I-LBX (175°)</a:t>
            </a:r>
          </a:p>
          <a:p>
            <a:r>
              <a:rPr lang="en-US" sz="1700" dirty="0" smtClean="0"/>
              <a:t>Verify power settings for the approach and drop first notch of flaps</a:t>
            </a:r>
          </a:p>
          <a:p>
            <a:r>
              <a:rPr lang="en-US" sz="1700" dirty="0" smtClean="0"/>
              <a:t>Descend from 2100 to 1600 – intercept is not less than 1600!</a:t>
            </a:r>
          </a:p>
          <a:p>
            <a:r>
              <a:rPr lang="en-US" sz="1700" dirty="0" smtClean="0"/>
              <a:t>Glide Slope needle should start to come </a:t>
            </a:r>
            <a:r>
              <a:rPr lang="en-US" sz="1700" u="sng" dirty="0" smtClean="0">
                <a:solidFill>
                  <a:srgbClr val="FF0000"/>
                </a:solidFill>
              </a:rPr>
              <a:t>down from the top</a:t>
            </a:r>
            <a:r>
              <a:rPr lang="en-US" sz="1700" dirty="0" smtClean="0"/>
              <a:t> of the CDI/HSI (always intercept GS from below to avoid false glide slope signals above the real signal)</a:t>
            </a:r>
          </a:p>
          <a:p>
            <a:r>
              <a:rPr lang="en-US" sz="1700" dirty="0" smtClean="0"/>
              <a:t>Set radios for missed approach Nav 1 </a:t>
            </a:r>
            <a:r>
              <a:rPr lang="en-US" sz="1700" dirty="0" smtClean="0"/>
              <a:t>on ILBX / ADF (263) or GPS to FREEP </a:t>
            </a:r>
            <a:endParaRPr lang="en-US" sz="1700" dirty="0" smtClean="0"/>
          </a:p>
          <a:p>
            <a:r>
              <a:rPr lang="en-US" sz="1700" dirty="0" smtClean="0"/>
              <a:t>When the glide slope needle reaches the middle of the CDI/HSI, drop the gear (some wait to FAF) and start your descent towards the DA</a:t>
            </a:r>
          </a:p>
          <a:p>
            <a:r>
              <a:rPr lang="en-US" sz="1700" dirty="0" smtClean="0"/>
              <a:t>Corrections become smaller and smaller the closer you get to the runway</a:t>
            </a:r>
          </a:p>
        </p:txBody>
      </p:sp>
      <p:sp>
        <p:nvSpPr>
          <p:cNvPr id="6" name="Slide Number Placeholder 5"/>
          <p:cNvSpPr>
            <a:spLocks noGrp="1"/>
          </p:cNvSpPr>
          <p:nvPr>
            <p:ph type="sldNum" sz="quarter" idx="12"/>
          </p:nvPr>
        </p:nvSpPr>
        <p:spPr/>
        <p:txBody>
          <a:bodyPr/>
          <a:lstStyle/>
          <a:p>
            <a:fld id="{1D33BB7C-427A-41F4-97C8-46847CE529D8}" type="slidenum">
              <a:rPr lang="en-US" smtClean="0"/>
              <a:pPr/>
              <a:t>30</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97" y="1447799"/>
            <a:ext cx="3271059"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Fly – The Intermediate Segment</a:t>
            </a:r>
            <a:endParaRPr lang="en-US" dirty="0"/>
          </a:p>
        </p:txBody>
      </p:sp>
      <p:sp>
        <p:nvSpPr>
          <p:cNvPr id="4" name="Content Placeholder 3"/>
          <p:cNvSpPr>
            <a:spLocks noGrp="1"/>
          </p:cNvSpPr>
          <p:nvPr>
            <p:ph sz="half" idx="2"/>
          </p:nvPr>
        </p:nvSpPr>
        <p:spPr/>
        <p:txBody>
          <a:bodyPr>
            <a:noAutofit/>
          </a:bodyPr>
          <a:lstStyle/>
          <a:p>
            <a:r>
              <a:rPr lang="en-US" sz="1800" dirty="0" smtClean="0"/>
              <a:t>Watch for the blue OM light to flash, listen for  "dah, dah, dah“, or the ADF needle to slew around from nose </a:t>
            </a:r>
            <a:r>
              <a:rPr lang="en-US" sz="1800" dirty="0" smtClean="0"/>
              <a:t>to tail</a:t>
            </a:r>
            <a:endParaRPr lang="en-US" sz="1800" dirty="0" smtClean="0"/>
          </a:p>
          <a:p>
            <a:r>
              <a:rPr lang="en-US" sz="1800" dirty="0" smtClean="0"/>
              <a:t>Start timing for missed approach on localizer approach or circle to land – good idea for ILS too</a:t>
            </a:r>
          </a:p>
          <a:p>
            <a:r>
              <a:rPr lang="en-US" sz="1800" dirty="0" smtClean="0"/>
              <a:t>Likely to be told to switch to local frequency – swap comm 1 to 123.0</a:t>
            </a:r>
          </a:p>
          <a:p>
            <a:r>
              <a:rPr lang="en-US" sz="1800" dirty="0" smtClean="0"/>
              <a:t>Complete landing checklist (try to complete as much as possible before GS intercept)</a:t>
            </a:r>
          </a:p>
          <a:p>
            <a:r>
              <a:rPr lang="en-US" sz="1800" dirty="0" smtClean="0"/>
              <a:t>You are now at the final segment!</a:t>
            </a:r>
            <a:endParaRPr lang="en-US" sz="1800" dirty="0"/>
          </a:p>
        </p:txBody>
      </p:sp>
      <p:sp>
        <p:nvSpPr>
          <p:cNvPr id="6" name="Slide Number Placeholder 5"/>
          <p:cNvSpPr>
            <a:spLocks noGrp="1"/>
          </p:cNvSpPr>
          <p:nvPr>
            <p:ph type="sldNum" sz="quarter" idx="12"/>
          </p:nvPr>
        </p:nvSpPr>
        <p:spPr/>
        <p:txBody>
          <a:bodyPr/>
          <a:lstStyle/>
          <a:p>
            <a:fld id="{1D33BB7C-427A-41F4-97C8-46847CE529D8}" type="slidenum">
              <a:rPr lang="en-US" smtClean="0"/>
              <a:pPr/>
              <a:t>31</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97" y="1447799"/>
            <a:ext cx="3271059"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Fly – The Final Segment</a:t>
            </a:r>
            <a:endParaRPr lang="en-US" dirty="0"/>
          </a:p>
        </p:txBody>
      </p:sp>
      <p:sp>
        <p:nvSpPr>
          <p:cNvPr id="4" name="Content Placeholder 3"/>
          <p:cNvSpPr>
            <a:spLocks noGrp="1"/>
          </p:cNvSpPr>
          <p:nvPr>
            <p:ph sz="half" idx="2"/>
          </p:nvPr>
        </p:nvSpPr>
        <p:spPr/>
        <p:txBody>
          <a:bodyPr>
            <a:noAutofit/>
          </a:bodyPr>
          <a:lstStyle/>
          <a:p>
            <a:r>
              <a:rPr lang="en-US" sz="1600" dirty="0" smtClean="0"/>
              <a:t>Confirm gear down</a:t>
            </a:r>
          </a:p>
          <a:p>
            <a:r>
              <a:rPr lang="en-US" sz="1600" dirty="0" smtClean="0"/>
              <a:t>Second notch flaps – Check in white arc</a:t>
            </a:r>
          </a:p>
          <a:p>
            <a:r>
              <a:rPr lang="en-US" sz="1600" dirty="0" smtClean="0"/>
              <a:t>Final speed reduction</a:t>
            </a:r>
          </a:p>
          <a:p>
            <a:r>
              <a:rPr lang="en-US" sz="1600" dirty="0" smtClean="0"/>
              <a:t>Glance out the window to look for the runway environment</a:t>
            </a:r>
          </a:p>
          <a:p>
            <a:r>
              <a:rPr lang="en-US" sz="1600" dirty="0" smtClean="0"/>
              <a:t>You reach the DA 225’ </a:t>
            </a:r>
            <a:r>
              <a:rPr lang="en-US" sz="1200" dirty="0" smtClean="0"/>
              <a:t>(</a:t>
            </a:r>
            <a:r>
              <a:rPr lang="en-US" sz="1200" dirty="0" smtClean="0"/>
              <a:t>306’ </a:t>
            </a:r>
            <a:r>
              <a:rPr lang="en-US" sz="1200" dirty="0" smtClean="0"/>
              <a:t>with Hobby altimeter </a:t>
            </a:r>
            <a:r>
              <a:rPr lang="en-US" sz="1200" dirty="0" smtClean="0"/>
              <a:t>setting - +81’ per notes) </a:t>
            </a:r>
            <a:r>
              <a:rPr lang="en-US" sz="1200" dirty="0" smtClean="0"/>
              <a:t>(DA is MSL – DH is AGL) (DA is MAP)</a:t>
            </a:r>
          </a:p>
          <a:p>
            <a:pPr lvl="1"/>
            <a:r>
              <a:rPr lang="en-US" sz="1600" dirty="0" smtClean="0"/>
              <a:t>If you now have an identifiable segment of the approach environment unmistakably visible and identifiable you may continue the approach if (FAR 91.175):</a:t>
            </a:r>
          </a:p>
          <a:p>
            <a:pPr lvl="2"/>
            <a:r>
              <a:rPr lang="en-US" sz="1200" dirty="0" smtClean="0"/>
              <a:t>Visibility is above the minimums for approach category</a:t>
            </a:r>
          </a:p>
          <a:p>
            <a:pPr lvl="2"/>
            <a:r>
              <a:rPr lang="en-US" sz="1200" dirty="0" smtClean="0"/>
              <a:t>You are in a position to make a normal descent to the intended runway using normal maneuvers</a:t>
            </a:r>
          </a:p>
        </p:txBody>
      </p:sp>
      <p:sp>
        <p:nvSpPr>
          <p:cNvPr id="6" name="Slide Number Placeholder 5"/>
          <p:cNvSpPr>
            <a:spLocks noGrp="1"/>
          </p:cNvSpPr>
          <p:nvPr>
            <p:ph type="sldNum" sz="quarter" idx="12"/>
          </p:nvPr>
        </p:nvSpPr>
        <p:spPr/>
        <p:txBody>
          <a:bodyPr/>
          <a:lstStyle/>
          <a:p>
            <a:fld id="{1D33BB7C-427A-41F4-97C8-46847CE529D8}" type="slidenum">
              <a:rPr lang="en-US" smtClean="0"/>
              <a:pPr/>
              <a:t>32</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97" y="1447799"/>
            <a:ext cx="3271059"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Fly – The Final Segment</a:t>
            </a:r>
            <a:endParaRPr lang="en-US" dirty="0"/>
          </a:p>
        </p:txBody>
      </p:sp>
      <p:sp>
        <p:nvSpPr>
          <p:cNvPr id="4" name="Content Placeholder 3"/>
          <p:cNvSpPr>
            <a:spLocks noGrp="1"/>
          </p:cNvSpPr>
          <p:nvPr>
            <p:ph sz="half" idx="2"/>
          </p:nvPr>
        </p:nvSpPr>
        <p:spPr/>
        <p:txBody>
          <a:bodyPr>
            <a:noAutofit/>
          </a:bodyPr>
          <a:lstStyle/>
          <a:p>
            <a:pPr lvl="1"/>
            <a:r>
              <a:rPr lang="en-US" sz="1600" dirty="0" smtClean="0"/>
              <a:t>If not, commence missed approach turn  - do not turn out early (e.g. if full needle deflection)</a:t>
            </a:r>
          </a:p>
          <a:p>
            <a:pPr lvl="1"/>
            <a:r>
              <a:rPr lang="en-US" sz="1600" dirty="0" smtClean="0"/>
              <a:t>Don’t wait for a fix or elapsed time or level off and look for the runway environment</a:t>
            </a:r>
          </a:p>
          <a:p>
            <a:r>
              <a:rPr lang="en-US" sz="1600" dirty="0" smtClean="0"/>
              <a:t>Drop full flaps, if applicable, and land</a:t>
            </a:r>
          </a:p>
          <a:p>
            <a:r>
              <a:rPr lang="en-US" sz="1600" dirty="0" smtClean="0"/>
              <a:t>If using circling approach level off at </a:t>
            </a:r>
            <a:r>
              <a:rPr lang="en-US" sz="1600" dirty="0" smtClean="0"/>
              <a:t>500</a:t>
            </a:r>
            <a:r>
              <a:rPr lang="en-US" sz="1600" dirty="0" smtClean="0"/>
              <a:t>’ and continue to MAP based on timing</a:t>
            </a:r>
          </a:p>
          <a:p>
            <a:pPr lvl="1"/>
            <a:r>
              <a:rPr lang="en-US" sz="1600" dirty="0" smtClean="0"/>
              <a:t>At MAP:</a:t>
            </a:r>
          </a:p>
          <a:p>
            <a:pPr lvl="2"/>
            <a:r>
              <a:rPr lang="en-US" sz="1600" dirty="0" smtClean="0"/>
              <a:t>Runway environment in sight</a:t>
            </a:r>
          </a:p>
          <a:p>
            <a:pPr lvl="2"/>
            <a:r>
              <a:rPr lang="en-US" sz="1600" dirty="0" smtClean="0"/>
              <a:t>Visibility above minimums</a:t>
            </a:r>
          </a:p>
          <a:p>
            <a:pPr lvl="2"/>
            <a:r>
              <a:rPr lang="en-US" sz="1600" dirty="0" smtClean="0"/>
              <a:t>Able to make a normal descent to intended runway</a:t>
            </a:r>
          </a:p>
        </p:txBody>
      </p:sp>
      <p:sp>
        <p:nvSpPr>
          <p:cNvPr id="6" name="Slide Number Placeholder 5"/>
          <p:cNvSpPr>
            <a:spLocks noGrp="1"/>
          </p:cNvSpPr>
          <p:nvPr>
            <p:ph type="sldNum" sz="quarter" idx="12"/>
          </p:nvPr>
        </p:nvSpPr>
        <p:spPr/>
        <p:txBody>
          <a:bodyPr/>
          <a:lstStyle/>
          <a:p>
            <a:fld id="{1D33BB7C-427A-41F4-97C8-46847CE529D8}" type="slidenum">
              <a:rPr lang="en-US" smtClean="0"/>
              <a:pPr/>
              <a:t>33</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97" y="1447799"/>
            <a:ext cx="3271059"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NOTAMS</a:t>
            </a:r>
            <a:endParaRPr lang="en-US" dirty="0"/>
          </a:p>
        </p:txBody>
      </p:sp>
      <p:sp>
        <p:nvSpPr>
          <p:cNvPr id="6" name="Content Placeholder 5"/>
          <p:cNvSpPr>
            <a:spLocks noGrp="1"/>
          </p:cNvSpPr>
          <p:nvPr>
            <p:ph sz="quarter" idx="4"/>
          </p:nvPr>
        </p:nvSpPr>
        <p:spPr>
          <a:xfrm>
            <a:off x="609601" y="1447800"/>
            <a:ext cx="8077200" cy="4678363"/>
          </a:xfrm>
        </p:spPr>
        <p:txBody>
          <a:bodyPr>
            <a:normAutofit lnSpcReduction="10000"/>
          </a:bodyPr>
          <a:lstStyle/>
          <a:p>
            <a:pPr>
              <a:buNone/>
            </a:pPr>
            <a:r>
              <a:rPr lang="en-US" b="1" dirty="0" smtClean="0"/>
              <a:t>KLBX</a:t>
            </a:r>
          </a:p>
          <a:p>
            <a:r>
              <a:rPr lang="en-US" b="1" dirty="0" smtClean="0"/>
              <a:t>03/008</a:t>
            </a:r>
            <a:r>
              <a:rPr lang="en-US" dirty="0" smtClean="0"/>
              <a:t> - OBST TOWER 276 (259 AGL) 5.30 SSW LGTS U/S (ASR 1045650). WIE UNTIL 29 MAR 13:01 2011. CREATED: 14 MAR 13:01 2011 </a:t>
            </a:r>
          </a:p>
          <a:p>
            <a:r>
              <a:rPr lang="en-US" b="1" dirty="0" smtClean="0"/>
              <a:t>03/002</a:t>
            </a:r>
            <a:r>
              <a:rPr lang="en-US" dirty="0" smtClean="0"/>
              <a:t> - OBST TOWER 274 (260 AGL) 4.53 SW LGTS U/S (ASR 1268444). WIE UNTIL 20 MAR 09:10 2011. CREATED: 05 MAR 09:10 2011 </a:t>
            </a:r>
          </a:p>
          <a:p>
            <a:r>
              <a:rPr lang="en-US" b="1" dirty="0" smtClean="0"/>
              <a:t>01/004</a:t>
            </a:r>
            <a:r>
              <a:rPr lang="en-US" dirty="0" smtClean="0"/>
              <a:t> - </a:t>
            </a:r>
            <a:r>
              <a:rPr lang="en-US" dirty="0" smtClean="0">
                <a:solidFill>
                  <a:srgbClr val="FF0000"/>
                </a:solidFill>
              </a:rPr>
              <a:t>NAV RWY 17 ILS MM DCMSN</a:t>
            </a:r>
            <a:r>
              <a:rPr lang="en-US" dirty="0" smtClean="0"/>
              <a:t>. 07 JAN 20:48 2011 UNTIL UFN. CREATED: 07 JAN 20:48 2011</a:t>
            </a:r>
          </a:p>
          <a:p>
            <a:pPr>
              <a:buNone/>
            </a:pPr>
            <a:r>
              <a:rPr lang="en-US" b="1" dirty="0" smtClean="0"/>
              <a:t>Sugar Land</a:t>
            </a:r>
          </a:p>
          <a:p>
            <a:r>
              <a:rPr lang="en-US" dirty="0" smtClean="0"/>
              <a:t>12/003 - </a:t>
            </a:r>
            <a:r>
              <a:rPr lang="en-US" dirty="0" smtClean="0">
                <a:solidFill>
                  <a:srgbClr val="FF0000"/>
                </a:solidFill>
              </a:rPr>
              <a:t>NAV RWY 35 ILS DME UNMON</a:t>
            </a:r>
            <a:r>
              <a:rPr lang="en-US" dirty="0" smtClean="0"/>
              <a:t>. WIE UNTIL UFN. CREATED: 22 DEC 15:50 2010</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1D33BB7C-427A-41F4-97C8-46847CE529D8}" type="slidenum">
              <a:rPr lang="en-US" smtClean="0"/>
              <a:pPr/>
              <a:t>34</a:t>
            </a:fld>
            <a:endParaRPr lang="en-US" dirty="0"/>
          </a:p>
        </p:txBody>
      </p:sp>
      <p:sp>
        <p:nvSpPr>
          <p:cNvPr id="3" name="TextBox 2"/>
          <p:cNvSpPr txBox="1"/>
          <p:nvPr/>
        </p:nvSpPr>
        <p:spPr>
          <a:xfrm>
            <a:off x="6858000" y="990600"/>
            <a:ext cx="1295400" cy="369332"/>
          </a:xfrm>
          <a:prstGeom prst="rect">
            <a:avLst/>
          </a:prstGeom>
          <a:noFill/>
          <a:ln>
            <a:solidFill>
              <a:schemeClr val="tx1"/>
            </a:solidFill>
          </a:ln>
        </p:spPr>
        <p:txBody>
          <a:bodyPr wrap="square" rtlCol="0">
            <a:spAutoFit/>
          </a:bodyPr>
          <a:lstStyle/>
          <a:p>
            <a:r>
              <a:rPr lang="en-US" dirty="0" smtClean="0"/>
              <a:t>Unsuitable</a:t>
            </a:r>
            <a:endParaRPr lang="en-US" dirty="0"/>
          </a:p>
        </p:txBody>
      </p:sp>
      <p:cxnSp>
        <p:nvCxnSpPr>
          <p:cNvPr id="7" name="Straight Arrow Connector 6"/>
          <p:cNvCxnSpPr>
            <a:stCxn id="3" idx="2"/>
          </p:cNvCxnSpPr>
          <p:nvPr/>
        </p:nvCxnSpPr>
        <p:spPr>
          <a:xfrm>
            <a:off x="7505700" y="1359932"/>
            <a:ext cx="266700" cy="54506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71600" y="709136"/>
            <a:ext cx="1371600" cy="923330"/>
          </a:xfrm>
          <a:prstGeom prst="rect">
            <a:avLst/>
          </a:prstGeom>
          <a:noFill/>
          <a:ln>
            <a:solidFill>
              <a:schemeClr val="tx1"/>
            </a:solidFill>
          </a:ln>
        </p:spPr>
        <p:txBody>
          <a:bodyPr wrap="square" rtlCol="0">
            <a:spAutoFit/>
          </a:bodyPr>
          <a:lstStyle/>
          <a:p>
            <a:r>
              <a:rPr lang="en-US" dirty="0" smtClean="0"/>
              <a:t>Antenna structure registration</a:t>
            </a:r>
            <a:endParaRPr lang="en-US" dirty="0"/>
          </a:p>
        </p:txBody>
      </p:sp>
      <p:cxnSp>
        <p:nvCxnSpPr>
          <p:cNvPr id="10" name="Straight Arrow Connector 9"/>
          <p:cNvCxnSpPr>
            <a:stCxn id="8" idx="2"/>
          </p:cNvCxnSpPr>
          <p:nvPr/>
        </p:nvCxnSpPr>
        <p:spPr>
          <a:xfrm flipH="1">
            <a:off x="1828800" y="1632466"/>
            <a:ext cx="228600" cy="6535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0" y="5943600"/>
            <a:ext cx="4032514" cy="646331"/>
          </a:xfrm>
          <a:prstGeom prst="rect">
            <a:avLst/>
          </a:prstGeom>
          <a:noFill/>
          <a:ln>
            <a:solidFill>
              <a:schemeClr val="tx1"/>
            </a:solidFill>
          </a:ln>
        </p:spPr>
        <p:txBody>
          <a:bodyPr wrap="none" rtlCol="0">
            <a:spAutoFit/>
          </a:bodyPr>
          <a:lstStyle/>
          <a:p>
            <a:r>
              <a:rPr lang="en-US" dirty="0"/>
              <a:t>WEF </a:t>
            </a:r>
            <a:r>
              <a:rPr lang="en-US" dirty="0" smtClean="0"/>
              <a:t>- with </a:t>
            </a:r>
            <a:r>
              <a:rPr lang="en-US" dirty="0"/>
              <a:t>effect from, or effective from</a:t>
            </a:r>
            <a:r>
              <a:rPr lang="en-US" dirty="0" smtClean="0"/>
              <a:t>.</a:t>
            </a:r>
            <a:endParaRPr lang="en-US" dirty="0"/>
          </a:p>
          <a:p>
            <a:r>
              <a:rPr lang="en-US" dirty="0" smtClean="0"/>
              <a:t>WIE  - with </a:t>
            </a:r>
            <a:r>
              <a:rPr lang="en-US" dirty="0"/>
              <a:t>immediate </a:t>
            </a:r>
            <a:r>
              <a:rPr lang="en-US" dirty="0" smtClean="0"/>
              <a:t>effect</a:t>
            </a:r>
            <a:endParaRPr lang="en-US" dirty="0"/>
          </a:p>
        </p:txBody>
      </p:sp>
      <p:cxnSp>
        <p:nvCxnSpPr>
          <p:cNvPr id="13" name="Straight Arrow Connector 12"/>
          <p:cNvCxnSpPr>
            <a:stCxn id="11" idx="0"/>
          </p:cNvCxnSpPr>
          <p:nvPr/>
        </p:nvCxnSpPr>
        <p:spPr>
          <a:xfrm flipV="1">
            <a:off x="5064257" y="5410200"/>
            <a:ext cx="1184143" cy="533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975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NORMARC far field moni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796519"/>
            <a:ext cx="1600200" cy="18717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Monitoring of an ILS</a:t>
            </a:r>
          </a:p>
        </p:txBody>
      </p:sp>
      <p:sp>
        <p:nvSpPr>
          <p:cNvPr id="6" name="Content Placeholder 5"/>
          <p:cNvSpPr>
            <a:spLocks noGrp="1"/>
          </p:cNvSpPr>
          <p:nvPr>
            <p:ph sz="quarter" idx="4"/>
          </p:nvPr>
        </p:nvSpPr>
        <p:spPr>
          <a:xfrm>
            <a:off x="609601" y="1447800"/>
            <a:ext cx="8077200" cy="4678363"/>
          </a:xfrm>
        </p:spPr>
        <p:txBody>
          <a:bodyPr>
            <a:normAutofit/>
          </a:bodyPr>
          <a:lstStyle/>
          <a:p>
            <a:r>
              <a:rPr lang="en-US" dirty="0" smtClean="0"/>
              <a:t>Any </a:t>
            </a:r>
            <a:r>
              <a:rPr lang="en-US" dirty="0"/>
              <a:t>failure of the ILS </a:t>
            </a:r>
            <a:r>
              <a:rPr lang="en-US" dirty="0" smtClean="0"/>
              <a:t>must be </a:t>
            </a:r>
            <a:r>
              <a:rPr lang="en-US" dirty="0"/>
              <a:t>detected immediately by the </a:t>
            </a:r>
            <a:r>
              <a:rPr lang="en-US" dirty="0" smtClean="0"/>
              <a:t>pilot</a:t>
            </a:r>
            <a:r>
              <a:rPr lang="en-US" dirty="0"/>
              <a:t> </a:t>
            </a:r>
            <a:r>
              <a:rPr lang="en-US" dirty="0" smtClean="0"/>
              <a:t>– Will see flag drop on HSI / CDI</a:t>
            </a:r>
            <a:endParaRPr lang="en-US" dirty="0" smtClean="0"/>
          </a:p>
          <a:p>
            <a:r>
              <a:rPr lang="en-US" dirty="0" smtClean="0"/>
              <a:t>Ground station often also monitored to determine </a:t>
            </a:r>
            <a:r>
              <a:rPr lang="en-US" dirty="0" smtClean="0"/>
              <a:t>if an ILS has </a:t>
            </a:r>
            <a:r>
              <a:rPr lang="en-US" dirty="0" smtClean="0"/>
              <a:t>failed - </a:t>
            </a:r>
            <a:r>
              <a:rPr lang="en-US" dirty="0" smtClean="0"/>
              <a:t>monitors </a:t>
            </a:r>
            <a:r>
              <a:rPr lang="en-US" dirty="0"/>
              <a:t>continually assess the </a:t>
            </a:r>
            <a:r>
              <a:rPr lang="en-US" dirty="0" smtClean="0"/>
              <a:t>ILS signals.  If a deviation </a:t>
            </a:r>
            <a:r>
              <a:rPr lang="en-US" dirty="0"/>
              <a:t>beyond </a:t>
            </a:r>
            <a:r>
              <a:rPr lang="en-US" dirty="0" smtClean="0"/>
              <a:t>preset limits </a:t>
            </a:r>
            <a:r>
              <a:rPr lang="en-US" dirty="0"/>
              <a:t>is detected, </a:t>
            </a:r>
            <a:r>
              <a:rPr lang="en-US" dirty="0" smtClean="0"/>
              <a:t>the </a:t>
            </a:r>
            <a:r>
              <a:rPr lang="en-US" dirty="0"/>
              <a:t>ILS </a:t>
            </a:r>
            <a:r>
              <a:rPr lang="en-US" dirty="0" smtClean="0"/>
              <a:t>will either be automatically </a:t>
            </a:r>
            <a:r>
              <a:rPr lang="en-US" dirty="0"/>
              <a:t>switched off or the navigation and identification components </a:t>
            </a:r>
            <a:r>
              <a:rPr lang="en-US" dirty="0" smtClean="0"/>
              <a:t>will be removed </a:t>
            </a:r>
            <a:r>
              <a:rPr lang="en-US" dirty="0"/>
              <a:t>from the </a:t>
            </a:r>
            <a:r>
              <a:rPr lang="en-US" dirty="0" smtClean="0"/>
              <a:t>carrier signal</a:t>
            </a:r>
          </a:p>
          <a:p>
            <a:r>
              <a:rPr lang="en-US" dirty="0" smtClean="0"/>
              <a:t>These </a:t>
            </a:r>
            <a:r>
              <a:rPr lang="en-US" dirty="0"/>
              <a:t>actions will activate </a:t>
            </a:r>
            <a:r>
              <a:rPr lang="en-US" dirty="0" smtClean="0"/>
              <a:t>the failure flag </a:t>
            </a:r>
            <a:r>
              <a:rPr lang="en-US" dirty="0"/>
              <a:t>on </a:t>
            </a:r>
            <a:r>
              <a:rPr lang="en-US" dirty="0" smtClean="0"/>
              <a:t>the CDI</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181600"/>
            <a:ext cx="4386262" cy="148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D33BB7C-427A-41F4-97C8-46847CE529D8}" type="slidenum">
              <a:rPr lang="en-US" smtClean="0"/>
              <a:pPr/>
              <a:t>35</a:t>
            </a:fld>
            <a:endParaRPr lang="en-US" dirty="0"/>
          </a:p>
        </p:txBody>
      </p:sp>
    </p:spTree>
    <p:extLst>
      <p:ext uri="{BB962C8B-B14F-4D97-AF65-F5344CB8AC3E}">
        <p14:creationId xmlns:p14="http://schemas.microsoft.com/office/powerpoint/2010/main" val="12323827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Inoperative Components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Inoperative localizer – If the localizer fails, neither an ILS nor a LOC approach are authorized</a:t>
            </a:r>
          </a:p>
          <a:p>
            <a:r>
              <a:rPr lang="en-US" dirty="0" smtClean="0"/>
              <a:t>Inoperative glide slope: If the glide slope fails, the ILS reverts to a nonprecision localizer approach. </a:t>
            </a:r>
            <a:r>
              <a:rPr lang="en-US" dirty="0"/>
              <a:t>Watch for “LOC ONLY N/A” approaches where localizer approaches are not approved</a:t>
            </a:r>
            <a:r>
              <a:rPr lang="en-US" dirty="0" smtClean="0"/>
              <a:t>.</a:t>
            </a:r>
          </a:p>
          <a:p>
            <a:r>
              <a:rPr lang="en-US" dirty="0" smtClean="0"/>
              <a:t>Refer to the Inoperative Component Table (page A1) in the Terminal Procedures Publication (TPP), for adjustments to minimums due to inoperative airborne or ground system equipment.</a:t>
            </a:r>
          </a:p>
          <a:p>
            <a:endParaRPr lang="en-US" dirty="0"/>
          </a:p>
        </p:txBody>
      </p:sp>
      <p:sp>
        <p:nvSpPr>
          <p:cNvPr id="4" name="Content Placeholder 3"/>
          <p:cNvSpPr>
            <a:spLocks noGrp="1"/>
          </p:cNvSpPr>
          <p:nvPr>
            <p:ph sz="half" idx="2"/>
          </p:nvPr>
        </p:nvSpPr>
        <p:spPr/>
        <p:txBody>
          <a:bodyPr>
            <a:normAutofit fontScale="70000" lnSpcReduction="20000"/>
          </a:bodyPr>
          <a:lstStyle/>
          <a:p>
            <a:r>
              <a:rPr lang="en-US" sz="2000" dirty="0" smtClean="0"/>
              <a:t>Inoperative approach lights – add ¼ mile to visibility</a:t>
            </a:r>
          </a:p>
          <a:p>
            <a:r>
              <a:rPr lang="en-US" sz="2000" dirty="0" smtClean="0"/>
              <a:t>Inoperative outer marker – You can substitute </a:t>
            </a:r>
          </a:p>
          <a:p>
            <a:pPr lvl="1"/>
            <a:r>
              <a:rPr lang="en-US" sz="2000" dirty="0" smtClean="0"/>
              <a:t>Compass locator</a:t>
            </a:r>
          </a:p>
          <a:p>
            <a:pPr lvl="1"/>
            <a:r>
              <a:rPr lang="en-US" sz="2000" dirty="0" smtClean="0"/>
              <a:t>Precision approach radar</a:t>
            </a:r>
          </a:p>
          <a:p>
            <a:pPr lvl="1"/>
            <a:r>
              <a:rPr lang="en-US" sz="2000" dirty="0" smtClean="0"/>
              <a:t>Airport surveillance radar</a:t>
            </a:r>
          </a:p>
          <a:p>
            <a:pPr lvl="1"/>
            <a:r>
              <a:rPr lang="en-US" sz="2000" dirty="0" smtClean="0"/>
              <a:t>DME fix</a:t>
            </a:r>
          </a:p>
          <a:p>
            <a:pPr lvl="1"/>
            <a:r>
              <a:rPr lang="en-US" sz="2000" dirty="0" smtClean="0"/>
              <a:t>VOR fix</a:t>
            </a:r>
          </a:p>
          <a:p>
            <a:pPr lvl="1"/>
            <a:r>
              <a:rPr lang="en-US" sz="2000" dirty="0" smtClean="0"/>
              <a:t>NDB fix</a:t>
            </a:r>
          </a:p>
          <a:p>
            <a:pPr lvl="2"/>
            <a:r>
              <a:rPr lang="en-US" dirty="0" smtClean="0"/>
              <a:t>FAR § 91.175</a:t>
            </a:r>
          </a:p>
          <a:p>
            <a:endParaRPr lang="en-US" dirty="0"/>
          </a:p>
        </p:txBody>
      </p:sp>
      <p:sp>
        <p:nvSpPr>
          <p:cNvPr id="6" name="Slide Number Placeholder 5"/>
          <p:cNvSpPr>
            <a:spLocks noGrp="1"/>
          </p:cNvSpPr>
          <p:nvPr>
            <p:ph type="sldNum" sz="quarter" idx="12"/>
          </p:nvPr>
        </p:nvSpPr>
        <p:spPr/>
        <p:txBody>
          <a:bodyPr/>
          <a:lstStyle/>
          <a:p>
            <a:fld id="{1D33BB7C-427A-41F4-97C8-46847CE529D8}" type="slidenum">
              <a:rPr lang="en-US" smtClean="0"/>
              <a:pPr/>
              <a:t>36</a:t>
            </a:fld>
            <a:endParaRPr lang="en-US" dirty="0"/>
          </a:p>
        </p:txBody>
      </p:sp>
      <p:pic>
        <p:nvPicPr>
          <p:cNvPr id="10242" name="Picture 2" descr="http://www.flightsimbooks.com/flightsimhandbook/35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1" y="3675137"/>
            <a:ext cx="2133599" cy="31066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smtClean="0"/>
              <a:t>If you are low on the glide slope – do NOT climb – level off and re-intercept</a:t>
            </a:r>
          </a:p>
          <a:p>
            <a:r>
              <a:rPr lang="en-US" dirty="0" smtClean="0"/>
              <a:t>Make small adjustments – see what happens and readjust</a:t>
            </a:r>
            <a:endParaRPr lang="en-US" dirty="0"/>
          </a:p>
          <a:p>
            <a:r>
              <a:rPr lang="en-US" dirty="0" smtClean="0"/>
              <a:t>Remember sensitivity increases as you get closer to the runway</a:t>
            </a:r>
          </a:p>
          <a:p>
            <a:r>
              <a:rPr lang="en-US" dirty="0" smtClean="0"/>
              <a:t>Hardest segment from GS intercept to DH to maintain descent rate, speed and course precisely</a:t>
            </a:r>
          </a:p>
          <a:p>
            <a:r>
              <a:rPr lang="en-US" dirty="0" smtClean="0"/>
              <a:t>DO NOT FLY GS / LOC needles – bad things will happen! Watch AI / HSI/DG</a:t>
            </a:r>
          </a:p>
          <a:p>
            <a:r>
              <a:rPr lang="en-US" dirty="0" smtClean="0"/>
              <a:t>With aircraft properly trimmed small changes in power will cause a pitch change and allow you to maintain airspeed</a:t>
            </a:r>
          </a:p>
          <a:p>
            <a:r>
              <a:rPr lang="en-US" dirty="0" smtClean="0"/>
              <a:t>Must execute missed after the DA if you lose sighting of the runway environment</a:t>
            </a:r>
          </a:p>
          <a:p>
            <a:r>
              <a:rPr lang="en-US" dirty="0" smtClean="0"/>
              <a:t>Remember rotating the OBS ring changes the course ring on the CDI/HSI, but has no affect on the needle – Localizer has only 1 radial</a:t>
            </a:r>
          </a:p>
          <a:p>
            <a:pPr lvl="1"/>
            <a:r>
              <a:rPr lang="en-US" dirty="0" smtClean="0"/>
              <a:t>rotate the OBS to the desired localizer heading as a reminder of where you are going</a:t>
            </a:r>
          </a:p>
        </p:txBody>
      </p:sp>
      <p:sp>
        <p:nvSpPr>
          <p:cNvPr id="4" name="Content Placeholder 3"/>
          <p:cNvSpPr>
            <a:spLocks noGrp="1"/>
          </p:cNvSpPr>
          <p:nvPr>
            <p:ph sz="half" idx="2"/>
          </p:nvPr>
        </p:nvSpPr>
        <p:spPr/>
        <p:txBody>
          <a:bodyPr>
            <a:normAutofit fontScale="55000" lnSpcReduction="20000"/>
          </a:bodyPr>
          <a:lstStyle/>
          <a:p>
            <a:r>
              <a:rPr lang="en-US" dirty="0" smtClean="0"/>
              <a:t>Runway environment</a:t>
            </a:r>
          </a:p>
          <a:p>
            <a:pPr lvl="1"/>
            <a:r>
              <a:rPr lang="en-US" dirty="0" smtClean="0"/>
              <a:t>Approach lighting system – not below 100’ AGL until you see red side lights or red terminating bar</a:t>
            </a:r>
          </a:p>
          <a:p>
            <a:pPr lvl="1"/>
            <a:r>
              <a:rPr lang="en-US" dirty="0" smtClean="0"/>
              <a:t>Runway or runway markings or lights</a:t>
            </a:r>
          </a:p>
          <a:p>
            <a:pPr lvl="1"/>
            <a:r>
              <a:rPr lang="en-US" dirty="0" smtClean="0"/>
              <a:t>Threshold, threshold markings or lighting</a:t>
            </a:r>
          </a:p>
          <a:p>
            <a:pPr lvl="1"/>
            <a:r>
              <a:rPr lang="en-US" dirty="0" smtClean="0"/>
              <a:t>REILS</a:t>
            </a:r>
          </a:p>
          <a:p>
            <a:pPr lvl="1"/>
            <a:r>
              <a:rPr lang="en-US" dirty="0" smtClean="0"/>
              <a:t>VASI</a:t>
            </a:r>
          </a:p>
          <a:p>
            <a:pPr lvl="1"/>
            <a:r>
              <a:rPr lang="en-US" dirty="0" smtClean="0"/>
              <a:t>Touchdown zone or markings or lighting</a:t>
            </a:r>
          </a:p>
          <a:p>
            <a:r>
              <a:rPr lang="en-US" dirty="0" smtClean="0"/>
              <a:t>Know for the approach</a:t>
            </a:r>
          </a:p>
          <a:p>
            <a:pPr lvl="1"/>
            <a:r>
              <a:rPr lang="en-US" dirty="0" smtClean="0"/>
              <a:t>IAF and how to arrive at the FAF</a:t>
            </a:r>
          </a:p>
          <a:p>
            <a:pPr lvl="1"/>
            <a:r>
              <a:rPr lang="en-US" dirty="0" smtClean="0"/>
              <a:t>Where to expect GS intercept</a:t>
            </a:r>
          </a:p>
          <a:p>
            <a:pPr lvl="1"/>
            <a:r>
              <a:rPr lang="en-US" dirty="0" smtClean="0"/>
              <a:t>Minimum altitudes for each segment and DA</a:t>
            </a:r>
          </a:p>
          <a:p>
            <a:pPr lvl="1"/>
            <a:r>
              <a:rPr lang="en-US" dirty="0" smtClean="0"/>
              <a:t>Missed approach procedure</a:t>
            </a:r>
          </a:p>
          <a:p>
            <a:pPr lvl="1"/>
            <a:endParaRPr lang="en-US" dirty="0"/>
          </a:p>
        </p:txBody>
      </p:sp>
      <p:sp>
        <p:nvSpPr>
          <p:cNvPr id="6" name="Slide Number Placeholder 5"/>
          <p:cNvSpPr>
            <a:spLocks noGrp="1"/>
          </p:cNvSpPr>
          <p:nvPr>
            <p:ph type="sldNum" sz="quarter" idx="12"/>
          </p:nvPr>
        </p:nvSpPr>
        <p:spPr/>
        <p:txBody>
          <a:bodyPr/>
          <a:lstStyle/>
          <a:p>
            <a:fld id="{1D33BB7C-427A-41F4-97C8-46847CE529D8}"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Sugar Land ILS 35</a:t>
            </a:r>
            <a:endParaRPr lang="en-US" dirty="0"/>
          </a:p>
        </p:txBody>
      </p:sp>
      <p:sp>
        <p:nvSpPr>
          <p:cNvPr id="3" name="Content Placeholder 2"/>
          <p:cNvSpPr>
            <a:spLocks noGrp="1"/>
          </p:cNvSpPr>
          <p:nvPr>
            <p:ph idx="1"/>
          </p:nvPr>
        </p:nvSpPr>
        <p:spPr>
          <a:xfrm>
            <a:off x="3962400" y="1600200"/>
            <a:ext cx="4724400" cy="4525963"/>
          </a:xfrm>
        </p:spPr>
        <p:txBody>
          <a:bodyPr/>
          <a:lstStyle/>
          <a:p>
            <a:r>
              <a:rPr lang="en-US" dirty="0" smtClean="0"/>
              <a:t>Differences</a:t>
            </a:r>
          </a:p>
          <a:p>
            <a:pPr lvl="1"/>
            <a:r>
              <a:rPr lang="en-US" dirty="0" smtClean="0"/>
              <a:t>IAF is localizer fix at 6.3 DME / HUB 244 radial</a:t>
            </a:r>
          </a:p>
          <a:p>
            <a:pPr lvl="1"/>
            <a:r>
              <a:rPr lang="en-US" dirty="0" smtClean="0"/>
              <a:t>MSA based upon a nav aid not primary to the approach</a:t>
            </a:r>
          </a:p>
          <a:p>
            <a:pPr lvl="1"/>
            <a:r>
              <a:rPr lang="en-US" dirty="0" smtClean="0"/>
              <a:t>Non-standard hold at missed approach</a:t>
            </a:r>
          </a:p>
          <a:p>
            <a:pPr lvl="1"/>
            <a:endParaRPr lang="en-US" dirty="0"/>
          </a:p>
        </p:txBody>
      </p:sp>
      <p:sp>
        <p:nvSpPr>
          <p:cNvPr id="6" name="Slide Number Placeholder 5"/>
          <p:cNvSpPr>
            <a:spLocks noGrp="1"/>
          </p:cNvSpPr>
          <p:nvPr>
            <p:ph type="sldNum" sz="quarter" idx="12"/>
          </p:nvPr>
        </p:nvSpPr>
        <p:spPr/>
        <p:txBody>
          <a:bodyPr/>
          <a:lstStyle/>
          <a:p>
            <a:fld id="{1D33BB7C-427A-41F4-97C8-46847CE529D8}" type="slidenum">
              <a:rPr lang="en-US" smtClean="0"/>
              <a:pPr/>
              <a:t>38</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295400"/>
            <a:ext cx="3400425" cy="524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complicated ILS - IAH</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4800" y="1143000"/>
            <a:ext cx="3581400" cy="5497033"/>
          </a:xfrm>
          <a:prstGeom prst="rect">
            <a:avLst/>
          </a:prstGeom>
          <a:noFill/>
          <a:ln w="9525">
            <a:noFill/>
            <a:miter lim="800000"/>
            <a:headEnd/>
            <a:tailEnd/>
          </a:ln>
        </p:spPr>
      </p:pic>
      <p:cxnSp>
        <p:nvCxnSpPr>
          <p:cNvPr id="8" name="Straight Arrow Connector 7"/>
          <p:cNvCxnSpPr/>
          <p:nvPr/>
        </p:nvCxnSpPr>
        <p:spPr>
          <a:xfrm rot="5400000">
            <a:off x="3619500" y="27051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38600" y="2438400"/>
            <a:ext cx="1752600" cy="492443"/>
          </a:xfrm>
          <a:prstGeom prst="rect">
            <a:avLst/>
          </a:prstGeom>
          <a:noFill/>
        </p:spPr>
        <p:txBody>
          <a:bodyPr wrap="square" rtlCol="0">
            <a:spAutoFit/>
          </a:bodyPr>
          <a:lstStyle/>
          <a:p>
            <a:r>
              <a:rPr lang="en-US" sz="1400" dirty="0" smtClean="0"/>
              <a:t>IAF </a:t>
            </a:r>
            <a:r>
              <a:rPr lang="en-US" sz="1200" dirty="0" smtClean="0"/>
              <a:t>w/ VOR fix along the localizer or DME</a:t>
            </a:r>
            <a:endParaRPr lang="en-US" sz="1200" dirty="0"/>
          </a:p>
        </p:txBody>
      </p:sp>
      <p:cxnSp>
        <p:nvCxnSpPr>
          <p:cNvPr id="11" name="Straight Arrow Connector 10"/>
          <p:cNvCxnSpPr/>
          <p:nvPr/>
        </p:nvCxnSpPr>
        <p:spPr>
          <a:xfrm rot="10800000" flipV="1">
            <a:off x="1524000" y="2286000"/>
            <a:ext cx="2667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38600" y="2133600"/>
            <a:ext cx="2209800" cy="276999"/>
          </a:xfrm>
          <a:prstGeom prst="rect">
            <a:avLst/>
          </a:prstGeom>
          <a:noFill/>
        </p:spPr>
        <p:txBody>
          <a:bodyPr wrap="square" rtlCol="0">
            <a:spAutoFit/>
          </a:bodyPr>
          <a:lstStyle/>
          <a:p>
            <a:r>
              <a:rPr lang="en-US" sz="1200" dirty="0" smtClean="0"/>
              <a:t>Rader required for the approach</a:t>
            </a:r>
            <a:endParaRPr lang="en-US" sz="1200" dirty="0"/>
          </a:p>
        </p:txBody>
      </p:sp>
      <p:cxnSp>
        <p:nvCxnSpPr>
          <p:cNvPr id="14" name="Straight Arrow Connector 13"/>
          <p:cNvCxnSpPr/>
          <p:nvPr/>
        </p:nvCxnSpPr>
        <p:spPr>
          <a:xfrm rot="10800000" flipV="1">
            <a:off x="2667000" y="3352800"/>
            <a:ext cx="1676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267200" y="3200400"/>
            <a:ext cx="990600" cy="461665"/>
          </a:xfrm>
          <a:prstGeom prst="rect">
            <a:avLst/>
          </a:prstGeom>
          <a:noFill/>
        </p:spPr>
        <p:txBody>
          <a:bodyPr wrap="square" rtlCol="0">
            <a:spAutoFit/>
          </a:bodyPr>
          <a:lstStyle/>
          <a:p>
            <a:r>
              <a:rPr lang="en-US" sz="1200" dirty="0" smtClean="0"/>
              <a:t>Intermediate fix</a:t>
            </a:r>
            <a:endParaRPr lang="en-US" sz="1200" dirty="0"/>
          </a:p>
        </p:txBody>
      </p:sp>
      <p:cxnSp>
        <p:nvCxnSpPr>
          <p:cNvPr id="18" name="Straight Arrow Connector 17"/>
          <p:cNvCxnSpPr/>
          <p:nvPr/>
        </p:nvCxnSpPr>
        <p:spPr>
          <a:xfrm rot="10800000" flipV="1">
            <a:off x="914400" y="4572000"/>
            <a:ext cx="4724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62600" y="4419600"/>
            <a:ext cx="3200400" cy="1754326"/>
          </a:xfrm>
          <a:prstGeom prst="rect">
            <a:avLst/>
          </a:prstGeom>
          <a:noFill/>
          <a:ln>
            <a:solidFill>
              <a:schemeClr val="tx1"/>
            </a:solidFill>
          </a:ln>
        </p:spPr>
        <p:txBody>
          <a:bodyPr wrap="square" rtlCol="0">
            <a:spAutoFit/>
          </a:bodyPr>
          <a:lstStyle/>
          <a:p>
            <a:r>
              <a:rPr lang="en-US" sz="1200" dirty="0" smtClean="0"/>
              <a:t>Visual descent point – A point on the final approach course of a non-precision straight-in approach procedure from which a normal descent from the MDA to the runway touchdown point may be commenced, provided the approach threshold of that runway, or approach lights, or other markings identifiable with the approach end of that runway are clearly visible to the pilot</a:t>
            </a:r>
            <a:endParaRPr lang="en-US" sz="1200" dirty="0"/>
          </a:p>
        </p:txBody>
      </p:sp>
      <p:cxnSp>
        <p:nvCxnSpPr>
          <p:cNvPr id="21" name="Straight Arrow Connector 20"/>
          <p:cNvCxnSpPr/>
          <p:nvPr/>
        </p:nvCxnSpPr>
        <p:spPr>
          <a:xfrm rot="10800000" flipV="1">
            <a:off x="685800" y="4343400"/>
            <a:ext cx="39624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95800" y="4142601"/>
            <a:ext cx="1447800" cy="276999"/>
          </a:xfrm>
          <a:prstGeom prst="rect">
            <a:avLst/>
          </a:prstGeom>
          <a:noFill/>
        </p:spPr>
        <p:txBody>
          <a:bodyPr wrap="square" rtlCol="0">
            <a:spAutoFit/>
          </a:bodyPr>
          <a:lstStyle/>
          <a:p>
            <a:r>
              <a:rPr lang="en-US" sz="1200" dirty="0" smtClean="0"/>
              <a:t>Inner marker</a:t>
            </a:r>
            <a:endParaRPr lang="en-US" sz="1200" dirty="0"/>
          </a:p>
        </p:txBody>
      </p:sp>
      <p:cxnSp>
        <p:nvCxnSpPr>
          <p:cNvPr id="24" name="Straight Arrow Connector 23"/>
          <p:cNvCxnSpPr/>
          <p:nvPr/>
        </p:nvCxnSpPr>
        <p:spPr>
          <a:xfrm rot="10800000" flipV="1">
            <a:off x="2590800" y="3581400"/>
            <a:ext cx="36576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172200" y="3276600"/>
            <a:ext cx="1905000" cy="461665"/>
          </a:xfrm>
          <a:prstGeom prst="rect">
            <a:avLst/>
          </a:prstGeom>
          <a:noFill/>
        </p:spPr>
        <p:txBody>
          <a:bodyPr wrap="square" rtlCol="0">
            <a:spAutoFit/>
          </a:bodyPr>
          <a:lstStyle/>
          <a:p>
            <a:r>
              <a:rPr lang="en-US" sz="1200" dirty="0" smtClean="0"/>
              <a:t>Multiple GS intercept altitudes</a:t>
            </a:r>
            <a:endParaRPr lang="en-US" sz="1200" dirty="0"/>
          </a:p>
        </p:txBody>
      </p:sp>
      <p:cxnSp>
        <p:nvCxnSpPr>
          <p:cNvPr id="27" name="Straight Arrow Connector 26"/>
          <p:cNvCxnSpPr/>
          <p:nvPr/>
        </p:nvCxnSpPr>
        <p:spPr>
          <a:xfrm rot="10800000" flipV="1">
            <a:off x="2514600" y="1676400"/>
            <a:ext cx="3429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943600" y="1447800"/>
            <a:ext cx="1828800" cy="646331"/>
          </a:xfrm>
          <a:prstGeom prst="rect">
            <a:avLst/>
          </a:prstGeom>
          <a:noFill/>
        </p:spPr>
        <p:txBody>
          <a:bodyPr wrap="square" rtlCol="0">
            <a:spAutoFit/>
          </a:bodyPr>
          <a:lstStyle/>
          <a:p>
            <a:r>
              <a:rPr lang="en-US" sz="1200" dirty="0" smtClean="0"/>
              <a:t>Approach notes – simultaneous approaches, inop equipment,  </a:t>
            </a:r>
            <a:endParaRPr lang="en-US" sz="1200" dirty="0"/>
          </a:p>
        </p:txBody>
      </p:sp>
      <p:cxnSp>
        <p:nvCxnSpPr>
          <p:cNvPr id="30" name="Straight Arrow Connector 29"/>
          <p:cNvCxnSpPr/>
          <p:nvPr/>
        </p:nvCxnSpPr>
        <p:spPr>
          <a:xfrm rot="10800000">
            <a:off x="3733800" y="4038600"/>
            <a:ext cx="2971800" cy="76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629400" y="3886200"/>
            <a:ext cx="1524000" cy="461665"/>
          </a:xfrm>
          <a:prstGeom prst="rect">
            <a:avLst/>
          </a:prstGeom>
          <a:noFill/>
        </p:spPr>
        <p:txBody>
          <a:bodyPr wrap="square" rtlCol="0">
            <a:spAutoFit/>
          </a:bodyPr>
          <a:lstStyle/>
          <a:p>
            <a:r>
              <a:rPr lang="en-US" sz="1200" dirty="0" smtClean="0"/>
              <a:t>Alternate missed approach procedure</a:t>
            </a:r>
            <a:endParaRPr lang="en-US" sz="1200" dirty="0"/>
          </a:p>
        </p:txBody>
      </p:sp>
      <p:sp>
        <p:nvSpPr>
          <p:cNvPr id="33" name="TextBox 32"/>
          <p:cNvSpPr txBox="1"/>
          <p:nvPr/>
        </p:nvSpPr>
        <p:spPr>
          <a:xfrm>
            <a:off x="4191000" y="5562600"/>
            <a:ext cx="1219200" cy="461665"/>
          </a:xfrm>
          <a:prstGeom prst="rect">
            <a:avLst/>
          </a:prstGeom>
          <a:noFill/>
        </p:spPr>
        <p:txBody>
          <a:bodyPr wrap="square" rtlCol="0">
            <a:spAutoFit/>
          </a:bodyPr>
          <a:lstStyle/>
          <a:p>
            <a:r>
              <a:rPr lang="en-US" sz="1200" dirty="0" smtClean="0"/>
              <a:t>RVR instead of SM visibility</a:t>
            </a:r>
            <a:endParaRPr lang="en-US" sz="1200" dirty="0"/>
          </a:p>
        </p:txBody>
      </p:sp>
      <p:cxnSp>
        <p:nvCxnSpPr>
          <p:cNvPr id="35" name="Straight Arrow Connector 34"/>
          <p:cNvCxnSpPr/>
          <p:nvPr/>
        </p:nvCxnSpPr>
        <p:spPr>
          <a:xfrm rot="10800000" flipV="1">
            <a:off x="1524000" y="5867400"/>
            <a:ext cx="27432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1905000" y="6172200"/>
            <a:ext cx="3048000" cy="2286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800600" y="6172200"/>
            <a:ext cx="1905000" cy="461665"/>
          </a:xfrm>
          <a:prstGeom prst="rect">
            <a:avLst/>
          </a:prstGeom>
          <a:noFill/>
        </p:spPr>
        <p:txBody>
          <a:bodyPr wrap="square" rtlCol="0">
            <a:spAutoFit/>
          </a:bodyPr>
          <a:lstStyle/>
          <a:p>
            <a:r>
              <a:rPr lang="en-US" sz="1200" dirty="0" smtClean="0"/>
              <a:t>Alternate minimums with fix OOS</a:t>
            </a:r>
            <a:endParaRPr lang="en-US" sz="1200" dirty="0"/>
          </a:p>
        </p:txBody>
      </p:sp>
      <p:sp>
        <p:nvSpPr>
          <p:cNvPr id="44" name="TextBox 43"/>
          <p:cNvSpPr txBox="1"/>
          <p:nvPr/>
        </p:nvSpPr>
        <p:spPr>
          <a:xfrm>
            <a:off x="4267200" y="4800600"/>
            <a:ext cx="1066800" cy="830997"/>
          </a:xfrm>
          <a:prstGeom prst="rect">
            <a:avLst/>
          </a:prstGeom>
          <a:noFill/>
        </p:spPr>
        <p:txBody>
          <a:bodyPr wrap="square" rtlCol="0">
            <a:spAutoFit/>
          </a:bodyPr>
          <a:lstStyle/>
          <a:p>
            <a:r>
              <a:rPr lang="en-US" sz="1200" dirty="0" smtClean="0"/>
              <a:t>Multiple step down altitudes for LOC</a:t>
            </a:r>
            <a:endParaRPr lang="en-US" sz="1200" dirty="0"/>
          </a:p>
        </p:txBody>
      </p:sp>
      <p:cxnSp>
        <p:nvCxnSpPr>
          <p:cNvPr id="46" name="Straight Arrow Connector 45"/>
          <p:cNvCxnSpPr/>
          <p:nvPr/>
        </p:nvCxnSpPr>
        <p:spPr>
          <a:xfrm flipH="1">
            <a:off x="2438400" y="5296763"/>
            <a:ext cx="1905000"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1D33BB7C-427A-41F4-97C8-46847CE529D8}"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ILS - Instrument Landing System</a:t>
            </a:r>
            <a:endParaRPr lang="en-US" dirty="0"/>
          </a:p>
        </p:txBody>
      </p:sp>
      <p:sp>
        <p:nvSpPr>
          <p:cNvPr id="3" name="Content Placeholder 2"/>
          <p:cNvSpPr>
            <a:spLocks noGrp="1"/>
          </p:cNvSpPr>
          <p:nvPr>
            <p:ph idx="1"/>
          </p:nvPr>
        </p:nvSpPr>
        <p:spPr>
          <a:xfrm>
            <a:off x="533400" y="1676400"/>
            <a:ext cx="8229600" cy="4525963"/>
          </a:xfrm>
        </p:spPr>
        <p:txBody>
          <a:bodyPr>
            <a:normAutofit fontScale="92500"/>
          </a:bodyPr>
          <a:lstStyle/>
          <a:p>
            <a:r>
              <a:rPr lang="en-US" dirty="0" smtClean="0"/>
              <a:t>Required equipment</a:t>
            </a:r>
          </a:p>
          <a:p>
            <a:pPr lvl="1" algn="just"/>
            <a:r>
              <a:rPr lang="en-US" dirty="0" smtClean="0"/>
              <a:t>CDI with glideslope display, HSI or glass cockpit display</a:t>
            </a:r>
          </a:p>
          <a:p>
            <a:pPr lvl="1" algn="just"/>
            <a:r>
              <a:rPr lang="en-US" dirty="0" smtClean="0"/>
              <a:t>You also often need a marker beacon receiver to indicate passage over ground components of some ILS</a:t>
            </a:r>
          </a:p>
          <a:p>
            <a:pPr lvl="1">
              <a:buNone/>
            </a:pPr>
            <a:endParaRPr lang="en-US" dirty="0" smtClean="0"/>
          </a:p>
          <a:p>
            <a:pPr lvl="1">
              <a:buNone/>
            </a:pPr>
            <a:endParaRPr lang="en-US" dirty="0" smtClean="0"/>
          </a:p>
          <a:p>
            <a:pPr lvl="1" algn="just"/>
            <a:r>
              <a:rPr lang="en-US" dirty="0" smtClean="0"/>
              <a:t>An ADF or RMI, is also useful for orientation on some approaches, but typically are not required for an ILS approach</a:t>
            </a:r>
          </a:p>
          <a:p>
            <a:endParaRPr lang="en-US" dirty="0"/>
          </a:p>
        </p:txBody>
      </p:sp>
      <p:pic>
        <p:nvPicPr>
          <p:cNvPr id="1026" name="Picture 2" descr="http://www.ps-engineering.com/images/MB10.JPG"/>
          <p:cNvPicPr>
            <a:picLocks noChangeAspect="1" noChangeArrowheads="1"/>
          </p:cNvPicPr>
          <p:nvPr/>
        </p:nvPicPr>
        <p:blipFill>
          <a:blip r:embed="rId2" cstate="print"/>
          <a:srcRect/>
          <a:stretch>
            <a:fillRect/>
          </a:stretch>
        </p:blipFill>
        <p:spPr bwMode="auto">
          <a:xfrm>
            <a:off x="3733800" y="3733800"/>
            <a:ext cx="1828800" cy="652806"/>
          </a:xfrm>
          <a:prstGeom prst="rect">
            <a:avLst/>
          </a:prstGeom>
          <a:noFill/>
        </p:spPr>
      </p:pic>
      <p:pic>
        <p:nvPicPr>
          <p:cNvPr id="1028" name="Picture 4" descr="http://www.harmon.com/hsi.gif"/>
          <p:cNvPicPr>
            <a:picLocks noChangeAspect="1" noChangeArrowheads="1"/>
          </p:cNvPicPr>
          <p:nvPr/>
        </p:nvPicPr>
        <p:blipFill>
          <a:blip r:embed="rId3" cstate="print"/>
          <a:srcRect/>
          <a:stretch>
            <a:fillRect/>
          </a:stretch>
        </p:blipFill>
        <p:spPr bwMode="auto">
          <a:xfrm>
            <a:off x="7848600" y="1203036"/>
            <a:ext cx="1143000" cy="1082387"/>
          </a:xfrm>
          <a:prstGeom prst="rect">
            <a:avLst/>
          </a:prstGeom>
          <a:noFill/>
        </p:spPr>
      </p:pic>
      <p:pic>
        <p:nvPicPr>
          <p:cNvPr id="1030" name="Picture 6" descr="http://www.valavionics.com/productPages/cdi/GARMIN_GI_106Alg.gif"/>
          <p:cNvPicPr>
            <a:picLocks noChangeAspect="1" noChangeArrowheads="1"/>
          </p:cNvPicPr>
          <p:nvPr/>
        </p:nvPicPr>
        <p:blipFill>
          <a:blip r:embed="rId4" cstate="print"/>
          <a:srcRect/>
          <a:stretch>
            <a:fillRect/>
          </a:stretch>
        </p:blipFill>
        <p:spPr bwMode="auto">
          <a:xfrm>
            <a:off x="6629400" y="1219200"/>
            <a:ext cx="1066800" cy="1066800"/>
          </a:xfrm>
          <a:prstGeom prst="rect">
            <a:avLst/>
          </a:prstGeom>
          <a:noFill/>
        </p:spPr>
      </p:pic>
      <p:sp>
        <p:nvSpPr>
          <p:cNvPr id="5" name="Slide Number Placeholder 4"/>
          <p:cNvSpPr>
            <a:spLocks noGrp="1"/>
          </p:cNvSpPr>
          <p:nvPr>
            <p:ph type="sldNum" sz="quarter" idx="12"/>
          </p:nvPr>
        </p:nvSpPr>
        <p:spPr/>
        <p:txBody>
          <a:bodyPr/>
          <a:lstStyle/>
          <a:p>
            <a:fld id="{1D33BB7C-427A-41F4-97C8-46847CE529D8}"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Step Maneuver</a:t>
            </a:r>
            <a:endParaRPr lang="en-US" dirty="0"/>
          </a:p>
        </p:txBody>
      </p:sp>
      <p:sp>
        <p:nvSpPr>
          <p:cNvPr id="3" name="Content Placeholder 2"/>
          <p:cNvSpPr>
            <a:spLocks noGrp="1"/>
          </p:cNvSpPr>
          <p:nvPr>
            <p:ph idx="1"/>
          </p:nvPr>
        </p:nvSpPr>
        <p:spPr/>
        <p:txBody>
          <a:bodyPr/>
          <a:lstStyle/>
          <a:p>
            <a:r>
              <a:rPr lang="en-US" dirty="0" smtClean="0"/>
              <a:t>A procedure by which a pilot </a:t>
            </a:r>
            <a:r>
              <a:rPr lang="en-US" dirty="0" smtClean="0"/>
              <a:t>flies </a:t>
            </a:r>
            <a:r>
              <a:rPr lang="en-US" dirty="0" smtClean="0"/>
              <a:t>the instrument approach to one runway and upon becoming visual makes gentle coordinated turns to a parallel runway located with 1200’ to either side of the instrument runway</a:t>
            </a:r>
          </a:p>
          <a:p>
            <a:r>
              <a:rPr lang="en-US" dirty="0" smtClean="0"/>
              <a:t>Commence the sidestep as soon as you are visual and can identify the parallel runway</a:t>
            </a:r>
            <a:endParaRPr lang="en-US" dirty="0"/>
          </a:p>
        </p:txBody>
      </p:sp>
      <p:sp>
        <p:nvSpPr>
          <p:cNvPr id="5" name="Slide Number Placeholder 4"/>
          <p:cNvSpPr>
            <a:spLocks noGrp="1"/>
          </p:cNvSpPr>
          <p:nvPr>
            <p:ph type="sldNum" sz="quarter" idx="12"/>
          </p:nvPr>
        </p:nvSpPr>
        <p:spPr/>
        <p:txBody>
          <a:bodyPr/>
          <a:lstStyle/>
          <a:p>
            <a:fld id="{1D33BB7C-427A-41F4-97C8-46847CE529D8}" type="slidenum">
              <a:rPr lang="en-US" smtClean="0"/>
              <a:pPr/>
              <a:t>40</a:t>
            </a:fld>
            <a:endParaRPr lang="en-US" dirty="0"/>
          </a:p>
        </p:txBody>
      </p:sp>
    </p:spTree>
    <p:extLst>
      <p:ext uri="{BB962C8B-B14F-4D97-AF65-F5344CB8AC3E}">
        <p14:creationId xmlns:p14="http://schemas.microsoft.com/office/powerpoint/2010/main" val="42635827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Simultaneous Approaches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ATC may conduct parallel approaches if &gt;4300 feet exists between runways with non-conflicting missed procedures</a:t>
            </a:r>
          </a:p>
          <a:p>
            <a:r>
              <a:rPr lang="en-US" dirty="0" smtClean="0"/>
              <a:t>If &gt;2500’ but &lt; 4300</a:t>
            </a:r>
            <a:r>
              <a:rPr lang="en-US" dirty="0"/>
              <a:t>’ feet between runways with non-conflicting missed </a:t>
            </a:r>
            <a:r>
              <a:rPr lang="en-US" dirty="0" smtClean="0"/>
              <a:t>procedures – ATC can conduct 2 SM staggered parallel approaches </a:t>
            </a:r>
          </a:p>
          <a:p>
            <a:r>
              <a:rPr lang="en-US" dirty="0" smtClean="0"/>
              <a:t>ATC can also conduct converging ILS approaches with sufficient spacing for runways with a 15° </a:t>
            </a:r>
            <a:r>
              <a:rPr lang="en-US" dirty="0"/>
              <a:t>to 100</a:t>
            </a:r>
            <a:r>
              <a:rPr lang="en-US" dirty="0" smtClean="0"/>
              <a:t>° angle difference – ILS chart will denote converging approach – e.g. DFW</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5715000"/>
            <a:ext cx="3124200" cy="97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1D33BB7C-427A-41F4-97C8-46847CE529D8}" type="slidenum">
              <a:rPr lang="en-US" smtClean="0"/>
              <a:pPr/>
              <a:t>41</a:t>
            </a:fld>
            <a:endParaRPr lang="en-US" dirty="0"/>
          </a:p>
        </p:txBody>
      </p:sp>
    </p:spTree>
    <p:extLst>
      <p:ext uri="{BB962C8B-B14F-4D97-AF65-F5344CB8AC3E}">
        <p14:creationId xmlns:p14="http://schemas.microsoft.com/office/powerpoint/2010/main" val="236314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PTS Standard</a:t>
            </a:r>
            <a:br>
              <a:rPr lang="en-US" dirty="0" smtClean="0"/>
            </a:br>
            <a:r>
              <a:rPr lang="en-US" dirty="0" smtClean="0"/>
              <a:t>Area of Operation VI. B.</a:t>
            </a:r>
            <a:endParaRPr lang="en-US" dirty="0"/>
          </a:p>
        </p:txBody>
      </p:sp>
      <p:sp>
        <p:nvSpPr>
          <p:cNvPr id="3" name="Content Placeholder 2"/>
          <p:cNvSpPr>
            <a:spLocks noGrp="1"/>
          </p:cNvSpPr>
          <p:nvPr>
            <p:ph idx="1"/>
          </p:nvPr>
        </p:nvSpPr>
        <p:spPr/>
        <p:txBody>
          <a:bodyPr>
            <a:noAutofit/>
          </a:bodyPr>
          <a:lstStyle/>
          <a:p>
            <a:r>
              <a:rPr lang="en-US" sz="1600" dirty="0"/>
              <a:t>Exhibits adequate </a:t>
            </a:r>
            <a:r>
              <a:rPr lang="en-US" sz="1600" b="1" dirty="0"/>
              <a:t>knowledge of </a:t>
            </a:r>
            <a:r>
              <a:rPr lang="en-US" sz="1600" dirty="0"/>
              <a:t>the precision </a:t>
            </a:r>
            <a:r>
              <a:rPr lang="en-US" sz="1600" dirty="0" smtClean="0"/>
              <a:t>instrument approach </a:t>
            </a:r>
            <a:r>
              <a:rPr lang="en-US" sz="1600" b="1" dirty="0" smtClean="0"/>
              <a:t>procedures</a:t>
            </a:r>
            <a:endParaRPr lang="en-US" sz="1600" b="1" dirty="0"/>
          </a:p>
          <a:p>
            <a:r>
              <a:rPr lang="en-US" sz="1600" dirty="0" smtClean="0"/>
              <a:t>Accomplishes </a:t>
            </a:r>
            <a:r>
              <a:rPr lang="en-US" sz="1600" dirty="0"/>
              <a:t>the appropriate </a:t>
            </a:r>
            <a:r>
              <a:rPr lang="en-US" sz="1600" b="1" dirty="0"/>
              <a:t>precision </a:t>
            </a:r>
            <a:r>
              <a:rPr lang="en-US" sz="1600" b="1" dirty="0" smtClean="0"/>
              <a:t>instrument approaches </a:t>
            </a:r>
            <a:r>
              <a:rPr lang="en-US" sz="1600" dirty="0"/>
              <a:t>as selected by the </a:t>
            </a:r>
            <a:r>
              <a:rPr lang="en-US" sz="1600" dirty="0" smtClean="0"/>
              <a:t>examiner</a:t>
            </a:r>
            <a:endParaRPr lang="en-US" sz="1600" dirty="0"/>
          </a:p>
          <a:p>
            <a:r>
              <a:rPr lang="en-US" sz="1600" dirty="0" smtClean="0"/>
              <a:t>Establishes </a:t>
            </a:r>
            <a:r>
              <a:rPr lang="en-US" sz="1600" b="1" dirty="0"/>
              <a:t>two-way communications </a:t>
            </a:r>
            <a:r>
              <a:rPr lang="en-US" sz="1600" dirty="0"/>
              <a:t>with ATC using </a:t>
            </a:r>
            <a:r>
              <a:rPr lang="en-US" sz="1600" dirty="0" smtClean="0"/>
              <a:t>the proper </a:t>
            </a:r>
            <a:r>
              <a:rPr lang="en-US" sz="1600" dirty="0"/>
              <a:t>communications phraseology and techniques, </a:t>
            </a:r>
            <a:r>
              <a:rPr lang="en-US" sz="1600" dirty="0" smtClean="0"/>
              <a:t>as required </a:t>
            </a:r>
            <a:r>
              <a:rPr lang="en-US" sz="1600" dirty="0"/>
              <a:t>for the phase of flight or approach </a:t>
            </a:r>
            <a:r>
              <a:rPr lang="en-US" sz="1600" dirty="0" smtClean="0"/>
              <a:t>segment</a:t>
            </a:r>
            <a:endParaRPr lang="en-US" sz="1600" dirty="0"/>
          </a:p>
          <a:p>
            <a:r>
              <a:rPr lang="en-US" sz="1600" b="1" dirty="0" smtClean="0"/>
              <a:t>Complies</a:t>
            </a:r>
            <a:r>
              <a:rPr lang="en-US" sz="1600" dirty="0"/>
              <a:t>, in a timely manner, with </a:t>
            </a:r>
            <a:r>
              <a:rPr lang="en-US" sz="1600" b="1" dirty="0"/>
              <a:t>all clearances</a:t>
            </a:r>
            <a:r>
              <a:rPr lang="en-US" sz="1600" b="1" dirty="0" smtClean="0"/>
              <a:t>, instructions</a:t>
            </a:r>
            <a:r>
              <a:rPr lang="en-US" sz="1600" dirty="0"/>
              <a:t>, and </a:t>
            </a:r>
            <a:r>
              <a:rPr lang="en-US" sz="1600" dirty="0" smtClean="0"/>
              <a:t>procedures</a:t>
            </a:r>
            <a:endParaRPr lang="en-US" sz="1600" dirty="0"/>
          </a:p>
          <a:p>
            <a:r>
              <a:rPr lang="en-US" sz="1600" b="1" dirty="0" smtClean="0"/>
              <a:t>Advises </a:t>
            </a:r>
            <a:r>
              <a:rPr lang="en-US" sz="1600" b="1" dirty="0"/>
              <a:t>ATC </a:t>
            </a:r>
            <a:r>
              <a:rPr lang="en-US" sz="1600" dirty="0"/>
              <a:t>anytime that the applicant is unable </a:t>
            </a:r>
            <a:r>
              <a:rPr lang="en-US" sz="1600" dirty="0" smtClean="0"/>
              <a:t>to comply </a:t>
            </a:r>
            <a:r>
              <a:rPr lang="en-US" sz="1600" dirty="0"/>
              <a:t>with a clearance.</a:t>
            </a:r>
          </a:p>
          <a:p>
            <a:r>
              <a:rPr lang="en-US" sz="1600" b="1" dirty="0" smtClean="0"/>
              <a:t>Establishes </a:t>
            </a:r>
            <a:r>
              <a:rPr lang="en-US" sz="1600" b="1" dirty="0"/>
              <a:t>the appropriate airplane configuration </a:t>
            </a:r>
            <a:r>
              <a:rPr lang="en-US" sz="1600" b="1" dirty="0" smtClean="0"/>
              <a:t>and airspeed</a:t>
            </a:r>
            <a:r>
              <a:rPr lang="en-US" sz="1600" dirty="0" smtClean="0"/>
              <a:t>/V-speed </a:t>
            </a:r>
            <a:r>
              <a:rPr lang="en-US" sz="1600" dirty="0"/>
              <a:t>considering turbulence, wind shear</a:t>
            </a:r>
            <a:r>
              <a:rPr lang="en-US" sz="1600" dirty="0" smtClean="0"/>
              <a:t>, microburst </a:t>
            </a:r>
            <a:r>
              <a:rPr lang="en-US" sz="1600" dirty="0"/>
              <a:t>conditions, or other meteorological and </a:t>
            </a:r>
            <a:r>
              <a:rPr lang="en-US" sz="1600" dirty="0" smtClean="0"/>
              <a:t>operating conditions</a:t>
            </a:r>
            <a:r>
              <a:rPr lang="en-US" sz="1600" dirty="0"/>
              <a:t>.</a:t>
            </a:r>
          </a:p>
          <a:p>
            <a:r>
              <a:rPr lang="en-US" sz="1600" dirty="0" smtClean="0"/>
              <a:t>Completes </a:t>
            </a:r>
            <a:r>
              <a:rPr lang="en-US" sz="1600" dirty="0"/>
              <a:t>the aircraft </a:t>
            </a:r>
            <a:r>
              <a:rPr lang="en-US" sz="1600" b="1" dirty="0"/>
              <a:t>checklist</a:t>
            </a:r>
            <a:r>
              <a:rPr lang="en-US" sz="1600" dirty="0"/>
              <a:t> items appropriate to </a:t>
            </a:r>
            <a:r>
              <a:rPr lang="en-US" sz="1600" dirty="0" smtClean="0"/>
              <a:t>the phase </a:t>
            </a:r>
            <a:r>
              <a:rPr lang="en-US" sz="1600" dirty="0"/>
              <a:t>of flight or approach segment, including engine </a:t>
            </a:r>
            <a:r>
              <a:rPr lang="en-US" sz="1600" dirty="0" smtClean="0"/>
              <a:t>out approach </a:t>
            </a:r>
            <a:r>
              <a:rPr lang="en-US" sz="1600" dirty="0"/>
              <a:t>and landing checklists, if </a:t>
            </a:r>
            <a:r>
              <a:rPr lang="en-US" sz="1600" dirty="0" smtClean="0"/>
              <a:t>appropriate</a:t>
            </a:r>
            <a:endParaRPr lang="en-US" sz="1600" dirty="0"/>
          </a:p>
          <a:p>
            <a:r>
              <a:rPr lang="en-US" sz="1600" dirty="0" smtClean="0"/>
              <a:t>Prior </a:t>
            </a:r>
            <a:r>
              <a:rPr lang="en-US" sz="1600" dirty="0"/>
              <a:t>to beginning the final approach segment, </a:t>
            </a:r>
            <a:r>
              <a:rPr lang="en-US" sz="1600" dirty="0" smtClean="0"/>
              <a:t>maintains the </a:t>
            </a:r>
            <a:r>
              <a:rPr lang="en-US" sz="1600" b="1" dirty="0"/>
              <a:t>desired altitude ±100 feet</a:t>
            </a:r>
            <a:r>
              <a:rPr lang="en-US" sz="1600" dirty="0"/>
              <a:t>, the desired </a:t>
            </a:r>
            <a:r>
              <a:rPr lang="en-US" sz="1600" b="1" dirty="0"/>
              <a:t>airspeed </a:t>
            </a:r>
            <a:r>
              <a:rPr lang="en-US" sz="1600" b="1" dirty="0" smtClean="0"/>
              <a:t>within ±</a:t>
            </a:r>
            <a:r>
              <a:rPr lang="en-US" sz="1600" b="1" dirty="0"/>
              <a:t>10 knots</a:t>
            </a:r>
            <a:r>
              <a:rPr lang="en-US" sz="1600" dirty="0"/>
              <a:t>, the desired </a:t>
            </a:r>
            <a:r>
              <a:rPr lang="en-US" sz="1600" b="1" dirty="0"/>
              <a:t>heading within ±10</a:t>
            </a:r>
            <a:r>
              <a:rPr lang="en-US" sz="1600" dirty="0"/>
              <a:t>°; and </a:t>
            </a:r>
            <a:r>
              <a:rPr lang="en-US" sz="1600" b="1" dirty="0" smtClean="0"/>
              <a:t>accurately tracks </a:t>
            </a:r>
            <a:r>
              <a:rPr lang="en-US" sz="1600" b="1" dirty="0"/>
              <a:t>radials</a:t>
            </a:r>
            <a:r>
              <a:rPr lang="en-US" sz="1600" dirty="0"/>
              <a:t>, courses, and </a:t>
            </a:r>
            <a:r>
              <a:rPr lang="en-US" sz="1600" dirty="0" smtClean="0"/>
              <a:t>bearings</a:t>
            </a:r>
            <a:endParaRPr lang="en-US" sz="1600" dirty="0"/>
          </a:p>
          <a:p>
            <a:r>
              <a:rPr lang="en-US" sz="1600" dirty="0" smtClean="0"/>
              <a:t>Selects</a:t>
            </a:r>
            <a:r>
              <a:rPr lang="en-US" sz="1600" dirty="0"/>
              <a:t>, tunes, identifies, and monitors the </a:t>
            </a:r>
            <a:r>
              <a:rPr lang="en-US" sz="1600" dirty="0" smtClean="0"/>
              <a:t>operational status </a:t>
            </a:r>
            <a:r>
              <a:rPr lang="en-US" sz="1600" dirty="0"/>
              <a:t>of ground and airplane </a:t>
            </a:r>
            <a:r>
              <a:rPr lang="en-US" sz="1600" b="1" dirty="0"/>
              <a:t>navigation equipment </a:t>
            </a:r>
            <a:r>
              <a:rPr lang="en-US" sz="1600" dirty="0" smtClean="0"/>
              <a:t>used for </a:t>
            </a:r>
            <a:r>
              <a:rPr lang="en-US" sz="1600" dirty="0"/>
              <a:t>the approach</a:t>
            </a:r>
            <a:r>
              <a:rPr lang="en-US" sz="1600" dirty="0" smtClean="0"/>
              <a:t>.</a:t>
            </a:r>
            <a:endParaRPr lang="en-US" sz="1600" dirty="0"/>
          </a:p>
        </p:txBody>
      </p:sp>
      <p:sp>
        <p:nvSpPr>
          <p:cNvPr id="4" name="Slide Number Placeholder 3"/>
          <p:cNvSpPr>
            <a:spLocks noGrp="1"/>
          </p:cNvSpPr>
          <p:nvPr>
            <p:ph type="sldNum" sz="quarter" idx="12"/>
          </p:nvPr>
        </p:nvSpPr>
        <p:spPr/>
        <p:txBody>
          <a:bodyPr/>
          <a:lstStyle/>
          <a:p>
            <a:fld id="{1D33BB7C-427A-41F4-97C8-46847CE529D8}" type="slidenum">
              <a:rPr lang="en-US" smtClean="0"/>
              <a:pPr/>
              <a:t>42</a:t>
            </a:fld>
            <a:endParaRPr lang="en-US" dirty="0"/>
          </a:p>
        </p:txBody>
      </p:sp>
    </p:spTree>
    <p:extLst>
      <p:ext uri="{BB962C8B-B14F-4D97-AF65-F5344CB8AC3E}">
        <p14:creationId xmlns:p14="http://schemas.microsoft.com/office/powerpoint/2010/main" val="3994897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PTS Standard</a:t>
            </a:r>
            <a:br>
              <a:rPr lang="en-US" dirty="0"/>
            </a:br>
            <a:r>
              <a:rPr lang="en-US" dirty="0"/>
              <a:t>Area of Operation VI. B.</a:t>
            </a:r>
          </a:p>
        </p:txBody>
      </p:sp>
      <p:sp>
        <p:nvSpPr>
          <p:cNvPr id="3" name="Content Placeholder 2"/>
          <p:cNvSpPr>
            <a:spLocks noGrp="1"/>
          </p:cNvSpPr>
          <p:nvPr>
            <p:ph idx="1"/>
          </p:nvPr>
        </p:nvSpPr>
        <p:spPr/>
        <p:txBody>
          <a:bodyPr>
            <a:noAutofit/>
          </a:bodyPr>
          <a:lstStyle/>
          <a:p>
            <a:r>
              <a:rPr lang="en-US" sz="1600" dirty="0" smtClean="0"/>
              <a:t>Applies </a:t>
            </a:r>
            <a:r>
              <a:rPr lang="en-US" sz="1600" dirty="0"/>
              <a:t>the </a:t>
            </a:r>
            <a:r>
              <a:rPr lang="en-US" sz="1600" b="1" dirty="0"/>
              <a:t>necessary adjustments to the published </a:t>
            </a:r>
            <a:r>
              <a:rPr lang="en-US" sz="1600" b="1" dirty="0" smtClean="0"/>
              <a:t>DA/DH </a:t>
            </a:r>
            <a:r>
              <a:rPr lang="en-US" sz="1600" dirty="0" smtClean="0"/>
              <a:t>and </a:t>
            </a:r>
            <a:r>
              <a:rPr lang="en-US" sz="1600" dirty="0"/>
              <a:t>visibility criteria for the airplane approach category </a:t>
            </a:r>
            <a:r>
              <a:rPr lang="en-US" sz="1600" dirty="0" smtClean="0"/>
              <a:t>as required</a:t>
            </a:r>
            <a:r>
              <a:rPr lang="en-US" sz="1600" dirty="0"/>
              <a:t>, such as—</a:t>
            </a:r>
          </a:p>
          <a:p>
            <a:pPr lvl="1"/>
            <a:r>
              <a:rPr lang="en-US" sz="1600" dirty="0" smtClean="0"/>
              <a:t>NOTAMs</a:t>
            </a:r>
            <a:endParaRPr lang="en-US" sz="1600" dirty="0"/>
          </a:p>
          <a:p>
            <a:pPr lvl="1"/>
            <a:r>
              <a:rPr lang="en-US" sz="1600" dirty="0" smtClean="0"/>
              <a:t>Inoperative </a:t>
            </a:r>
            <a:r>
              <a:rPr lang="en-US" sz="1600" dirty="0"/>
              <a:t>airplane and ground navigation equipment.</a:t>
            </a:r>
          </a:p>
          <a:p>
            <a:pPr lvl="1"/>
            <a:r>
              <a:rPr lang="en-US" sz="1600" dirty="0" smtClean="0"/>
              <a:t>Inoperative </a:t>
            </a:r>
            <a:r>
              <a:rPr lang="en-US" sz="1600" dirty="0"/>
              <a:t>visual aids associated with the </a:t>
            </a:r>
            <a:r>
              <a:rPr lang="en-US" sz="1600" dirty="0" smtClean="0"/>
              <a:t>landing environment</a:t>
            </a:r>
            <a:r>
              <a:rPr lang="en-US" sz="1600" dirty="0"/>
              <a:t>.</a:t>
            </a:r>
          </a:p>
          <a:p>
            <a:pPr lvl="1"/>
            <a:r>
              <a:rPr lang="en-US" sz="1600" dirty="0" smtClean="0"/>
              <a:t>NWS </a:t>
            </a:r>
            <a:r>
              <a:rPr lang="en-US" sz="1600" dirty="0"/>
              <a:t>reporting factors and </a:t>
            </a:r>
            <a:r>
              <a:rPr lang="en-US" sz="1600" dirty="0" smtClean="0"/>
              <a:t>criteria</a:t>
            </a:r>
            <a:endParaRPr lang="en-US" sz="1600" dirty="0"/>
          </a:p>
          <a:p>
            <a:r>
              <a:rPr lang="en-US" sz="1600" dirty="0" smtClean="0"/>
              <a:t>Establishes </a:t>
            </a:r>
            <a:r>
              <a:rPr lang="en-US" sz="1600" dirty="0"/>
              <a:t>a </a:t>
            </a:r>
            <a:r>
              <a:rPr lang="en-US" sz="1600" b="1" dirty="0"/>
              <a:t>predetermined rate of descent </a:t>
            </a:r>
            <a:r>
              <a:rPr lang="en-US" sz="1600" dirty="0"/>
              <a:t>at the </a:t>
            </a:r>
            <a:r>
              <a:rPr lang="en-US" sz="1600" dirty="0" smtClean="0"/>
              <a:t>point where </a:t>
            </a:r>
            <a:r>
              <a:rPr lang="en-US" sz="1600" dirty="0"/>
              <a:t>the electronic glideslope begins, which </a:t>
            </a:r>
            <a:r>
              <a:rPr lang="en-US" sz="1600" dirty="0" smtClean="0"/>
              <a:t>approximates that </a:t>
            </a:r>
            <a:r>
              <a:rPr lang="en-US" sz="1600" dirty="0"/>
              <a:t>required for the aircraft to follow the </a:t>
            </a:r>
            <a:r>
              <a:rPr lang="en-US" sz="1600" dirty="0" smtClean="0"/>
              <a:t>glideslope</a:t>
            </a:r>
            <a:endParaRPr lang="en-US" sz="1600" dirty="0"/>
          </a:p>
          <a:p>
            <a:r>
              <a:rPr lang="en-US" sz="1600" dirty="0" smtClean="0"/>
              <a:t>Maintains </a:t>
            </a:r>
            <a:r>
              <a:rPr lang="en-US" sz="1600" dirty="0"/>
              <a:t>a </a:t>
            </a:r>
            <a:r>
              <a:rPr lang="en-US" sz="1600" b="1" dirty="0"/>
              <a:t>stabilized final approach</a:t>
            </a:r>
            <a:r>
              <a:rPr lang="en-US" sz="1600" dirty="0"/>
              <a:t>, from the </a:t>
            </a:r>
            <a:r>
              <a:rPr lang="en-US" sz="1600" dirty="0" smtClean="0"/>
              <a:t>Final Approach </a:t>
            </a:r>
            <a:r>
              <a:rPr lang="en-US" sz="1600" dirty="0"/>
              <a:t>Fix to DA/DH allowing </a:t>
            </a:r>
            <a:r>
              <a:rPr lang="en-US" sz="1600" b="1" dirty="0"/>
              <a:t>no more than ¾-</a:t>
            </a:r>
            <a:r>
              <a:rPr lang="en-US" sz="1600" b="1" dirty="0" smtClean="0"/>
              <a:t>scale deflection</a:t>
            </a:r>
            <a:r>
              <a:rPr lang="en-US" sz="1600" dirty="0" smtClean="0"/>
              <a:t> </a:t>
            </a:r>
            <a:r>
              <a:rPr lang="en-US" sz="1600" dirty="0"/>
              <a:t>of either the glideslope or localizer </a:t>
            </a:r>
            <a:r>
              <a:rPr lang="en-US" sz="1600" dirty="0" smtClean="0"/>
              <a:t>indications and </a:t>
            </a:r>
            <a:r>
              <a:rPr lang="en-US" sz="1600" dirty="0"/>
              <a:t>maintains the desired </a:t>
            </a:r>
            <a:r>
              <a:rPr lang="en-US" sz="1600" b="1" dirty="0"/>
              <a:t>airspeed within ±10 </a:t>
            </a:r>
            <a:r>
              <a:rPr lang="en-US" sz="1600" dirty="0"/>
              <a:t>knots.</a:t>
            </a:r>
          </a:p>
          <a:p>
            <a:r>
              <a:rPr lang="en-US" sz="1600" dirty="0" smtClean="0"/>
              <a:t>A </a:t>
            </a:r>
            <a:r>
              <a:rPr lang="en-US" sz="1600" b="1" dirty="0"/>
              <a:t>missed approach or transition to a landing </a:t>
            </a:r>
            <a:r>
              <a:rPr lang="en-US" sz="1600" dirty="0"/>
              <a:t>shall </a:t>
            </a:r>
            <a:r>
              <a:rPr lang="en-US" sz="1600" dirty="0" smtClean="0"/>
              <a:t>be initiated </a:t>
            </a:r>
            <a:r>
              <a:rPr lang="en-US" sz="1600" dirty="0"/>
              <a:t>at Decision </a:t>
            </a:r>
            <a:r>
              <a:rPr lang="en-US" sz="1600" dirty="0" smtClean="0"/>
              <a:t>Height</a:t>
            </a:r>
            <a:endParaRPr lang="en-US" sz="1600" dirty="0"/>
          </a:p>
          <a:p>
            <a:r>
              <a:rPr lang="en-US" sz="1600" b="1" dirty="0" smtClean="0"/>
              <a:t>Initiates </a:t>
            </a:r>
            <a:r>
              <a:rPr lang="en-US" sz="1600" b="1" dirty="0"/>
              <a:t>immediately the missed approach </a:t>
            </a:r>
            <a:r>
              <a:rPr lang="en-US" sz="1600" dirty="0"/>
              <a:t>when at </a:t>
            </a:r>
            <a:r>
              <a:rPr lang="en-US" sz="1600" dirty="0" smtClean="0"/>
              <a:t>the DA/DH</a:t>
            </a:r>
            <a:r>
              <a:rPr lang="en-US" sz="1600" dirty="0"/>
              <a:t>, and the required visual references for the </a:t>
            </a:r>
            <a:r>
              <a:rPr lang="en-US" sz="1600" dirty="0" smtClean="0"/>
              <a:t>runway are </a:t>
            </a:r>
            <a:r>
              <a:rPr lang="en-US" sz="1600" dirty="0"/>
              <a:t>not unmistakably visible and </a:t>
            </a:r>
            <a:r>
              <a:rPr lang="en-US" sz="1600" dirty="0" smtClean="0"/>
              <a:t>identifiable</a:t>
            </a:r>
            <a:endParaRPr lang="en-US" sz="1600" dirty="0"/>
          </a:p>
          <a:p>
            <a:r>
              <a:rPr lang="en-US" sz="1600" dirty="0" smtClean="0"/>
              <a:t>Transitions </a:t>
            </a:r>
            <a:r>
              <a:rPr lang="en-US" sz="1600" dirty="0"/>
              <a:t>to a </a:t>
            </a:r>
            <a:r>
              <a:rPr lang="en-US" sz="1600" b="1" dirty="0"/>
              <a:t>normal landing </a:t>
            </a:r>
            <a:r>
              <a:rPr lang="en-US" sz="1600" dirty="0" smtClean="0"/>
              <a:t>approach only </a:t>
            </a:r>
            <a:r>
              <a:rPr lang="en-US" sz="1600" dirty="0"/>
              <a:t>when the aircraft is in </a:t>
            </a:r>
            <a:r>
              <a:rPr lang="en-US" sz="1600" dirty="0" smtClean="0"/>
              <a:t>a position </a:t>
            </a:r>
            <a:r>
              <a:rPr lang="en-US" sz="1600" dirty="0"/>
              <a:t>from which a descent to a landing on the </a:t>
            </a:r>
            <a:r>
              <a:rPr lang="en-US" sz="1600" dirty="0" smtClean="0"/>
              <a:t>runway can </a:t>
            </a:r>
            <a:r>
              <a:rPr lang="en-US" sz="1600" dirty="0"/>
              <a:t>be made at a normal rate of descent using </a:t>
            </a:r>
            <a:r>
              <a:rPr lang="en-US" sz="1600" dirty="0" smtClean="0"/>
              <a:t>normal maneuvering</a:t>
            </a:r>
            <a:endParaRPr lang="en-US" sz="1600" dirty="0"/>
          </a:p>
        </p:txBody>
      </p:sp>
      <p:sp>
        <p:nvSpPr>
          <p:cNvPr id="4" name="Slide Number Placeholder 3"/>
          <p:cNvSpPr>
            <a:spLocks noGrp="1"/>
          </p:cNvSpPr>
          <p:nvPr>
            <p:ph type="sldNum" sz="quarter" idx="12"/>
          </p:nvPr>
        </p:nvSpPr>
        <p:spPr/>
        <p:txBody>
          <a:bodyPr/>
          <a:lstStyle/>
          <a:p>
            <a:fld id="{1D33BB7C-427A-41F4-97C8-46847CE529D8}" type="slidenum">
              <a:rPr lang="en-US" smtClean="0"/>
              <a:pPr/>
              <a:t>43</a:t>
            </a:fld>
            <a:endParaRPr lang="en-US" dirty="0"/>
          </a:p>
        </p:txBody>
      </p:sp>
    </p:spTree>
    <p:extLst>
      <p:ext uri="{BB962C8B-B14F-4D97-AF65-F5344CB8AC3E}">
        <p14:creationId xmlns:p14="http://schemas.microsoft.com/office/powerpoint/2010/main" val="2263004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PTS Standard</a:t>
            </a:r>
            <a:br>
              <a:rPr lang="en-US" dirty="0"/>
            </a:br>
            <a:r>
              <a:rPr lang="en-US" dirty="0"/>
              <a:t>Area of Operation VI. B.</a:t>
            </a:r>
          </a:p>
        </p:txBody>
      </p:sp>
      <p:sp>
        <p:nvSpPr>
          <p:cNvPr id="3" name="Content Placeholder 2"/>
          <p:cNvSpPr>
            <a:spLocks noGrp="1"/>
          </p:cNvSpPr>
          <p:nvPr>
            <p:ph idx="1"/>
          </p:nvPr>
        </p:nvSpPr>
        <p:spPr/>
        <p:txBody>
          <a:bodyPr>
            <a:noAutofit/>
          </a:bodyPr>
          <a:lstStyle/>
          <a:p>
            <a:r>
              <a:rPr lang="en-US" sz="1600" dirty="0" smtClean="0"/>
              <a:t>Maintains </a:t>
            </a:r>
            <a:r>
              <a:rPr lang="en-US" sz="1600" b="1" dirty="0"/>
              <a:t>localizer and glideslope </a:t>
            </a:r>
            <a:r>
              <a:rPr lang="en-US" sz="1600" dirty="0"/>
              <a:t>within ¾-scale </a:t>
            </a:r>
            <a:r>
              <a:rPr lang="en-US" sz="1600" dirty="0" smtClean="0"/>
              <a:t>deflection of </a:t>
            </a:r>
            <a:r>
              <a:rPr lang="en-US" sz="1600" dirty="0"/>
              <a:t>the indicators </a:t>
            </a:r>
            <a:r>
              <a:rPr lang="en-US" sz="1600" b="1" dirty="0"/>
              <a:t>during the visual descent from DA/DH </a:t>
            </a:r>
            <a:r>
              <a:rPr lang="en-US" sz="1600" dirty="0"/>
              <a:t>to </a:t>
            </a:r>
            <a:r>
              <a:rPr lang="en-US" sz="1600" dirty="0" smtClean="0"/>
              <a:t>a point </a:t>
            </a:r>
            <a:r>
              <a:rPr lang="en-US" sz="1600" dirty="0"/>
              <a:t>over the runway where glideslope must be </a:t>
            </a:r>
            <a:r>
              <a:rPr lang="en-US" sz="1600" dirty="0" smtClean="0"/>
              <a:t>abandoned to </a:t>
            </a:r>
            <a:r>
              <a:rPr lang="en-US" sz="1600" dirty="0"/>
              <a:t>accomplish a normal landing.</a:t>
            </a:r>
          </a:p>
          <a:p>
            <a:r>
              <a:rPr lang="en-US" sz="1600" b="1" dirty="0" smtClean="0"/>
              <a:t>Uses </a:t>
            </a:r>
            <a:r>
              <a:rPr lang="en-US" sz="1600" b="1" dirty="0"/>
              <a:t>MFD and other graphical navigation displays</a:t>
            </a:r>
            <a:r>
              <a:rPr lang="en-US" sz="1600" dirty="0"/>
              <a:t>, </a:t>
            </a:r>
            <a:r>
              <a:rPr lang="en-US" sz="1600" dirty="0" smtClean="0"/>
              <a:t>if installed</a:t>
            </a:r>
            <a:r>
              <a:rPr lang="en-US" sz="1600" dirty="0"/>
              <a:t>, to monitor position, track wind drift and </a:t>
            </a:r>
            <a:r>
              <a:rPr lang="en-US" sz="1600" dirty="0" smtClean="0"/>
              <a:t>other parameters </a:t>
            </a:r>
            <a:r>
              <a:rPr lang="en-US" sz="1600" dirty="0"/>
              <a:t>to maintain desired </a:t>
            </a:r>
            <a:r>
              <a:rPr lang="en-US" sz="1600" dirty="0" smtClean="0"/>
              <a:t>flight path</a:t>
            </a:r>
            <a:endParaRPr lang="en-US" sz="1600" dirty="0"/>
          </a:p>
          <a:p>
            <a:r>
              <a:rPr lang="en-US" sz="1600" dirty="0" smtClean="0"/>
              <a:t>Demonstrates </a:t>
            </a:r>
            <a:r>
              <a:rPr lang="en-US" sz="1600" dirty="0"/>
              <a:t>an appropriate level of single-pilot </a:t>
            </a:r>
            <a:r>
              <a:rPr lang="en-US" sz="1600" dirty="0" smtClean="0"/>
              <a:t>resource management </a:t>
            </a:r>
            <a:r>
              <a:rPr lang="en-US" sz="1600" dirty="0"/>
              <a:t>skills</a:t>
            </a:r>
          </a:p>
        </p:txBody>
      </p:sp>
      <p:sp>
        <p:nvSpPr>
          <p:cNvPr id="4" name="Slide Number Placeholder 3"/>
          <p:cNvSpPr>
            <a:spLocks noGrp="1"/>
          </p:cNvSpPr>
          <p:nvPr>
            <p:ph type="sldNum" sz="quarter" idx="12"/>
          </p:nvPr>
        </p:nvSpPr>
        <p:spPr/>
        <p:txBody>
          <a:bodyPr/>
          <a:lstStyle/>
          <a:p>
            <a:fld id="{1D33BB7C-427A-41F4-97C8-46847CE529D8}" type="slidenum">
              <a:rPr lang="en-US" smtClean="0"/>
              <a:pPr/>
              <a:t>44</a:t>
            </a:fld>
            <a:endParaRPr lang="en-US" dirty="0"/>
          </a:p>
        </p:txBody>
      </p:sp>
    </p:spTree>
    <p:extLst>
      <p:ext uri="{BB962C8B-B14F-4D97-AF65-F5344CB8AC3E}">
        <p14:creationId xmlns:p14="http://schemas.microsoft.com/office/powerpoint/2010/main" val="4287715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2050" name="Picture 2" descr="http://www.gaychristian101.com/images/DesperateQuestions.jpg"/>
          <p:cNvPicPr>
            <a:picLocks noChangeAspect="1" noChangeArrowheads="1"/>
          </p:cNvPicPr>
          <p:nvPr/>
        </p:nvPicPr>
        <p:blipFill>
          <a:blip r:embed="rId2" cstate="print"/>
          <a:srcRect/>
          <a:stretch>
            <a:fillRect/>
          </a:stretch>
        </p:blipFill>
        <p:spPr bwMode="auto">
          <a:xfrm>
            <a:off x="1752600" y="1219200"/>
            <a:ext cx="5562600" cy="5162095"/>
          </a:xfrm>
          <a:prstGeom prst="rect">
            <a:avLst/>
          </a:prstGeom>
          <a:noFill/>
        </p:spPr>
      </p:pic>
      <p:sp>
        <p:nvSpPr>
          <p:cNvPr id="4" name="Slide Number Placeholder 3"/>
          <p:cNvSpPr>
            <a:spLocks noGrp="1"/>
          </p:cNvSpPr>
          <p:nvPr>
            <p:ph type="sldNum" sz="quarter" idx="12"/>
          </p:nvPr>
        </p:nvSpPr>
        <p:spPr/>
        <p:txBody>
          <a:bodyPr/>
          <a:lstStyle/>
          <a:p>
            <a:fld id="{1D33BB7C-427A-41F4-97C8-46847CE529D8}"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Instrument flight can be dangerous.  </a:t>
            </a:r>
            <a:r>
              <a:rPr lang="en-US" dirty="0" smtClean="0">
                <a:solidFill>
                  <a:srgbClr val="C00000"/>
                </a:solidFill>
              </a:rPr>
              <a:t>Do not rely solely on this presentation – PROFESSIONAL INSTRUCTION IS REQUIRED</a:t>
            </a:r>
          </a:p>
          <a:p>
            <a:r>
              <a:rPr lang="en-US" dirty="0" smtClean="0"/>
              <a:t>The foregoing material should not be relied upon for flight</a:t>
            </a:r>
          </a:p>
          <a:p>
            <a:r>
              <a:rPr lang="en-US" dirty="0" smtClean="0"/>
              <a:t>ALTHOUGH THE ABOVE INFORMATION IS FROM SOURCES BELIEVED TO BE RELIABLE SUCH INFORMATION HAS NOT BEEN VERIFIED, AND NO EXPRESS REPRESENTATION IS MADE NOR IS ANY TO BE IMPLIED AS TO THE ACCURACY THEREOF, AND IT IS SUBMITTED SUBJECT TO ERRORS, OMISSIONS, CHANGE</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46</a:t>
            </a:fld>
            <a:endParaRPr lang="en-US" dirty="0"/>
          </a:p>
        </p:txBody>
      </p:sp>
    </p:spTree>
    <p:extLst>
      <p:ext uri="{BB962C8B-B14F-4D97-AF65-F5344CB8AC3E}">
        <p14:creationId xmlns:p14="http://schemas.microsoft.com/office/powerpoint/2010/main" val="3348511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s_p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28" y="1781175"/>
            <a:ext cx="3933825" cy="29718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Information Received</a:t>
            </a:r>
            <a:endParaRPr lang="en-US" dirty="0"/>
          </a:p>
        </p:txBody>
      </p:sp>
      <p:sp>
        <p:nvSpPr>
          <p:cNvPr id="4" name="TextBox 3"/>
          <p:cNvSpPr txBox="1"/>
          <p:nvPr/>
        </p:nvSpPr>
        <p:spPr>
          <a:xfrm>
            <a:off x="6477000" y="1524000"/>
            <a:ext cx="2057400" cy="1754326"/>
          </a:xfrm>
          <a:prstGeom prst="rect">
            <a:avLst/>
          </a:prstGeom>
          <a:noFill/>
          <a:ln>
            <a:solidFill>
              <a:schemeClr val="tx1"/>
            </a:solidFill>
          </a:ln>
        </p:spPr>
        <p:txBody>
          <a:bodyPr wrap="square" rtlCol="0">
            <a:spAutoFit/>
          </a:bodyPr>
          <a:lstStyle/>
          <a:p>
            <a:r>
              <a:rPr lang="en-US" b="1" dirty="0"/>
              <a:t>Range </a:t>
            </a:r>
            <a:r>
              <a:rPr lang="en-US" b="1" dirty="0" smtClean="0"/>
              <a:t>information</a:t>
            </a:r>
            <a:r>
              <a:rPr lang="en-US" dirty="0"/>
              <a:t> </a:t>
            </a:r>
            <a:r>
              <a:rPr lang="en-US" dirty="0" smtClean="0"/>
              <a:t>is received from outer and middle markers and sometimes an inner marker beacon</a:t>
            </a:r>
            <a:endParaRPr lang="en-US" dirty="0"/>
          </a:p>
        </p:txBody>
      </p:sp>
      <p:cxnSp>
        <p:nvCxnSpPr>
          <p:cNvPr id="6" name="Straight Arrow Connector 5"/>
          <p:cNvCxnSpPr/>
          <p:nvPr/>
        </p:nvCxnSpPr>
        <p:spPr>
          <a:xfrm flipH="1">
            <a:off x="2819400" y="1524000"/>
            <a:ext cx="36576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76600" y="2667000"/>
            <a:ext cx="609600" cy="390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77000" y="3810000"/>
            <a:ext cx="2286000" cy="1477328"/>
          </a:xfrm>
          <a:prstGeom prst="rect">
            <a:avLst/>
          </a:prstGeom>
          <a:noFill/>
          <a:ln>
            <a:solidFill>
              <a:schemeClr val="tx1"/>
            </a:solidFill>
          </a:ln>
        </p:spPr>
        <p:txBody>
          <a:bodyPr wrap="square" rtlCol="0">
            <a:spAutoFit/>
          </a:bodyPr>
          <a:lstStyle/>
          <a:p>
            <a:r>
              <a:rPr lang="en-US" b="1" dirty="0" smtClean="0"/>
              <a:t>Guidance information</a:t>
            </a:r>
          </a:p>
          <a:p>
            <a:r>
              <a:rPr lang="en-US" dirty="0" smtClean="0"/>
              <a:t>- Vertical from glide slope</a:t>
            </a:r>
          </a:p>
          <a:p>
            <a:r>
              <a:rPr lang="en-US" dirty="0" smtClean="0"/>
              <a:t>- Lateral or azimuth from localizer</a:t>
            </a:r>
            <a:endParaRPr lang="en-US" dirty="0"/>
          </a:p>
        </p:txBody>
      </p:sp>
      <p:cxnSp>
        <p:nvCxnSpPr>
          <p:cNvPr id="13" name="Straight Arrow Connector 12"/>
          <p:cNvCxnSpPr/>
          <p:nvPr/>
        </p:nvCxnSpPr>
        <p:spPr>
          <a:xfrm flipH="1" flipV="1">
            <a:off x="4648200" y="3505200"/>
            <a:ext cx="1905000" cy="78105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419600" y="4286250"/>
            <a:ext cx="2133600" cy="514351"/>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0" name="Slide Number Placeholder 19"/>
          <p:cNvSpPr>
            <a:spLocks noGrp="1"/>
          </p:cNvSpPr>
          <p:nvPr>
            <p:ph type="sldNum" sz="quarter" idx="12"/>
          </p:nvPr>
        </p:nvSpPr>
        <p:spPr/>
        <p:txBody>
          <a:bodyPr/>
          <a:lstStyle/>
          <a:p>
            <a:fld id="{1D33BB7C-427A-41F4-97C8-46847CE529D8}" type="slidenum">
              <a:rPr lang="en-US" smtClean="0"/>
              <a:pPr/>
              <a:t>5</a:t>
            </a:fld>
            <a:endParaRPr lang="en-US" dirty="0"/>
          </a:p>
        </p:txBody>
      </p:sp>
      <p:sp>
        <p:nvSpPr>
          <p:cNvPr id="3" name="TextBox 2"/>
          <p:cNvSpPr txBox="1"/>
          <p:nvPr/>
        </p:nvSpPr>
        <p:spPr>
          <a:xfrm>
            <a:off x="521427" y="5715000"/>
            <a:ext cx="6119945" cy="646331"/>
          </a:xfrm>
          <a:prstGeom prst="rect">
            <a:avLst/>
          </a:prstGeom>
          <a:noFill/>
        </p:spPr>
        <p:txBody>
          <a:bodyPr wrap="none" rtlCol="0">
            <a:spAutoFit/>
          </a:bodyPr>
          <a:lstStyle/>
          <a:p>
            <a:pPr algn="just"/>
            <a:r>
              <a:rPr lang="en-US" dirty="0"/>
              <a:t>ILS approaches also have visual guidance information: </a:t>
            </a:r>
          </a:p>
          <a:p>
            <a:pPr algn="just"/>
            <a:r>
              <a:rPr lang="en-US" dirty="0"/>
              <a:t>approach lights, touchdown and centerline lights, runway lights</a:t>
            </a:r>
          </a:p>
        </p:txBody>
      </p:sp>
      <p:cxnSp>
        <p:nvCxnSpPr>
          <p:cNvPr id="22" name="Straight Arrow Connector 21"/>
          <p:cNvCxnSpPr/>
          <p:nvPr/>
        </p:nvCxnSpPr>
        <p:spPr>
          <a:xfrm flipH="1" flipV="1">
            <a:off x="4876800" y="4038600"/>
            <a:ext cx="1676400" cy="76200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572000" y="4286250"/>
            <a:ext cx="1981200" cy="262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143000" y="4495800"/>
            <a:ext cx="2362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285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rot="5400000">
            <a:off x="228600" y="2057400"/>
            <a:ext cx="685800" cy="762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71500" y="3962400"/>
            <a:ext cx="3467100" cy="1371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ILS Ground Radio Equipment</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Localizer – Provides "left/right" azimuth guidance. Think of it as the same as the VOR needle - just more </a:t>
            </a:r>
            <a:r>
              <a:rPr lang="en-US" dirty="0"/>
              <a:t>sensitive(3</a:t>
            </a:r>
            <a:r>
              <a:rPr lang="en-US" dirty="0" smtClean="0"/>
              <a:t>°- 6</a:t>
            </a:r>
            <a:r>
              <a:rPr lang="en-US" dirty="0"/>
              <a:t>° vs 10°).  </a:t>
            </a:r>
            <a:r>
              <a:rPr lang="en-US" dirty="0" smtClean="0"/>
              <a:t>The closer you get to the runway, the more sensitive it is.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algn="just"/>
            <a:r>
              <a:rPr lang="en-US" dirty="0" smtClean="0"/>
              <a:t>Glide Slope: Provides vertical guidance.</a:t>
            </a:r>
          </a:p>
          <a:p>
            <a:pPr marL="0" indent="0" algn="just">
              <a:buNone/>
            </a:pPr>
            <a:endParaRPr lang="en-US" dirty="0" smtClean="0"/>
          </a:p>
        </p:txBody>
      </p:sp>
      <p:pic>
        <p:nvPicPr>
          <p:cNvPr id="4" name="Picture 6" descr="http://www.valavionics.com/productPages/cdi/GARMIN_GI_106Alg.gif"/>
          <p:cNvPicPr>
            <a:picLocks noChangeAspect="1" noChangeArrowheads="1"/>
          </p:cNvPicPr>
          <p:nvPr/>
        </p:nvPicPr>
        <p:blipFill>
          <a:blip r:embed="rId2" cstate="print"/>
          <a:srcRect/>
          <a:stretch>
            <a:fillRect/>
          </a:stretch>
        </p:blipFill>
        <p:spPr bwMode="auto">
          <a:xfrm>
            <a:off x="3429000" y="2819400"/>
            <a:ext cx="2286000" cy="2286000"/>
          </a:xfrm>
          <a:prstGeom prst="rect">
            <a:avLst/>
          </a:prstGeom>
          <a:noFill/>
        </p:spPr>
      </p:pic>
      <p:cxnSp>
        <p:nvCxnSpPr>
          <p:cNvPr id="6" name="Straight Arrow Connector 5"/>
          <p:cNvCxnSpPr/>
          <p:nvPr/>
        </p:nvCxnSpPr>
        <p:spPr>
          <a:xfrm>
            <a:off x="533400" y="2438400"/>
            <a:ext cx="4038600" cy="1219200"/>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7410" name="Picture 2" descr="http://www.faa.gov/about/office_org/headquarters_offices/ato/service_units/techops/navservices/gbng/ils/media/ils_localizer.jpg"/>
          <p:cNvPicPr>
            <a:picLocks noChangeAspect="1" noChangeArrowheads="1"/>
          </p:cNvPicPr>
          <p:nvPr/>
        </p:nvPicPr>
        <p:blipFill>
          <a:blip r:embed="rId3" cstate="print"/>
          <a:srcRect/>
          <a:stretch>
            <a:fillRect/>
          </a:stretch>
        </p:blipFill>
        <p:spPr bwMode="auto">
          <a:xfrm>
            <a:off x="228600" y="2895600"/>
            <a:ext cx="1704975" cy="1371600"/>
          </a:xfrm>
          <a:prstGeom prst="rect">
            <a:avLst/>
          </a:prstGeom>
          <a:noFill/>
        </p:spPr>
      </p:pic>
      <p:pic>
        <p:nvPicPr>
          <p:cNvPr id="17412" name="Picture 4" descr="ILS Glide Slope"/>
          <p:cNvPicPr>
            <a:picLocks noChangeAspect="1" noChangeArrowheads="1"/>
          </p:cNvPicPr>
          <p:nvPr/>
        </p:nvPicPr>
        <p:blipFill>
          <a:blip r:embed="rId4" cstate="print"/>
          <a:srcRect/>
          <a:stretch>
            <a:fillRect/>
          </a:stretch>
        </p:blipFill>
        <p:spPr bwMode="auto">
          <a:xfrm>
            <a:off x="7239000" y="2590800"/>
            <a:ext cx="1704975" cy="2524126"/>
          </a:xfrm>
          <a:prstGeom prst="rect">
            <a:avLst/>
          </a:prstGeom>
          <a:noFill/>
        </p:spPr>
      </p:pic>
      <p:sp>
        <p:nvSpPr>
          <p:cNvPr id="14" name="TextBox 13"/>
          <p:cNvSpPr txBox="1"/>
          <p:nvPr/>
        </p:nvSpPr>
        <p:spPr>
          <a:xfrm>
            <a:off x="6172200" y="4191000"/>
            <a:ext cx="762000" cy="646331"/>
          </a:xfrm>
          <a:prstGeom prst="rect">
            <a:avLst/>
          </a:prstGeom>
          <a:noFill/>
          <a:ln>
            <a:solidFill>
              <a:schemeClr val="tx1"/>
            </a:solidFill>
          </a:ln>
        </p:spPr>
        <p:txBody>
          <a:bodyPr wrap="square" rtlCol="0">
            <a:spAutoFit/>
          </a:bodyPr>
          <a:lstStyle/>
          <a:p>
            <a:r>
              <a:rPr lang="en-US" dirty="0" smtClean="0"/>
              <a:t>Alarm flags</a:t>
            </a:r>
            <a:endParaRPr lang="en-US" dirty="0"/>
          </a:p>
        </p:txBody>
      </p:sp>
      <p:cxnSp>
        <p:nvCxnSpPr>
          <p:cNvPr id="16" name="Straight Arrow Connector 15"/>
          <p:cNvCxnSpPr/>
          <p:nvPr/>
        </p:nvCxnSpPr>
        <p:spPr>
          <a:xfrm rot="10800000">
            <a:off x="5181600" y="3962400"/>
            <a:ext cx="990600"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4724400" y="4495800"/>
            <a:ext cx="1447800"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D33BB7C-427A-41F4-97C8-46847CE529D8}"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Localizer Signals</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Tune the localizer frequency (108.1 – 111.95) – first digit after the “.” is always an odd #</a:t>
            </a:r>
          </a:p>
          <a:p>
            <a:pPr algn="just"/>
            <a:r>
              <a:rPr lang="en-US" dirty="0" smtClean="0"/>
              <a:t>Glide slope frequency (329.3MHz – 335MHz) </a:t>
            </a:r>
            <a:r>
              <a:rPr lang="en-US" dirty="0"/>
              <a:t>is paired to the localizer </a:t>
            </a:r>
            <a:r>
              <a:rPr lang="en-US" dirty="0" smtClean="0"/>
              <a:t>frequency. Don’t need to tune the glide slope separately.</a:t>
            </a:r>
          </a:p>
          <a:p>
            <a:pPr algn="just"/>
            <a:r>
              <a:rPr lang="en-US" dirty="0" smtClean="0"/>
              <a:t>Morse code identifier – identify it. Good idea to keep it on in the background</a:t>
            </a:r>
          </a:p>
          <a:p>
            <a:pPr algn="just">
              <a:spcBef>
                <a:spcPts val="0"/>
              </a:spcBef>
            </a:pPr>
            <a:r>
              <a:rPr lang="en-US" dirty="0" smtClean="0"/>
              <a:t>Goal - Keep the needles centered to </a:t>
            </a:r>
          </a:p>
          <a:p>
            <a:pPr marL="0" indent="0" algn="just">
              <a:spcBef>
                <a:spcPts val="0"/>
              </a:spcBef>
              <a:buNone/>
            </a:pPr>
            <a:r>
              <a:rPr lang="en-US" dirty="0" smtClean="0"/>
              <a:t>form a cross</a:t>
            </a:r>
            <a:endParaRPr lang="en-US" dirty="0"/>
          </a:p>
        </p:txBody>
      </p:sp>
      <p:pic>
        <p:nvPicPr>
          <p:cNvPr id="4" name="Picture 6" descr="http://www.valavionics.com/productPages/cdi/GARMIN_GI_106Alg.gif"/>
          <p:cNvPicPr>
            <a:picLocks noChangeAspect="1" noChangeArrowheads="1"/>
          </p:cNvPicPr>
          <p:nvPr/>
        </p:nvPicPr>
        <p:blipFill>
          <a:blip r:embed="rId2" cstate="print"/>
          <a:srcRect/>
          <a:stretch>
            <a:fillRect/>
          </a:stretch>
        </p:blipFill>
        <p:spPr bwMode="auto">
          <a:xfrm>
            <a:off x="6858000" y="4572000"/>
            <a:ext cx="2057400" cy="2057400"/>
          </a:xfrm>
          <a:prstGeom prst="rect">
            <a:avLst/>
          </a:prstGeom>
          <a:noFill/>
        </p:spPr>
      </p:pic>
      <p:sp>
        <p:nvSpPr>
          <p:cNvPr id="6" name="Slide Number Placeholder 5"/>
          <p:cNvSpPr>
            <a:spLocks noGrp="1"/>
          </p:cNvSpPr>
          <p:nvPr>
            <p:ph type="sldNum" sz="quarter" idx="12"/>
          </p:nvPr>
        </p:nvSpPr>
        <p:spPr/>
        <p:txBody>
          <a:bodyPr/>
          <a:lstStyle/>
          <a:p>
            <a:fld id="{1D33BB7C-427A-41F4-97C8-46847CE529D8}"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www.faa.gov/air_traffic/publications/atpubs/aim/F010100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5412" y="4732555"/>
            <a:ext cx="261937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770531"/>
            <a:ext cx="22860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200" dirty="0" smtClean="0"/>
              <a:t>ILS – Localizer</a:t>
            </a:r>
            <a:br>
              <a:rPr lang="en-US" sz="3200" dirty="0" smtClean="0"/>
            </a:br>
            <a:endParaRPr lang="en-US" sz="3200" dirty="0"/>
          </a:p>
        </p:txBody>
      </p:sp>
      <p:sp>
        <p:nvSpPr>
          <p:cNvPr id="6" name="TextBox 5"/>
          <p:cNvSpPr txBox="1"/>
          <p:nvPr/>
        </p:nvSpPr>
        <p:spPr>
          <a:xfrm>
            <a:off x="533400" y="1066800"/>
            <a:ext cx="8153400" cy="2308324"/>
          </a:xfrm>
          <a:prstGeom prst="rect">
            <a:avLst/>
          </a:prstGeom>
          <a:noFill/>
          <a:ln>
            <a:solidFill>
              <a:srgbClr val="000000"/>
            </a:solidFill>
          </a:ln>
        </p:spPr>
        <p:txBody>
          <a:bodyPr wrap="square" rtlCol="0">
            <a:spAutoFit/>
          </a:bodyPr>
          <a:lstStyle/>
          <a:p>
            <a:pPr marL="285750" indent="-285750" algn="just">
              <a:buFontTx/>
              <a:buChar char="-"/>
            </a:pPr>
            <a:r>
              <a:rPr lang="en-US" sz="1600" dirty="0" smtClean="0"/>
              <a:t>Localizer course width is 3° to 6° (full scale – one side to the other) </a:t>
            </a:r>
          </a:p>
          <a:p>
            <a:pPr marL="742950" lvl="1" indent="-285750" algn="just">
              <a:buFontTx/>
              <a:buChar char="-"/>
            </a:pPr>
            <a:r>
              <a:rPr lang="en-US" sz="1600" dirty="0" smtClean="0"/>
              <a:t>Actual width varies to assure 700 feet full scale course width at runway approach threshold - based upon runway length and localizer antenna location (e.g. a short runway will have a wider angle)</a:t>
            </a:r>
          </a:p>
          <a:p>
            <a:pPr algn="just"/>
            <a:r>
              <a:rPr lang="en-US" sz="1600" dirty="0" smtClean="0"/>
              <a:t>- ILS is always aligned with the runway</a:t>
            </a:r>
          </a:p>
          <a:p>
            <a:pPr algn="just">
              <a:buFontTx/>
              <a:buChar char="-"/>
            </a:pPr>
            <a:r>
              <a:rPr lang="en-US" sz="1600" dirty="0" smtClean="0"/>
              <a:t> Near the outer marker, a one-dot deviation puts you about 500 ft. from the centerline.  Near the Middle Marker, one dot means you're off course by 150 ft. </a:t>
            </a:r>
          </a:p>
          <a:p>
            <a:pPr algn="just">
              <a:buFontTx/>
              <a:buChar char="-"/>
            </a:pPr>
            <a:r>
              <a:rPr lang="en-US" sz="1600" dirty="0" smtClean="0"/>
              <a:t> Localizer identifier is a three-letter identifier preceded by the letter I-</a:t>
            </a:r>
          </a:p>
          <a:p>
            <a:pPr algn="just">
              <a:buFontTx/>
              <a:buChar char="-"/>
            </a:pPr>
            <a:r>
              <a:rPr lang="en-US" sz="1600" dirty="0" smtClean="0"/>
              <a:t> CDI works by comparing strength of blue and yellow signals (90 and 150 Hz signals).</a:t>
            </a:r>
          </a:p>
        </p:txBody>
      </p:sp>
      <p:cxnSp>
        <p:nvCxnSpPr>
          <p:cNvPr id="18" name="Straight Arrow Connector 17"/>
          <p:cNvCxnSpPr/>
          <p:nvPr/>
        </p:nvCxnSpPr>
        <p:spPr>
          <a:xfrm rot="16200000" flipH="1">
            <a:off x="5981700" y="5753100"/>
            <a:ext cx="457200" cy="381000"/>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419600" y="4114800"/>
            <a:ext cx="4191000" cy="646331"/>
          </a:xfrm>
          <a:prstGeom prst="rect">
            <a:avLst/>
          </a:prstGeom>
        </p:spPr>
        <p:txBody>
          <a:bodyPr wrap="square">
            <a:spAutoFit/>
          </a:bodyPr>
          <a:lstStyle/>
          <a:p>
            <a:r>
              <a:rPr lang="en-US" sz="1200" dirty="0"/>
              <a:t>L</a:t>
            </a:r>
            <a:r>
              <a:rPr lang="en-US" sz="1200" dirty="0" smtClean="0"/>
              <a:t>ocalizer signal is normally usable up to 18 NM from the </a:t>
            </a:r>
            <a:r>
              <a:rPr lang="en-US" sz="1200" dirty="0"/>
              <a:t>field </a:t>
            </a:r>
            <a:r>
              <a:rPr lang="en-US" sz="1200" dirty="0" smtClean="0"/>
              <a:t>with a course width of 14</a:t>
            </a:r>
            <a:r>
              <a:rPr lang="en-US" sz="1200" dirty="0"/>
              <a:t>° </a:t>
            </a:r>
            <a:r>
              <a:rPr lang="en-US" sz="1200" dirty="0" smtClean="0"/>
              <a:t>from 10 to 18nm.  Course width is up to 35° from 10nm to the runway</a:t>
            </a:r>
            <a:endParaRPr lang="en-US" sz="1200" dirty="0"/>
          </a:p>
        </p:txBody>
      </p:sp>
      <p:sp>
        <p:nvSpPr>
          <p:cNvPr id="13" name="TextBox 12"/>
          <p:cNvSpPr txBox="1"/>
          <p:nvPr/>
        </p:nvSpPr>
        <p:spPr>
          <a:xfrm>
            <a:off x="3200400" y="3680846"/>
            <a:ext cx="1219200" cy="830997"/>
          </a:xfrm>
          <a:prstGeom prst="rect">
            <a:avLst/>
          </a:prstGeom>
          <a:solidFill>
            <a:schemeClr val="accent1">
              <a:lumMod val="20000"/>
              <a:lumOff val="80000"/>
            </a:schemeClr>
          </a:solidFill>
        </p:spPr>
        <p:txBody>
          <a:bodyPr wrap="square" rtlCol="0">
            <a:spAutoFit/>
          </a:bodyPr>
          <a:lstStyle/>
          <a:p>
            <a:r>
              <a:rPr lang="en-US" sz="1600" dirty="0" smtClean="0"/>
              <a:t>Blue Sector 150 </a:t>
            </a:r>
            <a:r>
              <a:rPr lang="en-US" sz="1600" dirty="0"/>
              <a:t>H</a:t>
            </a:r>
            <a:r>
              <a:rPr lang="en-US" sz="1600" dirty="0" smtClean="0"/>
              <a:t>z signal</a:t>
            </a:r>
            <a:endParaRPr lang="en-US" sz="1600" dirty="0"/>
          </a:p>
        </p:txBody>
      </p:sp>
      <p:sp>
        <p:nvSpPr>
          <p:cNvPr id="24" name="TextBox 23"/>
          <p:cNvSpPr txBox="1"/>
          <p:nvPr/>
        </p:nvSpPr>
        <p:spPr>
          <a:xfrm>
            <a:off x="609600" y="5181600"/>
            <a:ext cx="1219200" cy="830997"/>
          </a:xfrm>
          <a:prstGeom prst="rect">
            <a:avLst/>
          </a:prstGeom>
          <a:solidFill>
            <a:srgbClr val="FFFF00"/>
          </a:solidFill>
          <a:ln>
            <a:solidFill>
              <a:srgbClr val="FFFF00"/>
            </a:solidFill>
          </a:ln>
        </p:spPr>
        <p:txBody>
          <a:bodyPr wrap="square" rtlCol="0">
            <a:spAutoFit/>
          </a:bodyPr>
          <a:lstStyle/>
          <a:p>
            <a:r>
              <a:rPr lang="en-US" sz="1600" dirty="0" smtClean="0"/>
              <a:t>Yellow Sector 90 </a:t>
            </a:r>
            <a:r>
              <a:rPr lang="en-US" sz="1600" dirty="0"/>
              <a:t>H</a:t>
            </a:r>
            <a:r>
              <a:rPr lang="en-US" sz="1600" dirty="0" smtClean="0"/>
              <a:t>z signal</a:t>
            </a:r>
            <a:endParaRPr lang="en-US" sz="1600" dirty="0"/>
          </a:p>
        </p:txBody>
      </p:sp>
      <p:sp>
        <p:nvSpPr>
          <p:cNvPr id="27" name="Slide Number Placeholder 26"/>
          <p:cNvSpPr>
            <a:spLocks noGrp="1"/>
          </p:cNvSpPr>
          <p:nvPr>
            <p:ph type="sldNum" sz="quarter" idx="12"/>
          </p:nvPr>
        </p:nvSpPr>
        <p:spPr/>
        <p:txBody>
          <a:bodyPr/>
          <a:lstStyle/>
          <a:p>
            <a:fld id="{1D33BB7C-427A-41F4-97C8-46847CE529D8}" type="slidenum">
              <a:rPr lang="en-US" smtClean="0"/>
              <a:pPr/>
              <a:t>8</a:t>
            </a:fld>
            <a:endParaRPr lang="en-US" dirty="0"/>
          </a:p>
        </p:txBody>
      </p:sp>
      <p:cxnSp>
        <p:nvCxnSpPr>
          <p:cNvPr id="7" name="Straight Arrow Connector 6"/>
          <p:cNvCxnSpPr>
            <a:stCxn id="13" idx="1"/>
          </p:cNvCxnSpPr>
          <p:nvPr/>
        </p:nvCxnSpPr>
        <p:spPr>
          <a:xfrm flipH="1">
            <a:off x="2438400" y="4096345"/>
            <a:ext cx="762000" cy="7226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828800" y="4953000"/>
            <a:ext cx="457200" cy="6440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3401" y="1524000"/>
            <a:ext cx="8077200" cy="2062103"/>
          </a:xfrm>
          <a:prstGeom prst="rect">
            <a:avLst/>
          </a:prstGeom>
          <a:noFill/>
          <a:ln>
            <a:solidFill>
              <a:schemeClr val="tx1"/>
            </a:solidFill>
          </a:ln>
        </p:spPr>
        <p:txBody>
          <a:bodyPr wrap="square" rtlCol="0">
            <a:spAutoFit/>
          </a:bodyPr>
          <a:lstStyle/>
          <a:p>
            <a:pPr algn="just">
              <a:buFontTx/>
              <a:buChar char="-"/>
            </a:pPr>
            <a:r>
              <a:rPr lang="en-US" sz="1600" dirty="0" smtClean="0"/>
              <a:t> Glide slope is generally at a 3° slope (300’ per nm)</a:t>
            </a:r>
          </a:p>
          <a:p>
            <a:pPr algn="just">
              <a:buFontTx/>
              <a:buChar char="-"/>
            </a:pPr>
            <a:r>
              <a:rPr lang="en-US" sz="1600" dirty="0"/>
              <a:t> </a:t>
            </a:r>
            <a:r>
              <a:rPr lang="en-US" sz="1600" dirty="0" smtClean="0"/>
              <a:t>Glide slope width is 1.4° - 3 X more sensitive than the localizer and 12 X more sensitive than a VOR - hence full scale deflection is .7°</a:t>
            </a:r>
          </a:p>
          <a:p>
            <a:pPr algn="just">
              <a:buFontTx/>
              <a:buChar char="-"/>
            </a:pPr>
            <a:r>
              <a:rPr lang="en-US" sz="1600" dirty="0">
                <a:solidFill>
                  <a:srgbClr val="000000"/>
                </a:solidFill>
              </a:rPr>
              <a:t> </a:t>
            </a:r>
            <a:r>
              <a:rPr lang="en-US" sz="1600" dirty="0" smtClean="0">
                <a:solidFill>
                  <a:srgbClr val="000000"/>
                </a:solidFill>
              </a:rPr>
              <a:t>Glide slope is more sensitive closer to the runway </a:t>
            </a:r>
          </a:p>
          <a:p>
            <a:pPr lvl="1" algn="just">
              <a:buFontTx/>
              <a:buChar char="-"/>
            </a:pPr>
            <a:r>
              <a:rPr lang="en-US" sz="1600" dirty="0" smtClean="0">
                <a:solidFill>
                  <a:srgbClr val="000000"/>
                </a:solidFill>
              </a:rPr>
              <a:t> Glide slope signal width - 5nm=350’ width; 3nm=210’ and 1nm=70’ </a:t>
            </a:r>
          </a:p>
          <a:p>
            <a:pPr algn="just">
              <a:buFontTx/>
              <a:buChar char="-"/>
            </a:pPr>
            <a:r>
              <a:rPr lang="en-US" sz="1600" dirty="0">
                <a:solidFill>
                  <a:srgbClr val="000000"/>
                </a:solidFill>
              </a:rPr>
              <a:t> </a:t>
            </a:r>
            <a:r>
              <a:rPr lang="en-US" sz="1600" dirty="0" smtClean="0">
                <a:solidFill>
                  <a:srgbClr val="000000"/>
                </a:solidFill>
              </a:rPr>
              <a:t>At OM each dot of deviation is approx 50’ excursion; at the MM one dot is 8’ deviation</a:t>
            </a:r>
          </a:p>
          <a:p>
            <a:pPr algn="just"/>
            <a:r>
              <a:rPr lang="en-US" sz="1600" dirty="0" smtClean="0">
                <a:solidFill>
                  <a:srgbClr val="000000"/>
                </a:solidFill>
              </a:rPr>
              <a:t>- Goal is touchdown at touchdown zone ≈ 1000’ past the threshold while passing over threshold at TCH</a:t>
            </a:r>
            <a:endParaRPr lang="en-US" sz="1600" dirty="0">
              <a:solidFill>
                <a:srgbClr val="000000"/>
              </a:solidFill>
            </a:endParaRPr>
          </a:p>
        </p:txBody>
      </p:sp>
      <p:sp>
        <p:nvSpPr>
          <p:cNvPr id="2" name="Title 1"/>
          <p:cNvSpPr>
            <a:spLocks noGrp="1"/>
          </p:cNvSpPr>
          <p:nvPr>
            <p:ph type="title"/>
          </p:nvPr>
        </p:nvSpPr>
        <p:spPr/>
        <p:txBody>
          <a:bodyPr>
            <a:normAutofit/>
          </a:bodyPr>
          <a:lstStyle/>
          <a:p>
            <a:r>
              <a:rPr lang="en-US" dirty="0" smtClean="0"/>
              <a:t>ILS – Glide Slope</a:t>
            </a:r>
            <a:endParaRPr lang="en-US" dirty="0"/>
          </a:p>
        </p:txBody>
      </p:sp>
      <p:pic>
        <p:nvPicPr>
          <p:cNvPr id="22534" name="Picture 6" descr="http://www.americanflyers.net/aviationlibrary/instrument_flying_handbook/images/Chapters%201%20to%207_img_257.jpg"/>
          <p:cNvPicPr>
            <a:picLocks noChangeAspect="1" noChangeArrowheads="1"/>
          </p:cNvPicPr>
          <p:nvPr/>
        </p:nvPicPr>
        <p:blipFill>
          <a:blip r:embed="rId2" cstate="print"/>
          <a:srcRect/>
          <a:stretch>
            <a:fillRect/>
          </a:stretch>
        </p:blipFill>
        <p:spPr bwMode="auto">
          <a:xfrm>
            <a:off x="5245348" y="4191000"/>
            <a:ext cx="3593852" cy="2533913"/>
          </a:xfrm>
          <a:prstGeom prst="rect">
            <a:avLst/>
          </a:prstGeom>
          <a:noFill/>
        </p:spPr>
      </p:pic>
      <p:cxnSp>
        <p:nvCxnSpPr>
          <p:cNvPr id="15" name="Straight Arrow Connector 14"/>
          <p:cNvCxnSpPr/>
          <p:nvPr/>
        </p:nvCxnSpPr>
        <p:spPr>
          <a:xfrm flipV="1">
            <a:off x="5638800" y="6025594"/>
            <a:ext cx="0" cy="457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8458200" y="4953000"/>
            <a:ext cx="38100" cy="392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5300" y="5671501"/>
            <a:ext cx="1295400" cy="1015663"/>
          </a:xfrm>
          <a:prstGeom prst="rect">
            <a:avLst/>
          </a:prstGeom>
          <a:noFill/>
          <a:ln>
            <a:solidFill>
              <a:schemeClr val="tx1"/>
            </a:solidFill>
          </a:ln>
        </p:spPr>
        <p:txBody>
          <a:bodyPr wrap="square" rtlCol="0">
            <a:spAutoFit/>
          </a:bodyPr>
          <a:lstStyle/>
          <a:p>
            <a:r>
              <a:rPr lang="en-US" sz="1200" dirty="0" smtClean="0"/>
              <a:t>Glide slope only approved to DA; below that use only with visual supplementation</a:t>
            </a:r>
            <a:endParaRPr lang="en-US" sz="1200" dirty="0"/>
          </a:p>
        </p:txBody>
      </p:sp>
      <p:sp>
        <p:nvSpPr>
          <p:cNvPr id="23" name="Slide Number Placeholder 22"/>
          <p:cNvSpPr>
            <a:spLocks noGrp="1"/>
          </p:cNvSpPr>
          <p:nvPr>
            <p:ph type="sldNum" sz="quarter" idx="12"/>
          </p:nvPr>
        </p:nvSpPr>
        <p:spPr/>
        <p:txBody>
          <a:bodyPr/>
          <a:lstStyle/>
          <a:p>
            <a:fld id="{1D33BB7C-427A-41F4-97C8-46847CE529D8}" type="slidenum">
              <a:rPr lang="en-US" smtClean="0"/>
              <a:pPr/>
              <a:t>9</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0"/>
            <a:ext cx="352425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a:off x="1143000" y="3429000"/>
            <a:ext cx="2438400" cy="1676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04800" y="3586103"/>
            <a:ext cx="3429000" cy="1366897"/>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23850" y="1752600"/>
            <a:ext cx="285750" cy="2095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4800" y="1962150"/>
            <a:ext cx="0" cy="1623954"/>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6026" y="5497988"/>
            <a:ext cx="2555806" cy="105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Straight Arrow Connector 30"/>
          <p:cNvCxnSpPr/>
          <p:nvPr/>
        </p:nvCxnSpPr>
        <p:spPr>
          <a:xfrm flipV="1">
            <a:off x="1790700" y="5650389"/>
            <a:ext cx="1866900" cy="21112"/>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3313</TotalTime>
  <Words>4179</Words>
  <Application>Microsoft Office PowerPoint</Application>
  <PresentationFormat>On-screen Show (4:3)</PresentationFormat>
  <Paragraphs>471</Paragraphs>
  <Slides>46</Slides>
  <Notes>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ILS Approaches</vt:lpstr>
      <vt:lpstr>ILS Approach Nomenclature</vt:lpstr>
      <vt:lpstr>ILS - Instrument Landing System</vt:lpstr>
      <vt:lpstr>ILS - Instrument Landing System</vt:lpstr>
      <vt:lpstr>Information Received</vt:lpstr>
      <vt:lpstr>ILS Ground Radio Equipment</vt:lpstr>
      <vt:lpstr>Localizer Signals</vt:lpstr>
      <vt:lpstr>ILS – Localizer </vt:lpstr>
      <vt:lpstr>ILS – Glide Slope</vt:lpstr>
      <vt:lpstr>Rate of Descent for 3° Glide Slope</vt:lpstr>
      <vt:lpstr>Outer Marker Beacons</vt:lpstr>
      <vt:lpstr>Inner / Middle Markers</vt:lpstr>
      <vt:lpstr>Marker Beacons</vt:lpstr>
      <vt:lpstr>ILS Lighting</vt:lpstr>
      <vt:lpstr>Using the CDI</vt:lpstr>
      <vt:lpstr>Approach Segments</vt:lpstr>
      <vt:lpstr>Initial Approach Fix / Initial Segment</vt:lpstr>
      <vt:lpstr>Initial Approach Fix / Initial Segment</vt:lpstr>
      <vt:lpstr>Intermediate Segment</vt:lpstr>
      <vt:lpstr>Final Segment</vt:lpstr>
      <vt:lpstr>Before the Initial Segment</vt:lpstr>
      <vt:lpstr>Before the Initial Segment</vt:lpstr>
      <vt:lpstr>Initial Segment</vt:lpstr>
      <vt:lpstr>Approach Briefing</vt:lpstr>
      <vt:lpstr>Approach Briefing</vt:lpstr>
      <vt:lpstr>Approach Briefing</vt:lpstr>
      <vt:lpstr>Missed Approach Briefing</vt:lpstr>
      <vt:lpstr>Let’s Fly – The Initial Segment</vt:lpstr>
      <vt:lpstr>Let’s Fly – The Initial Segment</vt:lpstr>
      <vt:lpstr>Let’s Fly – The Intermediate Segment</vt:lpstr>
      <vt:lpstr>Let’s Fly – The Intermediate Segment</vt:lpstr>
      <vt:lpstr>Let’s Fly – The Final Segment</vt:lpstr>
      <vt:lpstr>Let’s Fly – The Final Segment</vt:lpstr>
      <vt:lpstr>NOTAMS</vt:lpstr>
      <vt:lpstr>Monitoring of an ILS</vt:lpstr>
      <vt:lpstr>Inoperative Components</vt:lpstr>
      <vt:lpstr>Considerations</vt:lpstr>
      <vt:lpstr>Sugar Land ILS 35</vt:lpstr>
      <vt:lpstr>More complicated ILS - IAH</vt:lpstr>
      <vt:lpstr>Side Step Maneuver</vt:lpstr>
      <vt:lpstr>Simultaneous Approaches</vt:lpstr>
      <vt:lpstr>PTS Standard Area of Operation VI. B.</vt:lpstr>
      <vt:lpstr>PTS Standard Area of Operation VI. B.</vt:lpstr>
      <vt:lpstr>PTS Standard Area of Operation VI. B.</vt:lpstr>
      <vt:lpstr>QUESTIONS</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ILS Approaches</dc:title>
  <dc:creator>Bob</dc:creator>
  <cp:lastModifiedBy>Bob</cp:lastModifiedBy>
  <cp:revision>375</cp:revision>
  <cp:lastPrinted>2011-07-02T22:09:12Z</cp:lastPrinted>
  <dcterms:created xsi:type="dcterms:W3CDTF">2011-03-12T23:01:32Z</dcterms:created>
  <dcterms:modified xsi:type="dcterms:W3CDTF">2015-04-05T18:32:14Z</dcterms:modified>
</cp:coreProperties>
</file>