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7" r:id="rId8"/>
    <p:sldId id="262" r:id="rId9"/>
    <p:sldId id="271" r:id="rId10"/>
    <p:sldId id="272" r:id="rId11"/>
    <p:sldId id="263" r:id="rId12"/>
    <p:sldId id="270" r:id="rId13"/>
    <p:sldId id="266" r:id="rId14"/>
    <p:sldId id="273" r:id="rId15"/>
    <p:sldId id="264" r:id="rId16"/>
    <p:sldId id="265"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42CE0-B60A-479F-922B-A66376D38A65}" type="datetimeFigureOut">
              <a:rPr lang="en-US" smtClean="0"/>
              <a:t>12/30/2014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7D5E11-A94F-4315-B47D-70FB16A8E3C1}" type="slidenum">
              <a:rPr lang="en-US" smtClean="0"/>
              <a:t>‹#›</a:t>
            </a:fld>
            <a:endParaRPr lang="en-US"/>
          </a:p>
        </p:txBody>
      </p:sp>
    </p:spTree>
    <p:extLst>
      <p:ext uri="{BB962C8B-B14F-4D97-AF65-F5344CB8AC3E}">
        <p14:creationId xmlns:p14="http://schemas.microsoft.com/office/powerpoint/2010/main" val="2494041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18</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75BB60-697E-4BC2-AD17-A7499A635DA5}" type="datetime1">
              <a:rPr lang="en-US" smtClean="0"/>
              <a:t>12/30/2014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518636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5CD9C-7FFD-49AF-AF88-8A06FEB32875}" type="datetime1">
              <a:rPr lang="en-US" smtClean="0"/>
              <a:t>12/30/2014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3375462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B0ACD-1F19-4D9D-AD2F-38D1423FC829}" type="datetime1">
              <a:rPr lang="en-US" smtClean="0"/>
              <a:t>12/30/2014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3891126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13411-4E02-4C4F-9FE7-9902087BE970}" type="datetime1">
              <a:rPr lang="en-US" smtClean="0"/>
              <a:t>12/30/2014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387798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CDE7E-AFEA-493F-B0F1-830D98C6D1F2}" type="datetime1">
              <a:rPr lang="en-US" smtClean="0"/>
              <a:t>12/30/2014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399877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E25167-4BB8-45E5-9A3D-AF0AA616954C}" type="datetime1">
              <a:rPr lang="en-US" smtClean="0"/>
              <a:t>12/30/2014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73550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A5B4C0-55EE-499D-938F-BAADF66F0952}" type="datetime1">
              <a:rPr lang="en-US" smtClean="0"/>
              <a:t>12/30/2014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164405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B79571-1CA9-4F31-B68A-41BBF232ED04}" type="datetime1">
              <a:rPr lang="en-US" smtClean="0"/>
              <a:t>12/30/2014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101961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74E4E-DC83-4BED-9351-BA1F0A1ACF21}" type="datetime1">
              <a:rPr lang="en-US" smtClean="0"/>
              <a:t>12/30/2014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426963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8B8A9-FB8A-422A-96E8-6F36766D86CE}" type="datetime1">
              <a:rPr lang="en-US" smtClean="0"/>
              <a:t>12/30/2014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1471228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F2FE4-F3BA-42F5-8E7E-0654D4F760C8}" type="datetime1">
              <a:rPr lang="en-US" smtClean="0"/>
              <a:t>12/30/2014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86AD9-61B8-4ABC-876C-79B95F9B882E}" type="slidenum">
              <a:rPr lang="en-US" smtClean="0"/>
              <a:t>‹#›</a:t>
            </a:fld>
            <a:endParaRPr lang="en-US"/>
          </a:p>
        </p:txBody>
      </p:sp>
    </p:spTree>
    <p:extLst>
      <p:ext uri="{BB962C8B-B14F-4D97-AF65-F5344CB8AC3E}">
        <p14:creationId xmlns:p14="http://schemas.microsoft.com/office/powerpoint/2010/main" val="105683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85567-7CBA-4723-BBAF-FC8CED6DF8AB}" type="datetime1">
              <a:rPr lang="en-US" smtClean="0"/>
              <a:t>12/30/2014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86AD9-61B8-4ABC-876C-79B95F9B882E}" type="slidenum">
              <a:rPr lang="en-US" smtClean="0"/>
              <a:t>‹#›</a:t>
            </a:fld>
            <a:endParaRPr lang="en-US"/>
          </a:p>
        </p:txBody>
      </p:sp>
    </p:spTree>
    <p:extLst>
      <p:ext uri="{BB962C8B-B14F-4D97-AF65-F5344CB8AC3E}">
        <p14:creationId xmlns:p14="http://schemas.microsoft.com/office/powerpoint/2010/main" val="90652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aa.gov/pilots/training/media/IPC_guidanc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fr-magazine.com/images/IFR_saftey_pilo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001000" cy="60007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76400" y="1215202"/>
            <a:ext cx="6454779" cy="34163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What do I need for an</a:t>
            </a: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Instrument Rating</a:t>
            </a:r>
          </a:p>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nd to</a:t>
            </a: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Maintain Currency</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ide Number Placeholder 1"/>
          <p:cNvSpPr>
            <a:spLocks noGrp="1"/>
          </p:cNvSpPr>
          <p:nvPr>
            <p:ph type="sldNum" sz="quarter" idx="12"/>
          </p:nvPr>
        </p:nvSpPr>
        <p:spPr/>
        <p:txBody>
          <a:bodyPr/>
          <a:lstStyle/>
          <a:p>
            <a:fld id="{BEB86AD9-61B8-4ABC-876C-79B95F9B882E}" type="slidenum">
              <a:rPr lang="en-US" smtClean="0"/>
              <a:t>1</a:t>
            </a:fld>
            <a:endParaRPr lang="en-US"/>
          </a:p>
        </p:txBody>
      </p:sp>
    </p:spTree>
    <p:extLst>
      <p:ext uri="{BB962C8B-B14F-4D97-AF65-F5344CB8AC3E}">
        <p14:creationId xmlns:p14="http://schemas.microsoft.com/office/powerpoint/2010/main" val="96541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Instrument </a:t>
            </a:r>
            <a:r>
              <a:rPr lang="en-US" dirty="0"/>
              <a:t>Proficiency Check</a:t>
            </a:r>
            <a:br>
              <a:rPr lang="en-US" dirty="0"/>
            </a:br>
            <a:r>
              <a:rPr lang="en-US" dirty="0" smtClean="0"/>
              <a:t>§61.57(d</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smtClean="0"/>
              <a:t>Section 61.57(d</a:t>
            </a:r>
            <a:r>
              <a:rPr lang="en-US" dirty="0"/>
              <a:t>) does not stipulate a minimum time requirement for the </a:t>
            </a:r>
            <a:r>
              <a:rPr lang="en-US" dirty="0" smtClean="0"/>
              <a:t>IPC. The FAA, however, </a:t>
            </a:r>
            <a:r>
              <a:rPr lang="en-US" dirty="0" smtClean="0"/>
              <a:t>indicates that a good rule </a:t>
            </a:r>
            <a:r>
              <a:rPr lang="en-US" dirty="0"/>
              <a:t>of thumb is to plan at least 90 minutes of ground time and at least two </a:t>
            </a:r>
            <a:r>
              <a:rPr lang="en-US" dirty="0" smtClean="0"/>
              <a:t>hours of flight time</a:t>
            </a:r>
          </a:p>
          <a:p>
            <a:pPr lvl="1"/>
            <a:r>
              <a:rPr lang="en-US" dirty="0"/>
              <a:t>Instrument Proficiency Check Guidance </a:t>
            </a:r>
            <a:r>
              <a:rPr lang="en-US" dirty="0" smtClean="0"/>
              <a:t>is available at </a:t>
            </a:r>
            <a:r>
              <a:rPr lang="en-US" dirty="0" smtClean="0">
                <a:hlinkClick r:id="rId2"/>
              </a:rPr>
              <a:t>http</a:t>
            </a:r>
            <a:r>
              <a:rPr lang="en-US" dirty="0">
                <a:hlinkClick r:id="rId2"/>
              </a:rPr>
              <a:t>://</a:t>
            </a:r>
            <a:r>
              <a:rPr lang="en-US" dirty="0" smtClean="0">
                <a:hlinkClick r:id="rId2"/>
              </a:rPr>
              <a:t>www.faa.gov/pilots/training/media/IPC_guidance.pdf</a:t>
            </a:r>
            <a:r>
              <a:rPr lang="en-US" dirty="0" smtClean="0"/>
              <a:t> (this is also a good review for the PTS)</a:t>
            </a:r>
          </a:p>
          <a:p>
            <a:r>
              <a:rPr lang="en-US" dirty="0" smtClean="0"/>
              <a:t>IPC should </a:t>
            </a:r>
            <a:r>
              <a:rPr lang="en-US" dirty="0"/>
              <a:t>cover general operating and flight rules </a:t>
            </a:r>
            <a:r>
              <a:rPr lang="en-US" dirty="0" smtClean="0"/>
              <a:t>for IFR </a:t>
            </a:r>
            <a:r>
              <a:rPr lang="en-US" dirty="0"/>
              <a:t>as set out in 14 CFR Part 91 and in the Aeronautical Information </a:t>
            </a:r>
            <a:r>
              <a:rPr lang="en-US" dirty="0" smtClean="0"/>
              <a:t>Manual (</a:t>
            </a:r>
            <a:r>
              <a:rPr lang="en-US" dirty="0"/>
              <a:t>AIM</a:t>
            </a:r>
            <a:r>
              <a:rPr lang="en-US" dirty="0" smtClean="0"/>
              <a:t>)</a:t>
            </a:r>
          </a:p>
        </p:txBody>
      </p:sp>
      <p:sp>
        <p:nvSpPr>
          <p:cNvPr id="4" name="Slide Number Placeholder 3"/>
          <p:cNvSpPr>
            <a:spLocks noGrp="1"/>
          </p:cNvSpPr>
          <p:nvPr>
            <p:ph type="sldNum" sz="quarter" idx="12"/>
          </p:nvPr>
        </p:nvSpPr>
        <p:spPr/>
        <p:txBody>
          <a:bodyPr/>
          <a:lstStyle/>
          <a:p>
            <a:fld id="{BEB86AD9-61B8-4ABC-876C-79B95F9B882E}" type="slidenum">
              <a:rPr lang="en-US" smtClean="0"/>
              <a:t>10</a:t>
            </a:fld>
            <a:endParaRPr lang="en-US"/>
          </a:p>
        </p:txBody>
      </p:sp>
    </p:spTree>
    <p:extLst>
      <p:ext uri="{BB962C8B-B14F-4D97-AF65-F5344CB8AC3E}">
        <p14:creationId xmlns:p14="http://schemas.microsoft.com/office/powerpoint/2010/main" val="2291848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 Book Recordkeeping</a:t>
            </a:r>
            <a:br>
              <a:rPr lang="en-US" dirty="0" smtClean="0"/>
            </a:br>
            <a:r>
              <a:rPr lang="en-US" dirty="0" smtClean="0"/>
              <a:t>Instrument Rating Requirements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Endorsements </a:t>
            </a:r>
            <a:r>
              <a:rPr lang="en-US" dirty="0"/>
              <a:t>for </a:t>
            </a:r>
            <a:r>
              <a:rPr lang="en-US" dirty="0" smtClean="0"/>
              <a:t>the rating </a:t>
            </a:r>
            <a:r>
              <a:rPr lang="en-US" dirty="0" smtClean="0"/>
              <a:t>signed </a:t>
            </a:r>
            <a:r>
              <a:rPr lang="en-US" dirty="0" smtClean="0"/>
              <a:t>by </a:t>
            </a:r>
            <a:r>
              <a:rPr lang="en-US" dirty="0"/>
              <a:t>an authorized instructor who </a:t>
            </a:r>
            <a:r>
              <a:rPr lang="en-US" dirty="0" smtClean="0"/>
              <a:t>certifies that </a:t>
            </a:r>
            <a:r>
              <a:rPr lang="en-US" dirty="0"/>
              <a:t>the applicant §</a:t>
            </a:r>
            <a:r>
              <a:rPr lang="en-US" dirty="0" smtClean="0"/>
              <a:t>61.39(a)(6) </a:t>
            </a:r>
            <a:r>
              <a:rPr lang="en-US" dirty="0" smtClean="0"/>
              <a:t>– </a:t>
            </a:r>
          </a:p>
          <a:p>
            <a:pPr lvl="1"/>
            <a:r>
              <a:rPr lang="en-US" dirty="0" smtClean="0"/>
              <a:t>Has </a:t>
            </a:r>
            <a:r>
              <a:rPr lang="en-US" dirty="0"/>
              <a:t>received and logged </a:t>
            </a:r>
            <a:r>
              <a:rPr lang="en-US" dirty="0" smtClean="0"/>
              <a:t>training time </a:t>
            </a:r>
            <a:r>
              <a:rPr lang="en-US" dirty="0"/>
              <a:t>within 2 calendar months </a:t>
            </a:r>
            <a:r>
              <a:rPr lang="en-US" dirty="0" smtClean="0"/>
              <a:t>preceding the </a:t>
            </a:r>
            <a:r>
              <a:rPr lang="en-US" dirty="0"/>
              <a:t>month of application </a:t>
            </a:r>
            <a:r>
              <a:rPr lang="en-US" dirty="0" smtClean="0"/>
              <a:t>in preparation </a:t>
            </a:r>
            <a:r>
              <a:rPr lang="en-US" dirty="0"/>
              <a:t>for the practical </a:t>
            </a:r>
            <a:r>
              <a:rPr lang="en-US" dirty="0" smtClean="0"/>
              <a:t>test</a:t>
            </a:r>
            <a:endParaRPr lang="en-US" dirty="0"/>
          </a:p>
          <a:p>
            <a:pPr lvl="1"/>
            <a:r>
              <a:rPr lang="en-US" dirty="0" smtClean="0"/>
              <a:t>Is </a:t>
            </a:r>
            <a:r>
              <a:rPr lang="en-US" dirty="0"/>
              <a:t>prepared for the required </a:t>
            </a:r>
            <a:r>
              <a:rPr lang="en-US" dirty="0" smtClean="0"/>
              <a:t>practical test §61.65(a)(6)</a:t>
            </a:r>
            <a:endParaRPr lang="en-US" dirty="0"/>
          </a:p>
          <a:p>
            <a:pPr lvl="1"/>
            <a:r>
              <a:rPr lang="en-US" dirty="0" smtClean="0"/>
              <a:t>Has </a:t>
            </a:r>
            <a:r>
              <a:rPr lang="en-US" dirty="0"/>
              <a:t>demonstrated </a:t>
            </a:r>
            <a:r>
              <a:rPr lang="en-US" dirty="0" smtClean="0"/>
              <a:t>satisfactory knowledge </a:t>
            </a:r>
            <a:r>
              <a:rPr lang="en-US" dirty="0"/>
              <a:t>of the subject areas </a:t>
            </a:r>
            <a:r>
              <a:rPr lang="en-US" dirty="0" smtClean="0"/>
              <a:t>in which </a:t>
            </a:r>
            <a:r>
              <a:rPr lang="en-US" dirty="0"/>
              <a:t>the </a:t>
            </a:r>
            <a:r>
              <a:rPr lang="en-US" dirty="0" smtClean="0"/>
              <a:t>person </a:t>
            </a:r>
            <a:r>
              <a:rPr lang="en-US" dirty="0"/>
              <a:t>was deficient </a:t>
            </a:r>
            <a:r>
              <a:rPr lang="en-US" dirty="0" smtClean="0"/>
              <a:t>on the </a:t>
            </a:r>
            <a:r>
              <a:rPr lang="en-US" dirty="0"/>
              <a:t>airman knowledge </a:t>
            </a:r>
            <a:r>
              <a:rPr lang="en-US" dirty="0" smtClean="0"/>
              <a:t>test</a:t>
            </a:r>
          </a:p>
          <a:p>
            <a:pPr lvl="1"/>
            <a:r>
              <a:rPr lang="en-US" dirty="0"/>
              <a:t>Is prepared for the required knowledge test §61.65(a</a:t>
            </a:r>
            <a:r>
              <a:rPr lang="en-US" dirty="0" smtClean="0"/>
              <a:t>)(4)</a:t>
            </a:r>
          </a:p>
          <a:p>
            <a:r>
              <a:rPr lang="en-US" dirty="0" smtClean="0"/>
              <a:t>Must log flight proficiency time required by §61.65(a)(5) and (c)</a:t>
            </a:r>
          </a:p>
          <a:p>
            <a:r>
              <a:rPr lang="en-US" dirty="0" smtClean="0"/>
              <a:t>Must log ground training </a:t>
            </a:r>
            <a:r>
              <a:rPr lang="en-US" dirty="0"/>
              <a:t>- §61.65(a</a:t>
            </a:r>
            <a:r>
              <a:rPr lang="en-US" dirty="0" smtClean="0"/>
              <a:t>)(3)</a:t>
            </a:r>
          </a:p>
          <a:p>
            <a:r>
              <a:rPr lang="en-US" dirty="0" smtClean="0"/>
              <a:t>Must log flight experience required - </a:t>
            </a:r>
            <a:r>
              <a:rPr lang="en-US" dirty="0"/>
              <a:t>§</a:t>
            </a:r>
            <a:r>
              <a:rPr lang="en-US" dirty="0" smtClean="0"/>
              <a:t>61.65(d</a:t>
            </a:r>
            <a:r>
              <a:rPr lang="en-US" dirty="0" smtClean="0"/>
              <a:t>)</a:t>
            </a:r>
          </a:p>
          <a:p>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11</a:t>
            </a:fld>
            <a:endParaRPr lang="en-US"/>
          </a:p>
        </p:txBody>
      </p:sp>
      <p:pic>
        <p:nvPicPr>
          <p:cNvPr id="2050" name="Picture 2" descr="http://www.cumulus-soaring.com/books/ASA/logbook-pilot-hardcover-pg2-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5837448"/>
            <a:ext cx="3648075" cy="944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239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 Rating Endorsements</a:t>
            </a:r>
            <a:endParaRPr lang="en-US" dirty="0"/>
          </a:p>
        </p:txBody>
      </p:sp>
      <p:sp>
        <p:nvSpPr>
          <p:cNvPr id="3" name="Content Placeholder 2"/>
          <p:cNvSpPr>
            <a:spLocks noGrp="1"/>
          </p:cNvSpPr>
          <p:nvPr>
            <p:ph idx="1"/>
          </p:nvPr>
        </p:nvSpPr>
        <p:spPr/>
        <p:txBody>
          <a:bodyPr>
            <a:noAutofit/>
          </a:bodyPr>
          <a:lstStyle/>
          <a:p>
            <a:r>
              <a:rPr lang="en-US" sz="1100" b="1" dirty="0" smtClean="0"/>
              <a:t>Written Test</a:t>
            </a:r>
            <a:r>
              <a:rPr lang="en-US" sz="1100" dirty="0" smtClean="0"/>
              <a:t>:</a:t>
            </a:r>
          </a:p>
          <a:p>
            <a:pPr lvl="1"/>
            <a:r>
              <a:rPr lang="en-US" sz="1100" dirty="0" smtClean="0"/>
              <a:t>Aeronautical knowledge test: section 61.35(a)(1) and section 61.65(a) and (b). </a:t>
            </a:r>
          </a:p>
          <a:p>
            <a:pPr marL="0" indent="0">
              <a:buNone/>
            </a:pPr>
            <a:r>
              <a:rPr lang="en-US" sz="1100" dirty="0" smtClean="0"/>
              <a:t>I certify that (First name, MI, Last name) has received the required training of section 61.65(b). I have determined that </a:t>
            </a:r>
            <a:r>
              <a:rPr lang="en-US" sz="1100" dirty="0" err="1" smtClean="0"/>
              <a:t>He/She</a:t>
            </a:r>
            <a:r>
              <a:rPr lang="en-US" sz="1100" dirty="0" smtClean="0"/>
              <a:t> is prepared for the Instrument Pilot Rating knowledge test. [DATE] Instructor Name, 1234567CFI, Exp. __/__/201_</a:t>
            </a:r>
          </a:p>
          <a:p>
            <a:endParaRPr lang="en-US" sz="1100" dirty="0" smtClean="0"/>
          </a:p>
          <a:p>
            <a:r>
              <a:rPr lang="en-US" sz="1100" b="1" dirty="0" smtClean="0"/>
              <a:t>Flight Test:</a:t>
            </a:r>
          </a:p>
          <a:p>
            <a:pPr lvl="1"/>
            <a:r>
              <a:rPr lang="en-US" sz="1100" dirty="0" smtClean="0"/>
              <a:t>Aeronautical Knowledge/Flight proficiency/practical test: section 61.65(a</a:t>
            </a:r>
            <a:r>
              <a:rPr lang="en-US" sz="1100" dirty="0" smtClean="0"/>
              <a:t>). </a:t>
            </a:r>
          </a:p>
          <a:p>
            <a:pPr marL="0" indent="0">
              <a:buNone/>
            </a:pPr>
            <a:r>
              <a:rPr lang="en-US" sz="1100" dirty="0" smtClean="0"/>
              <a:t>I certify that (First name, MI, Last name) has received the required training of section 61.65(b)(c) and (d). I have determined </a:t>
            </a:r>
            <a:r>
              <a:rPr lang="en-US" sz="1100" dirty="0" err="1" smtClean="0"/>
              <a:t>He/She</a:t>
            </a:r>
            <a:r>
              <a:rPr lang="en-US" sz="1100" dirty="0" smtClean="0"/>
              <a:t> is prepared for the Instrument—(airplane, helicopter, or powered-lift) practical test. [DATE] Instructor Name, 1234567CFI, Exp. __/__/201_</a:t>
            </a:r>
          </a:p>
          <a:p>
            <a:endParaRPr lang="en-US" sz="1100" dirty="0" smtClean="0"/>
          </a:p>
          <a:p>
            <a:r>
              <a:rPr lang="en-US" sz="1100" b="1" dirty="0" smtClean="0"/>
              <a:t>Prerequisites for Practical Tests: section 61.39(a)</a:t>
            </a:r>
            <a:r>
              <a:rPr lang="en-US" sz="1100" dirty="0" smtClean="0"/>
              <a:t> </a:t>
            </a:r>
          </a:p>
          <a:p>
            <a:pPr marL="0" indent="0">
              <a:buNone/>
            </a:pPr>
            <a:r>
              <a:rPr lang="en-US" sz="1100" dirty="0" smtClean="0"/>
              <a:t>I certify that (First name, MI, Last name) has received the training as required by section 61.39(a)(6)(</a:t>
            </a:r>
            <a:r>
              <a:rPr lang="en-US" sz="1100" dirty="0" err="1" smtClean="0"/>
              <a:t>i</a:t>
            </a:r>
            <a:r>
              <a:rPr lang="en-US" sz="1100" dirty="0" smtClean="0"/>
              <a:t>) within the preceding two calendar months and have determined that he/she is prepared for the Instrument Pilot practical test. [DATE] Instructor Name, 1234567CFI, Exp. __/__/201_</a:t>
            </a:r>
          </a:p>
          <a:p>
            <a:pPr marL="0" indent="0">
              <a:buNone/>
            </a:pPr>
            <a:endParaRPr lang="en-US" sz="1100" dirty="0" smtClean="0"/>
          </a:p>
          <a:p>
            <a:r>
              <a:rPr lang="en-US" sz="1100" b="1" dirty="0" smtClean="0"/>
              <a:t>Prerequisites for Practical Tests: section 61.39(a) </a:t>
            </a:r>
          </a:p>
          <a:p>
            <a:pPr marL="0" indent="0">
              <a:buNone/>
            </a:pPr>
            <a:r>
              <a:rPr lang="en-US" sz="1100" dirty="0" smtClean="0"/>
              <a:t>I certify that (First name, MI, Last name) has demonstrated satisfactory knowledge of subject areas shown to be deficient on his/her Instrument Pilot Airman’s Knowledge Test as required by 61.39(a)(6)(iii). [DATE] Instructor Name, 1234567CFI, Exp. __/__/201_</a:t>
            </a:r>
          </a:p>
          <a:p>
            <a:endParaRPr lang="en-US" sz="1100" dirty="0" smtClean="0"/>
          </a:p>
          <a:p>
            <a:r>
              <a:rPr lang="en-US" sz="1100" b="1" dirty="0" smtClean="0"/>
              <a:t>Meta Endorsement</a:t>
            </a:r>
          </a:p>
          <a:p>
            <a:pPr marL="0" indent="0">
              <a:buNone/>
            </a:pPr>
            <a:r>
              <a:rPr lang="en-US" sz="1100" dirty="0" smtClean="0"/>
              <a:t>I certify that Mr./Ms.____________________ has received training time required within the preceding 60 days in preparation for the (Name of test) (category and class) practical test and find him/her prepared for that test per CFR 61.39(a)(6). (if knowledge test is required and applicant has achieved less than 100%) He/she has demonstrated satisfactory knowledge of the subject areas found deficient on the (Name of Test) aeronautical knowledge test. [DATE] Instructor Name, 1234567CFI, Exp. __/__/201_</a:t>
            </a:r>
          </a:p>
          <a:p>
            <a:endParaRPr lang="en-US" sz="1100" dirty="0"/>
          </a:p>
        </p:txBody>
      </p:sp>
      <p:sp>
        <p:nvSpPr>
          <p:cNvPr id="4" name="Slide Number Placeholder 3"/>
          <p:cNvSpPr>
            <a:spLocks noGrp="1"/>
          </p:cNvSpPr>
          <p:nvPr>
            <p:ph type="sldNum" sz="quarter" idx="12"/>
          </p:nvPr>
        </p:nvSpPr>
        <p:spPr/>
        <p:txBody>
          <a:bodyPr/>
          <a:lstStyle/>
          <a:p>
            <a:fld id="{BEB86AD9-61B8-4ABC-876C-79B95F9B882E}" type="slidenum">
              <a:rPr lang="en-US" smtClean="0"/>
              <a:t>12</a:t>
            </a:fld>
            <a:endParaRPr lang="en-US"/>
          </a:p>
        </p:txBody>
      </p:sp>
    </p:spTree>
    <p:extLst>
      <p:ext uri="{BB962C8B-B14F-4D97-AF65-F5344CB8AC3E}">
        <p14:creationId xmlns:p14="http://schemas.microsoft.com/office/powerpoint/2010/main" val="3800199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Logging Instrument Time</a:t>
            </a:r>
            <a:r>
              <a:rPr lang="en-US" dirty="0"/>
              <a:t/>
            </a:r>
            <a:br>
              <a:rPr lang="en-US" dirty="0"/>
            </a:br>
            <a:r>
              <a:rPr lang="en-US" dirty="0"/>
              <a:t>§</a:t>
            </a:r>
            <a:r>
              <a:rPr lang="en-US" dirty="0" smtClean="0"/>
              <a:t>61.51(g)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May </a:t>
            </a:r>
            <a:r>
              <a:rPr lang="en-US" dirty="0"/>
              <a:t>log instrument time only for </a:t>
            </a:r>
            <a:r>
              <a:rPr lang="en-US" dirty="0" smtClean="0"/>
              <a:t>the flight </a:t>
            </a:r>
            <a:r>
              <a:rPr lang="en-US" dirty="0"/>
              <a:t>time </a:t>
            </a:r>
            <a:r>
              <a:rPr lang="en-US" dirty="0" smtClean="0"/>
              <a:t>in which you operate </a:t>
            </a:r>
            <a:r>
              <a:rPr lang="en-US" dirty="0"/>
              <a:t>the aircraft solely by reference to instruments under actual or simulated instrument flight </a:t>
            </a:r>
            <a:r>
              <a:rPr lang="en-US" dirty="0" smtClean="0"/>
              <a:t>conditions</a:t>
            </a:r>
            <a:endParaRPr lang="en-US" dirty="0"/>
          </a:p>
          <a:p>
            <a:r>
              <a:rPr lang="en-US" dirty="0" smtClean="0"/>
              <a:t>An </a:t>
            </a:r>
            <a:r>
              <a:rPr lang="en-US" dirty="0"/>
              <a:t>authorized instructor may log instrument time when conducting instrument flight instruction in actual instrument flight </a:t>
            </a:r>
            <a:r>
              <a:rPr lang="en-US" dirty="0" smtClean="0"/>
              <a:t>conditions</a:t>
            </a:r>
            <a:endParaRPr lang="en-US" dirty="0"/>
          </a:p>
          <a:p>
            <a:r>
              <a:rPr lang="en-US" dirty="0" smtClean="0"/>
              <a:t>For </a:t>
            </a:r>
            <a:r>
              <a:rPr lang="en-US" dirty="0"/>
              <a:t>the purposes of logging instrument time to meet the recent instrument experience requirements of § 61.57(c</a:t>
            </a:r>
            <a:r>
              <a:rPr lang="en-US" dirty="0" smtClean="0"/>
              <a:t>), </a:t>
            </a:r>
            <a:r>
              <a:rPr lang="en-US" dirty="0"/>
              <a:t>the following information must be recorded in </a:t>
            </a:r>
            <a:r>
              <a:rPr lang="en-US" dirty="0" smtClean="0"/>
              <a:t>your logbook</a:t>
            </a:r>
            <a:r>
              <a:rPr lang="en-US" dirty="0"/>
              <a:t>—</a:t>
            </a:r>
          </a:p>
          <a:p>
            <a:pPr lvl="1"/>
            <a:r>
              <a:rPr lang="en-US" dirty="0" smtClean="0"/>
              <a:t>The </a:t>
            </a:r>
            <a:r>
              <a:rPr lang="en-US" dirty="0"/>
              <a:t>location and type of each instrument approach </a:t>
            </a:r>
            <a:r>
              <a:rPr lang="en-US" dirty="0" smtClean="0"/>
              <a:t>accomplished</a:t>
            </a:r>
          </a:p>
          <a:p>
            <a:pPr lvl="2"/>
            <a:r>
              <a:rPr lang="en-US" dirty="0" smtClean="0"/>
              <a:t>Some debate exists as to how low the ceiling must be to log the approach</a:t>
            </a:r>
            <a:endParaRPr lang="en-US" dirty="0"/>
          </a:p>
          <a:p>
            <a:pPr lvl="1"/>
            <a:r>
              <a:rPr lang="en-US" dirty="0" smtClean="0"/>
              <a:t>The </a:t>
            </a:r>
            <a:r>
              <a:rPr lang="en-US" dirty="0"/>
              <a:t>name of the safety pilot, if </a:t>
            </a:r>
            <a:r>
              <a:rPr lang="en-US" dirty="0" smtClean="0"/>
              <a:t>required</a:t>
            </a:r>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13</a:t>
            </a:fld>
            <a:endParaRPr lang="en-US"/>
          </a:p>
        </p:txBody>
      </p:sp>
    </p:spTree>
    <p:extLst>
      <p:ext uri="{BB962C8B-B14F-4D97-AF65-F5344CB8AC3E}">
        <p14:creationId xmlns:p14="http://schemas.microsoft.com/office/powerpoint/2010/main" val="2263658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Logging </a:t>
            </a:r>
            <a:r>
              <a:rPr lang="en-US" dirty="0" smtClean="0"/>
              <a:t>Simulator Time</a:t>
            </a:r>
            <a:r>
              <a:rPr lang="en-US" dirty="0"/>
              <a:t/>
            </a:r>
            <a:br>
              <a:rPr lang="en-US" dirty="0"/>
            </a:br>
            <a:r>
              <a:rPr lang="en-US" dirty="0"/>
              <a:t>§</a:t>
            </a:r>
            <a:r>
              <a:rPr lang="en-US" dirty="0" smtClean="0"/>
              <a:t>61.51(g)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dirty="0"/>
              <a:t>person can use time in a flight simulator, flight training device, or aviation training device for acquiring instrument aeronautical experience for a pilot certificate, rating, or instrument </a:t>
            </a:r>
            <a:r>
              <a:rPr lang="en-US" dirty="0" err="1"/>
              <a:t>recency</a:t>
            </a:r>
            <a:r>
              <a:rPr lang="en-US" dirty="0"/>
              <a:t> </a:t>
            </a:r>
            <a:r>
              <a:rPr lang="en-US" dirty="0" smtClean="0"/>
              <a:t>experience </a:t>
            </a:r>
          </a:p>
          <a:p>
            <a:pPr lvl="1"/>
            <a:r>
              <a:rPr lang="en-US" dirty="0" smtClean="0"/>
              <a:t>Provided </a:t>
            </a:r>
            <a:r>
              <a:rPr lang="en-US" dirty="0"/>
              <a:t>an authorized instructor is present to observe that time and signs the person's logbook or training record to verify the time and the content of the training </a:t>
            </a:r>
            <a:r>
              <a:rPr lang="en-US" dirty="0" smtClean="0"/>
              <a:t>session.</a:t>
            </a:r>
          </a:p>
          <a:p>
            <a:pPr lvl="1"/>
            <a:r>
              <a:rPr lang="en-US" dirty="0" smtClean="0"/>
              <a:t>The person also performs 2 unusual attitude recoveries and flies at least 3 hours of simulated flight time.  §61.57(c)(3)</a:t>
            </a:r>
            <a:r>
              <a:rPr lang="en-US" dirty="0" smtClean="0"/>
              <a:t>.</a:t>
            </a:r>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14</a:t>
            </a:fld>
            <a:endParaRPr lang="en-US"/>
          </a:p>
        </p:txBody>
      </p:sp>
    </p:spTree>
    <p:extLst>
      <p:ext uri="{BB962C8B-B14F-4D97-AF65-F5344CB8AC3E}">
        <p14:creationId xmlns:p14="http://schemas.microsoft.com/office/powerpoint/2010/main" val="392346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skacfi.com/wordpress/wp-content/uploads/2008/08/9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5562600"/>
            <a:ext cx="1676400" cy="12111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Safety Pilot Time Logging</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Pilot-in-command time may be logged by the safety pilot, if he or she is acting as the PIC</a:t>
            </a:r>
          </a:p>
          <a:p>
            <a:pPr lvl="1" algn="just"/>
            <a:r>
              <a:rPr lang="en-US" dirty="0" smtClean="0"/>
              <a:t>The two pilots must agree that the safety pilot is the acting PIC</a:t>
            </a:r>
          </a:p>
          <a:p>
            <a:pPr lvl="1" algn="just"/>
            <a:r>
              <a:rPr lang="en-US" dirty="0" smtClean="0"/>
              <a:t>PIC time may be logged only while the other pilot is "under-the-hood"</a:t>
            </a:r>
          </a:p>
          <a:p>
            <a:pPr lvl="1" algn="just"/>
            <a:r>
              <a:rPr lang="en-US" dirty="0" smtClean="0"/>
              <a:t>PIC time may be logged because FAR 61.51(e)(1)(iii) allows certificated pilots to log PIC when acting as PIC of an aircraft on which more than one pilot is required by the regulations </a:t>
            </a:r>
            <a:r>
              <a:rPr lang="en-US" dirty="0" smtClean="0"/>
              <a:t>(§91.109(b</a:t>
            </a:r>
            <a:r>
              <a:rPr lang="en-US" dirty="0"/>
              <a:t>)</a:t>
            </a:r>
            <a:r>
              <a:rPr lang="en-US" dirty="0" smtClean="0"/>
              <a:t>) </a:t>
            </a:r>
            <a:r>
              <a:rPr lang="en-US" dirty="0" smtClean="0"/>
              <a:t>under which the flight is conducted. A safety pilot is required for "hood work"</a:t>
            </a:r>
          </a:p>
          <a:p>
            <a:pPr algn="just"/>
            <a:r>
              <a:rPr lang="en-US" dirty="0" smtClean="0"/>
              <a:t>Second-in-command time may be logged by the safety pilot, </a:t>
            </a:r>
            <a:r>
              <a:rPr lang="en-US" dirty="0" smtClean="0"/>
              <a:t>if the </a:t>
            </a:r>
            <a:r>
              <a:rPr lang="en-US" dirty="0" smtClean="0"/>
              <a:t>safety pilot is not acting as </a:t>
            </a:r>
            <a:r>
              <a:rPr lang="en-US" dirty="0" smtClean="0"/>
              <a:t>PIC.  SIC </a:t>
            </a:r>
            <a:r>
              <a:rPr lang="en-US" dirty="0" smtClean="0"/>
              <a:t>time may be logged because </a:t>
            </a:r>
            <a:r>
              <a:rPr lang="en-US" dirty="0" smtClean="0"/>
              <a:t> §61.51(f</a:t>
            </a:r>
            <a:r>
              <a:rPr lang="en-US" dirty="0" smtClean="0"/>
              <a:t>)(2) allows a pilot to log all flight time during which he acts as second in command of an aircraft under which more than one pilot is </a:t>
            </a:r>
            <a:r>
              <a:rPr lang="en-US" dirty="0" smtClean="0"/>
              <a:t>required.</a:t>
            </a:r>
            <a:endParaRPr lang="en-US" dirty="0" smtClean="0"/>
          </a:p>
          <a:p>
            <a:pPr algn="just"/>
            <a:r>
              <a:rPr lang="en-US" dirty="0" smtClean="0"/>
              <a:t>There </a:t>
            </a:r>
            <a:r>
              <a:rPr lang="en-US" dirty="0"/>
              <a:t>can only be one </a:t>
            </a:r>
            <a:r>
              <a:rPr lang="en-US" dirty="0" smtClean="0"/>
              <a:t>person acting as PIC </a:t>
            </a:r>
            <a:r>
              <a:rPr lang="en-US" dirty="0"/>
              <a:t>on a </a:t>
            </a:r>
            <a:r>
              <a:rPr lang="en-US" dirty="0" smtClean="0"/>
              <a:t>flight at any given time</a:t>
            </a:r>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15</a:t>
            </a:fld>
            <a:endParaRPr lang="en-US"/>
          </a:p>
        </p:txBody>
      </p:sp>
    </p:spTree>
    <p:extLst>
      <p:ext uri="{BB962C8B-B14F-4D97-AF65-F5344CB8AC3E}">
        <p14:creationId xmlns:p14="http://schemas.microsoft.com/office/powerpoint/2010/main" val="3431003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Simulator Time Logging</a:t>
            </a:r>
            <a:br>
              <a:rPr lang="en-US" dirty="0" smtClean="0"/>
            </a:br>
            <a:r>
              <a:rPr lang="en-US" dirty="0" smtClean="0"/>
              <a:t>§ 61.51(b)</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Sim</a:t>
            </a:r>
            <a:r>
              <a:rPr lang="en-US" dirty="0" smtClean="0"/>
              <a:t> time should not be logged as flight time because  </a:t>
            </a:r>
            <a:r>
              <a:rPr lang="en-US" dirty="0"/>
              <a:t>you never left the </a:t>
            </a:r>
            <a:r>
              <a:rPr lang="en-US" dirty="0" smtClean="0"/>
              <a:t>ground</a:t>
            </a:r>
          </a:p>
          <a:p>
            <a:pPr lvl="1"/>
            <a:r>
              <a:rPr lang="en-US" dirty="0" smtClean="0"/>
              <a:t>Not counted as </a:t>
            </a:r>
            <a:r>
              <a:rPr lang="en-US" dirty="0"/>
              <a:t>total flight </a:t>
            </a:r>
            <a:r>
              <a:rPr lang="en-US" dirty="0" smtClean="0"/>
              <a:t>time</a:t>
            </a:r>
          </a:p>
          <a:p>
            <a:r>
              <a:rPr lang="en-US" dirty="0" smtClean="0"/>
              <a:t>Log the following</a:t>
            </a:r>
          </a:p>
          <a:p>
            <a:pPr lvl="1"/>
            <a:r>
              <a:rPr lang="en-US" dirty="0"/>
              <a:t>Date </a:t>
            </a:r>
            <a:r>
              <a:rPr lang="en-US" dirty="0" smtClean="0"/>
              <a:t>- § </a:t>
            </a:r>
            <a:r>
              <a:rPr lang="en-US" dirty="0"/>
              <a:t>61.51(b</a:t>
            </a:r>
            <a:r>
              <a:rPr lang="en-US" dirty="0" smtClean="0"/>
              <a:t>)(1)(</a:t>
            </a:r>
            <a:r>
              <a:rPr lang="en-US" dirty="0" err="1" smtClean="0"/>
              <a:t>i</a:t>
            </a:r>
            <a:r>
              <a:rPr lang="en-US" dirty="0" smtClean="0"/>
              <a:t>)</a:t>
            </a:r>
          </a:p>
          <a:p>
            <a:pPr lvl="1"/>
            <a:r>
              <a:rPr lang="en-US" dirty="0" smtClean="0"/>
              <a:t>Total time </a:t>
            </a:r>
            <a:r>
              <a:rPr lang="en-US" dirty="0"/>
              <a:t>of lesson </a:t>
            </a:r>
            <a:r>
              <a:rPr lang="en-US" dirty="0"/>
              <a:t>- § 61.51(b</a:t>
            </a:r>
            <a:r>
              <a:rPr lang="en-US" dirty="0"/>
              <a:t>)(1</a:t>
            </a:r>
            <a:r>
              <a:rPr lang="en-US" dirty="0" smtClean="0"/>
              <a:t>)(ii)</a:t>
            </a:r>
          </a:p>
          <a:p>
            <a:pPr lvl="1"/>
            <a:r>
              <a:rPr lang="en-US" dirty="0" smtClean="0"/>
              <a:t>Location of the </a:t>
            </a:r>
            <a:r>
              <a:rPr lang="en-US" dirty="0"/>
              <a:t>flight simulator </a:t>
            </a:r>
            <a:r>
              <a:rPr lang="en-US" dirty="0"/>
              <a:t>- § 61.51(b</a:t>
            </a:r>
            <a:r>
              <a:rPr lang="en-US" dirty="0"/>
              <a:t>)(1</a:t>
            </a:r>
            <a:r>
              <a:rPr lang="en-US" dirty="0" smtClean="0"/>
              <a:t>)(iii)</a:t>
            </a:r>
          </a:p>
          <a:p>
            <a:pPr lvl="1"/>
            <a:r>
              <a:rPr lang="en-US" dirty="0" smtClean="0"/>
              <a:t>Type and identification number of </a:t>
            </a:r>
            <a:r>
              <a:rPr lang="en-US" dirty="0"/>
              <a:t>the </a:t>
            </a:r>
            <a:r>
              <a:rPr lang="en-US" dirty="0" smtClean="0"/>
              <a:t>simulator </a:t>
            </a:r>
            <a:r>
              <a:rPr lang="en-US" dirty="0"/>
              <a:t>- § 61.51(b</a:t>
            </a:r>
            <a:r>
              <a:rPr lang="en-US" dirty="0"/>
              <a:t>)(1)(</a:t>
            </a:r>
            <a:r>
              <a:rPr lang="en-US" dirty="0" smtClean="0"/>
              <a:t>iv)</a:t>
            </a:r>
          </a:p>
          <a:p>
            <a:pPr lvl="1"/>
            <a:r>
              <a:rPr lang="en-US" dirty="0" smtClean="0"/>
              <a:t>Time is entered in the "simulator” </a:t>
            </a:r>
            <a:r>
              <a:rPr lang="en-US" dirty="0"/>
              <a:t>column </a:t>
            </a:r>
            <a:r>
              <a:rPr lang="en-US" dirty="0"/>
              <a:t>- § 61.51(b</a:t>
            </a:r>
            <a:r>
              <a:rPr lang="en-US" dirty="0" smtClean="0"/>
              <a:t>)(2)(v)</a:t>
            </a:r>
          </a:p>
          <a:p>
            <a:pPr lvl="1"/>
            <a:r>
              <a:rPr lang="en-US" dirty="0" smtClean="0"/>
              <a:t>Time is entered in the “simulated instrument conditions” </a:t>
            </a:r>
            <a:r>
              <a:rPr lang="en-US" dirty="0"/>
              <a:t>column </a:t>
            </a:r>
            <a:r>
              <a:rPr lang="en-US" dirty="0"/>
              <a:t>- § 61.51(b</a:t>
            </a:r>
            <a:r>
              <a:rPr lang="en-US" dirty="0" smtClean="0"/>
              <a:t>)(3)(iii)</a:t>
            </a:r>
          </a:p>
          <a:p>
            <a:pPr lvl="1"/>
            <a:r>
              <a:rPr lang="en-US" dirty="0" smtClean="0"/>
              <a:t>Training time may also be entered if endorsed by the instructor and it includes a description of the </a:t>
            </a:r>
            <a:r>
              <a:rPr lang="en-US" dirty="0"/>
              <a:t>training </a:t>
            </a:r>
            <a:r>
              <a:rPr lang="en-US" dirty="0"/>
              <a:t>- § 61.51(h</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16</a:t>
            </a:fld>
            <a:endParaRPr lang="en-US"/>
          </a:p>
        </p:txBody>
      </p:sp>
    </p:spTree>
    <p:extLst>
      <p:ext uri="{BB962C8B-B14F-4D97-AF65-F5344CB8AC3E}">
        <p14:creationId xmlns:p14="http://schemas.microsoft.com/office/powerpoint/2010/main" val="2622885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AA5592-2E14-4FAA-BF31-AE217E3D8393}" type="slidenum">
              <a:rPr lang="en-US" smtClean="0"/>
              <a:t>17</a:t>
            </a:fld>
            <a:endParaRPr lang="en-US"/>
          </a:p>
        </p:txBody>
      </p:sp>
      <p:pic>
        <p:nvPicPr>
          <p:cNvPr id="13314" name="Picture 2" descr="http://en.hdyo.org/assets/ask-question-3-049ac6f2a4e25267fa670b61ee734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6553200" cy="5583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140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Instrument flight can be dangerous.  </a:t>
            </a:r>
            <a:r>
              <a:rPr lang="en-US" dirty="0" smtClean="0">
                <a:solidFill>
                  <a:srgbClr val="C00000"/>
                </a:solidFill>
              </a:rPr>
              <a:t>Do not rely solely on this presentation – PROFESSIONAL INSTRUCTION IS REQUIRED</a:t>
            </a:r>
          </a:p>
          <a:p>
            <a:pPr algn="just"/>
            <a:r>
              <a:rPr lang="en-US" dirty="0" smtClean="0"/>
              <a:t>The foregoing material should not be relied upon for flight</a:t>
            </a:r>
          </a:p>
          <a:p>
            <a:pPr algn="just"/>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18</a:t>
            </a:fld>
            <a:endParaRPr lang="en-US"/>
          </a:p>
        </p:txBody>
      </p:sp>
    </p:spTree>
    <p:extLst>
      <p:ext uri="{BB962C8B-B14F-4D97-AF65-F5344CB8AC3E}">
        <p14:creationId xmlns:p14="http://schemas.microsoft.com/office/powerpoint/2010/main" val="2321332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Instrument Rating Requirements</a:t>
            </a:r>
            <a:br>
              <a:rPr lang="en-US" dirty="0" smtClean="0"/>
            </a:br>
            <a:r>
              <a:rPr lang="en-US" dirty="0" smtClean="0"/>
              <a:t>§61.65(a)</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Hold at least a Private Pilot Certificate</a:t>
            </a:r>
          </a:p>
          <a:p>
            <a:pPr marL="514350" indent="-514350">
              <a:buFont typeface="+mj-lt"/>
              <a:buAutoNum type="arabicPeriod"/>
            </a:pPr>
            <a:r>
              <a:rPr lang="en-US" dirty="0" smtClean="0"/>
              <a:t>Be able to read, speak, write and understand English</a:t>
            </a:r>
          </a:p>
          <a:p>
            <a:pPr marL="514350" indent="-514350">
              <a:buFont typeface="+mj-lt"/>
              <a:buAutoNum type="arabicPeriod"/>
            </a:pPr>
            <a:r>
              <a:rPr lang="en-US" dirty="0" smtClean="0"/>
              <a:t>Receive and log ground training from an authorized instructor or complete a home-study course</a:t>
            </a:r>
          </a:p>
          <a:p>
            <a:pPr marL="514350" indent="-514350">
              <a:buFont typeface="+mj-lt"/>
              <a:buAutoNum type="arabicPeriod"/>
            </a:pPr>
            <a:r>
              <a:rPr lang="en-US" dirty="0" smtClean="0"/>
              <a:t>Hold a current FAA medical certificate</a:t>
            </a:r>
          </a:p>
          <a:p>
            <a:pPr marL="514350" indent="-514350">
              <a:buFont typeface="+mj-lt"/>
              <a:buAutoNum type="arabicPeriod"/>
            </a:pPr>
            <a:r>
              <a:rPr lang="en-US" dirty="0" smtClean="0"/>
              <a:t>Obtain an endorsement for and pass </a:t>
            </a:r>
            <a:r>
              <a:rPr lang="en-US" dirty="0" smtClean="0"/>
              <a:t>the </a:t>
            </a:r>
            <a:r>
              <a:rPr lang="en-US" dirty="0" smtClean="0"/>
              <a:t>written knowledge test with a score of 70% or better</a:t>
            </a:r>
          </a:p>
          <a:p>
            <a:pPr marL="514350" indent="-514350">
              <a:buFont typeface="+mj-lt"/>
              <a:buAutoNum type="arabicPeriod"/>
            </a:pPr>
            <a:r>
              <a:rPr lang="en-US" dirty="0" smtClean="0"/>
              <a:t>Accumulate the required flight </a:t>
            </a:r>
            <a:r>
              <a:rPr lang="en-US" dirty="0" smtClean="0"/>
              <a:t>experience per §61.65(d)</a:t>
            </a:r>
            <a:endParaRPr lang="en-US" dirty="0" smtClean="0"/>
          </a:p>
          <a:p>
            <a:pPr marL="514350" indent="-514350">
              <a:buFont typeface="+mj-lt"/>
              <a:buAutoNum type="arabicPeriod"/>
            </a:pPr>
            <a:r>
              <a:rPr lang="en-US" dirty="0" smtClean="0"/>
              <a:t>Receive and log </a:t>
            </a:r>
            <a:r>
              <a:rPr lang="en-US" dirty="0" smtClean="0"/>
              <a:t>the required flight </a:t>
            </a:r>
            <a:r>
              <a:rPr lang="en-US" dirty="0" smtClean="0"/>
              <a:t>training</a:t>
            </a:r>
          </a:p>
          <a:p>
            <a:pPr marL="514350" indent="-514350">
              <a:buFont typeface="+mj-lt"/>
              <a:buAutoNum type="arabicPeriod"/>
            </a:pPr>
            <a:r>
              <a:rPr lang="en-US" dirty="0" smtClean="0"/>
              <a:t>Obtain an endorsement for and pass a knowledge and practical (flight) test</a:t>
            </a:r>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2</a:t>
            </a:fld>
            <a:endParaRPr lang="en-US"/>
          </a:p>
        </p:txBody>
      </p:sp>
    </p:spTree>
    <p:extLst>
      <p:ext uri="{BB962C8B-B14F-4D97-AF65-F5344CB8AC3E}">
        <p14:creationId xmlns:p14="http://schemas.microsoft.com/office/powerpoint/2010/main" val="2251344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Required Flight Experience</a:t>
            </a:r>
            <a:br>
              <a:rPr lang="en-US" dirty="0" smtClean="0"/>
            </a:br>
            <a:r>
              <a:rPr lang="en-US" dirty="0" smtClean="0"/>
              <a:t>§61.65(d)</a:t>
            </a:r>
            <a:endParaRPr lang="en-US" dirty="0"/>
          </a:p>
        </p:txBody>
      </p:sp>
      <p:sp>
        <p:nvSpPr>
          <p:cNvPr id="3" name="Content Placeholder 2"/>
          <p:cNvSpPr>
            <a:spLocks noGrp="1"/>
          </p:cNvSpPr>
          <p:nvPr>
            <p:ph idx="1"/>
          </p:nvPr>
        </p:nvSpPr>
        <p:spPr/>
        <p:txBody>
          <a:bodyPr>
            <a:normAutofit fontScale="92500"/>
          </a:bodyPr>
          <a:lstStyle/>
          <a:p>
            <a:r>
              <a:rPr lang="en-US" dirty="0" smtClean="0"/>
              <a:t>50 hours of PIC cross country (10 of which must be in an airplane)</a:t>
            </a:r>
          </a:p>
          <a:p>
            <a:r>
              <a:rPr lang="en-US" dirty="0" smtClean="0"/>
              <a:t>40 Hours of actual or simulated instrument experience</a:t>
            </a:r>
          </a:p>
          <a:p>
            <a:pPr lvl="1"/>
            <a:r>
              <a:rPr lang="en-US" dirty="0" smtClean="0"/>
              <a:t>15 hours must be with an instrument instructor</a:t>
            </a:r>
          </a:p>
          <a:p>
            <a:pPr lvl="2"/>
            <a:r>
              <a:rPr lang="en-US" dirty="0" smtClean="0"/>
              <a:t>3 hours of which must be within 2 months prior to the test</a:t>
            </a:r>
          </a:p>
          <a:p>
            <a:pPr lvl="2"/>
            <a:r>
              <a:rPr lang="en-US" dirty="0" smtClean="0"/>
              <a:t>One cross country flight under IFR with a filed flight plan</a:t>
            </a:r>
          </a:p>
          <a:p>
            <a:pPr lvl="3"/>
            <a:r>
              <a:rPr lang="en-US" dirty="0" smtClean="0"/>
              <a:t>250 NM</a:t>
            </a:r>
          </a:p>
          <a:p>
            <a:pPr lvl="3"/>
            <a:r>
              <a:rPr lang="en-US" dirty="0" smtClean="0"/>
              <a:t>Instrument approach at each airport</a:t>
            </a:r>
          </a:p>
          <a:p>
            <a:pPr lvl="3"/>
            <a:r>
              <a:rPr lang="en-US" dirty="0" smtClean="0"/>
              <a:t>At least 3 different types of approaches</a:t>
            </a:r>
          </a:p>
          <a:p>
            <a:pPr lvl="1"/>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3</a:t>
            </a:fld>
            <a:endParaRPr lang="en-US"/>
          </a:p>
        </p:txBody>
      </p:sp>
    </p:spTree>
    <p:extLst>
      <p:ext uri="{BB962C8B-B14F-4D97-AF65-F5344CB8AC3E}">
        <p14:creationId xmlns:p14="http://schemas.microsoft.com/office/powerpoint/2010/main" val="337798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Aeronautical Knowledge</a:t>
            </a:r>
            <a:br>
              <a:rPr lang="en-US" dirty="0" smtClean="0"/>
            </a:br>
            <a:r>
              <a:rPr lang="en-US" dirty="0" smtClean="0"/>
              <a:t>§61.65(b)</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You must receive and log ground training from a CFII or IGI or </a:t>
            </a:r>
            <a:r>
              <a:rPr lang="en-US" dirty="0" smtClean="0"/>
              <a:t>accomplish </a:t>
            </a:r>
            <a:r>
              <a:rPr lang="en-US" dirty="0" smtClean="0"/>
              <a:t>a home-study course on the following aeronautical knowledge areas:</a:t>
            </a:r>
          </a:p>
          <a:p>
            <a:pPr lvl="1"/>
            <a:r>
              <a:rPr lang="en-US" dirty="0" smtClean="0"/>
              <a:t>Federal Aviation Regulations that apply to flight operations under IFR;</a:t>
            </a:r>
          </a:p>
          <a:p>
            <a:pPr lvl="1"/>
            <a:r>
              <a:rPr lang="en-US" dirty="0" smtClean="0"/>
              <a:t>Appropriate information that applies to flight operations under IFR in the "Aeronautical Information Manual;"</a:t>
            </a:r>
          </a:p>
          <a:p>
            <a:pPr lvl="1"/>
            <a:r>
              <a:rPr lang="en-US" dirty="0" smtClean="0"/>
              <a:t>Air traffic control system and procedures for instrument flight operations;</a:t>
            </a:r>
          </a:p>
          <a:p>
            <a:pPr lvl="1"/>
            <a:r>
              <a:rPr lang="en-US" dirty="0" smtClean="0"/>
              <a:t>IFR navigation and approaches by use of navigation systems;</a:t>
            </a:r>
          </a:p>
          <a:p>
            <a:pPr lvl="1"/>
            <a:r>
              <a:rPr lang="en-US" dirty="0" smtClean="0"/>
              <a:t>Use of IFR en route and instrument approach procedure charts;</a:t>
            </a:r>
          </a:p>
          <a:p>
            <a:pPr lvl="1"/>
            <a:r>
              <a:rPr lang="en-US" dirty="0" smtClean="0"/>
              <a:t>Procurement and use of aviation weather reports and forecasts and the elements of forecasting weather trends based on that information and personal observation of weather conditions;</a:t>
            </a:r>
          </a:p>
          <a:p>
            <a:pPr lvl="1"/>
            <a:r>
              <a:rPr lang="en-US" dirty="0" smtClean="0"/>
              <a:t>Safe and efficient operation of aircraft under instrument flight rules and conditions;</a:t>
            </a:r>
          </a:p>
          <a:p>
            <a:pPr lvl="1"/>
            <a:r>
              <a:rPr lang="en-US" dirty="0" smtClean="0"/>
              <a:t>Recognition of critical weather situations and </a:t>
            </a:r>
            <a:r>
              <a:rPr lang="en-US" dirty="0" err="1" smtClean="0"/>
              <a:t>windshear</a:t>
            </a:r>
            <a:r>
              <a:rPr lang="en-US" dirty="0" smtClean="0"/>
              <a:t> avoidance;</a:t>
            </a:r>
          </a:p>
          <a:p>
            <a:pPr lvl="1"/>
            <a:r>
              <a:rPr lang="en-US" dirty="0" smtClean="0"/>
              <a:t>Aeronautical decision making and judgment; and</a:t>
            </a:r>
          </a:p>
          <a:p>
            <a:pPr lvl="1"/>
            <a:r>
              <a:rPr lang="en-US" dirty="0" smtClean="0"/>
              <a:t>Crew resource management, including crew communication and coordination.</a:t>
            </a:r>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4</a:t>
            </a:fld>
            <a:endParaRPr lang="en-US"/>
          </a:p>
        </p:txBody>
      </p:sp>
    </p:spTree>
    <p:extLst>
      <p:ext uri="{BB962C8B-B14F-4D97-AF65-F5344CB8AC3E}">
        <p14:creationId xmlns:p14="http://schemas.microsoft.com/office/powerpoint/2010/main" val="772239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Flight Proficiency</a:t>
            </a:r>
            <a:br>
              <a:rPr lang="en-US" dirty="0" smtClean="0"/>
            </a:br>
            <a:r>
              <a:rPr lang="en-US" dirty="0" smtClean="0"/>
              <a:t>§61.65(c)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 must receive and log training from a CFII in an aircraft, </a:t>
            </a:r>
            <a:r>
              <a:rPr lang="en-US" dirty="0" smtClean="0"/>
              <a:t>flight </a:t>
            </a:r>
            <a:r>
              <a:rPr lang="en-US" dirty="0" smtClean="0"/>
              <a:t>simulator or flight training device that includes the following areas of operation:</a:t>
            </a:r>
          </a:p>
          <a:p>
            <a:pPr lvl="1"/>
            <a:r>
              <a:rPr lang="en-US" dirty="0" smtClean="0"/>
              <a:t>Preflight preparation</a:t>
            </a:r>
          </a:p>
          <a:p>
            <a:pPr lvl="1"/>
            <a:r>
              <a:rPr lang="en-US" dirty="0" smtClean="0"/>
              <a:t>Preflight procedures</a:t>
            </a:r>
          </a:p>
          <a:p>
            <a:pPr lvl="1"/>
            <a:r>
              <a:rPr lang="en-US" dirty="0" smtClean="0"/>
              <a:t>Air traffic control clearances and procedures</a:t>
            </a:r>
          </a:p>
          <a:p>
            <a:pPr lvl="1"/>
            <a:r>
              <a:rPr lang="en-US" dirty="0" smtClean="0"/>
              <a:t>Flight by reference to instruments</a:t>
            </a:r>
          </a:p>
          <a:p>
            <a:pPr lvl="1"/>
            <a:r>
              <a:rPr lang="en-US" dirty="0" smtClean="0"/>
              <a:t>Navigation systems</a:t>
            </a:r>
          </a:p>
          <a:p>
            <a:pPr lvl="1"/>
            <a:r>
              <a:rPr lang="en-US" dirty="0" smtClean="0"/>
              <a:t>Instrument approach procedures</a:t>
            </a:r>
          </a:p>
          <a:p>
            <a:pPr lvl="1"/>
            <a:r>
              <a:rPr lang="en-US" dirty="0" smtClean="0"/>
              <a:t>Emergency operations</a:t>
            </a:r>
          </a:p>
          <a:p>
            <a:pPr lvl="1"/>
            <a:r>
              <a:rPr lang="en-US" dirty="0" err="1" smtClean="0"/>
              <a:t>Postflight</a:t>
            </a:r>
            <a:r>
              <a:rPr lang="en-US" dirty="0" smtClean="0"/>
              <a:t> procedures</a:t>
            </a:r>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5</a:t>
            </a:fld>
            <a:endParaRPr lang="en-US"/>
          </a:p>
        </p:txBody>
      </p:sp>
    </p:spTree>
    <p:extLst>
      <p:ext uri="{BB962C8B-B14F-4D97-AF65-F5344CB8AC3E}">
        <p14:creationId xmlns:p14="http://schemas.microsoft.com/office/powerpoint/2010/main" val="2001294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Maintaining Instrument Currency</a:t>
            </a:r>
            <a:br>
              <a:rPr lang="en-US" dirty="0" smtClean="0"/>
            </a:br>
            <a:r>
              <a:rPr lang="en-US" dirty="0" smtClean="0"/>
              <a:t>Recent Flight Experience §61.57(c)</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You may not act </a:t>
            </a:r>
            <a:r>
              <a:rPr lang="en-US" dirty="0"/>
              <a:t>as </a:t>
            </a:r>
            <a:r>
              <a:rPr lang="en-US" dirty="0" smtClean="0"/>
              <a:t>PIC under </a:t>
            </a:r>
            <a:r>
              <a:rPr lang="en-US" dirty="0"/>
              <a:t>IFR </a:t>
            </a:r>
            <a:r>
              <a:rPr lang="en-US" dirty="0" smtClean="0"/>
              <a:t>unless </a:t>
            </a:r>
            <a:r>
              <a:rPr lang="en-US" dirty="0" smtClean="0"/>
              <a:t>within </a:t>
            </a:r>
            <a:r>
              <a:rPr lang="en-US" dirty="0"/>
              <a:t>the 6 calendar months preceding the month of the flight, </a:t>
            </a:r>
            <a:r>
              <a:rPr lang="en-US" dirty="0" smtClean="0"/>
              <a:t>you performed </a:t>
            </a:r>
            <a:r>
              <a:rPr lang="en-US" u="sng" dirty="0"/>
              <a:t>and logged </a:t>
            </a:r>
            <a:r>
              <a:rPr lang="en-US" dirty="0"/>
              <a:t>at least the following </a:t>
            </a:r>
            <a:r>
              <a:rPr lang="en-US" dirty="0" smtClean="0"/>
              <a:t>in </a:t>
            </a:r>
            <a:r>
              <a:rPr lang="en-US" dirty="0"/>
              <a:t>an </a:t>
            </a:r>
            <a:r>
              <a:rPr lang="en-US" dirty="0" smtClean="0"/>
              <a:t>airplane in </a:t>
            </a:r>
            <a:r>
              <a:rPr lang="en-US" dirty="0"/>
              <a:t>actual weather conditions, or under simulated conditions using a view-limiting </a:t>
            </a:r>
            <a:r>
              <a:rPr lang="en-US" dirty="0" smtClean="0"/>
              <a:t>device:</a:t>
            </a:r>
            <a:endParaRPr lang="en-US" dirty="0"/>
          </a:p>
          <a:p>
            <a:pPr lvl="1" algn="just"/>
            <a:r>
              <a:rPr lang="en-US" dirty="0" smtClean="0"/>
              <a:t>Six </a:t>
            </a:r>
            <a:r>
              <a:rPr lang="en-US" dirty="0"/>
              <a:t>instrument approaches.</a:t>
            </a:r>
          </a:p>
          <a:p>
            <a:pPr lvl="1" algn="just"/>
            <a:r>
              <a:rPr lang="en-US" dirty="0" smtClean="0"/>
              <a:t>Holding </a:t>
            </a:r>
            <a:r>
              <a:rPr lang="en-US" dirty="0"/>
              <a:t>procedures and tasks.</a:t>
            </a:r>
          </a:p>
          <a:p>
            <a:pPr lvl="1" algn="just"/>
            <a:r>
              <a:rPr lang="en-US" dirty="0" smtClean="0"/>
              <a:t>Intercepting </a:t>
            </a:r>
            <a:r>
              <a:rPr lang="en-US" dirty="0"/>
              <a:t>and tracking courses through the use of </a:t>
            </a:r>
            <a:r>
              <a:rPr lang="en-US" dirty="0" smtClean="0"/>
              <a:t>navigation</a:t>
            </a:r>
          </a:p>
          <a:p>
            <a:pPr algn="just"/>
            <a:r>
              <a:rPr lang="en-US" dirty="0" smtClean="0"/>
              <a:t>Can use an simulator and/or advanced aviation training device (AATD</a:t>
            </a:r>
            <a:r>
              <a:rPr lang="en-US" dirty="0" smtClean="0"/>
              <a:t>) with certain additional requirements</a:t>
            </a:r>
            <a:endParaRPr lang="en-US" dirty="0" smtClean="0"/>
          </a:p>
        </p:txBody>
      </p:sp>
      <p:sp>
        <p:nvSpPr>
          <p:cNvPr id="4" name="Slide Number Placeholder 3"/>
          <p:cNvSpPr>
            <a:spLocks noGrp="1"/>
          </p:cNvSpPr>
          <p:nvPr>
            <p:ph type="sldNum" sz="quarter" idx="12"/>
          </p:nvPr>
        </p:nvSpPr>
        <p:spPr/>
        <p:txBody>
          <a:bodyPr/>
          <a:lstStyle/>
          <a:p>
            <a:fld id="{BEB86AD9-61B8-4ABC-876C-79B95F9B882E}" type="slidenum">
              <a:rPr lang="en-US" smtClean="0"/>
              <a:t>6</a:t>
            </a:fld>
            <a:endParaRPr lang="en-US"/>
          </a:p>
        </p:txBody>
      </p:sp>
    </p:spTree>
    <p:extLst>
      <p:ext uri="{BB962C8B-B14F-4D97-AF65-F5344CB8AC3E}">
        <p14:creationId xmlns:p14="http://schemas.microsoft.com/office/powerpoint/2010/main" val="4292571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Maintaining Instrument Currency</a:t>
            </a:r>
            <a:br>
              <a:rPr lang="en-US" dirty="0" smtClean="0"/>
            </a:br>
            <a:r>
              <a:rPr lang="en-US" dirty="0" smtClean="0"/>
              <a:t>Recent Flight Experience – Safety Pilot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If a view-limiting device </a:t>
            </a:r>
            <a:r>
              <a:rPr lang="en-US" dirty="0"/>
              <a:t>is </a:t>
            </a:r>
            <a:r>
              <a:rPr lang="en-US" dirty="0" smtClean="0"/>
              <a:t>used in an aircraft, </a:t>
            </a:r>
            <a:r>
              <a:rPr lang="en-US" dirty="0" smtClean="0"/>
              <a:t>§91.109(c</a:t>
            </a:r>
            <a:r>
              <a:rPr lang="en-US" dirty="0"/>
              <a:t>) </a:t>
            </a:r>
            <a:r>
              <a:rPr lang="en-US" dirty="0" smtClean="0"/>
              <a:t>requires:</a:t>
            </a:r>
          </a:p>
          <a:p>
            <a:pPr lvl="1" algn="just"/>
            <a:r>
              <a:rPr lang="en-US" dirty="0" smtClean="0"/>
              <a:t>A </a:t>
            </a:r>
            <a:r>
              <a:rPr lang="en-US" dirty="0"/>
              <a:t>safety pilot </a:t>
            </a:r>
            <a:r>
              <a:rPr lang="en-US" dirty="0" smtClean="0"/>
              <a:t>who has </a:t>
            </a:r>
            <a:r>
              <a:rPr lang="en-US" dirty="0" smtClean="0"/>
              <a:t>at least an appropriate private pilot certificate</a:t>
            </a:r>
          </a:p>
          <a:p>
            <a:pPr lvl="1" algn="just"/>
            <a:r>
              <a:rPr lang="en-US" dirty="0" smtClean="0"/>
              <a:t>Safety pilot has adequate vision forward and to both sides</a:t>
            </a:r>
          </a:p>
          <a:p>
            <a:pPr lvl="1" algn="just"/>
            <a:r>
              <a:rPr lang="en-US" dirty="0" smtClean="0"/>
              <a:t>Dual controls or the view limited pilot holds a private certificate and the safety pilot determines the flight can be conducted safely</a:t>
            </a:r>
          </a:p>
          <a:p>
            <a:pPr algn="just"/>
            <a:r>
              <a:rPr lang="en-US" dirty="0" smtClean="0"/>
              <a:t>The safety </a:t>
            </a:r>
            <a:r>
              <a:rPr lang="en-US" dirty="0" smtClean="0"/>
              <a:t>pilot must hold a current medical certificate per §61.3(c</a:t>
            </a:r>
            <a:r>
              <a:rPr lang="en-US" dirty="0"/>
              <a:t>) </a:t>
            </a:r>
            <a:r>
              <a:rPr lang="en-US" dirty="0" smtClean="0"/>
              <a:t>as the safety pilot is a </a:t>
            </a:r>
            <a:r>
              <a:rPr lang="en-US" dirty="0"/>
              <a:t>required pilot flight </a:t>
            </a:r>
            <a:r>
              <a:rPr lang="en-US" dirty="0" smtClean="0"/>
              <a:t>crewmember. </a:t>
            </a:r>
            <a:r>
              <a:rPr lang="en-US" dirty="0" smtClean="0"/>
              <a:t>A </a:t>
            </a:r>
            <a:r>
              <a:rPr lang="en-US" dirty="0"/>
              <a:t>“flight crewmember” </a:t>
            </a:r>
            <a:r>
              <a:rPr lang="en-US" dirty="0" smtClean="0"/>
              <a:t>includes a </a:t>
            </a:r>
            <a:r>
              <a:rPr lang="en-US" dirty="0"/>
              <a:t>safety pilot </a:t>
            </a:r>
            <a:r>
              <a:rPr lang="en-US" dirty="0" smtClean="0"/>
              <a:t>since such person is </a:t>
            </a:r>
            <a:r>
              <a:rPr lang="en-US" dirty="0"/>
              <a:t>required by regulation to be on </a:t>
            </a:r>
            <a:r>
              <a:rPr lang="en-US" dirty="0" smtClean="0"/>
              <a:t>board.</a:t>
            </a:r>
            <a:endParaRPr lang="en-US" dirty="0" smtClean="0"/>
          </a:p>
          <a:p>
            <a:pPr algn="just"/>
            <a:r>
              <a:rPr lang="en-US" dirty="0" smtClean="0"/>
              <a:t>The safety </a:t>
            </a:r>
            <a:r>
              <a:rPr lang="en-US" dirty="0"/>
              <a:t>pilot </a:t>
            </a:r>
            <a:r>
              <a:rPr lang="en-US" dirty="0" smtClean="0"/>
              <a:t>need not have </a:t>
            </a:r>
            <a:r>
              <a:rPr lang="en-US" dirty="0"/>
              <a:t>an instrument </a:t>
            </a:r>
            <a:r>
              <a:rPr lang="en-US" dirty="0" smtClean="0"/>
              <a:t>rating, </a:t>
            </a:r>
            <a:r>
              <a:rPr lang="en-US" dirty="0"/>
              <a:t>if the flight is being conducted </a:t>
            </a:r>
            <a:r>
              <a:rPr lang="en-US" dirty="0" smtClean="0"/>
              <a:t>under VFR</a:t>
            </a:r>
            <a:endParaRPr lang="en-US" dirty="0" smtClean="0"/>
          </a:p>
          <a:p>
            <a:pPr algn="just"/>
            <a:r>
              <a:rPr lang="en-US" dirty="0" smtClean="0"/>
              <a:t>When the </a:t>
            </a:r>
            <a:r>
              <a:rPr lang="en-US" dirty="0"/>
              <a:t>safety pilot is not </a:t>
            </a:r>
            <a:r>
              <a:rPr lang="en-US" dirty="0" smtClean="0"/>
              <a:t>the pilot </a:t>
            </a:r>
            <a:r>
              <a:rPr lang="en-US" dirty="0"/>
              <a:t>in command, the safety pilot </a:t>
            </a:r>
            <a:r>
              <a:rPr lang="en-US" dirty="0" smtClean="0"/>
              <a:t>need not satisfy the recent flight experience requirements </a:t>
            </a:r>
            <a:r>
              <a:rPr lang="en-US" dirty="0"/>
              <a:t>of §</a:t>
            </a:r>
            <a:r>
              <a:rPr lang="en-US" dirty="0" smtClean="0"/>
              <a:t>61.57</a:t>
            </a:r>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7</a:t>
            </a:fld>
            <a:endParaRPr lang="en-US"/>
          </a:p>
        </p:txBody>
      </p:sp>
    </p:spTree>
    <p:extLst>
      <p:ext uri="{BB962C8B-B14F-4D97-AF65-F5344CB8AC3E}">
        <p14:creationId xmlns:p14="http://schemas.microsoft.com/office/powerpoint/2010/main" val="1856838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Maintaining Instrument Currency</a:t>
            </a:r>
            <a:br>
              <a:rPr lang="en-US" dirty="0"/>
            </a:br>
            <a:r>
              <a:rPr lang="en-US" dirty="0"/>
              <a:t>Recent Flight Experience §61.57(c)</a:t>
            </a:r>
          </a:p>
        </p:txBody>
      </p:sp>
      <p:sp>
        <p:nvSpPr>
          <p:cNvPr id="3" name="Content Placeholder 2"/>
          <p:cNvSpPr>
            <a:spLocks noGrp="1"/>
          </p:cNvSpPr>
          <p:nvPr>
            <p:ph idx="1"/>
          </p:nvPr>
        </p:nvSpPr>
        <p:spPr/>
        <p:txBody>
          <a:bodyPr>
            <a:normAutofit/>
          </a:bodyPr>
          <a:lstStyle/>
          <a:p>
            <a:r>
              <a:rPr lang="en-US" dirty="0" smtClean="0"/>
              <a:t>A </a:t>
            </a:r>
            <a:r>
              <a:rPr lang="en-US" dirty="0"/>
              <a:t>pilot whose instrument currency has </a:t>
            </a:r>
            <a:r>
              <a:rPr lang="en-US" dirty="0" smtClean="0"/>
              <a:t>lapsed </a:t>
            </a:r>
            <a:r>
              <a:rPr lang="en-US" dirty="0"/>
              <a:t>for less than six months may </a:t>
            </a:r>
            <a:r>
              <a:rPr lang="en-US" dirty="0" smtClean="0"/>
              <a:t>reestablish </a:t>
            </a:r>
            <a:r>
              <a:rPr lang="en-US" dirty="0"/>
              <a:t>instrument currency by performing the tasks and maneuvers </a:t>
            </a:r>
            <a:r>
              <a:rPr lang="en-US" dirty="0" smtClean="0"/>
              <a:t>required for </a:t>
            </a:r>
            <a:r>
              <a:rPr lang="en-US" dirty="0" smtClean="0"/>
              <a:t>§61.57(c) </a:t>
            </a:r>
            <a:r>
              <a:rPr lang="en-US" dirty="0" smtClean="0"/>
              <a:t>as described </a:t>
            </a:r>
            <a:r>
              <a:rPr lang="en-US" dirty="0" smtClean="0"/>
              <a:t>in the prior slide</a:t>
            </a:r>
          </a:p>
          <a:p>
            <a:r>
              <a:rPr lang="en-US" dirty="0" smtClean="0"/>
              <a:t>If you fail to </a:t>
            </a:r>
            <a:r>
              <a:rPr lang="en-US" dirty="0"/>
              <a:t>maintain instrument currency for more than six calendar months </a:t>
            </a:r>
            <a:r>
              <a:rPr lang="en-US" dirty="0" smtClean="0"/>
              <a:t>you must complete </a:t>
            </a:r>
            <a:r>
              <a:rPr lang="en-US" dirty="0"/>
              <a:t>an instrument proficiency </a:t>
            </a:r>
            <a:r>
              <a:rPr lang="en-US" dirty="0" smtClean="0"/>
              <a:t>check</a:t>
            </a:r>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8</a:t>
            </a:fld>
            <a:endParaRPr lang="en-US"/>
          </a:p>
        </p:txBody>
      </p:sp>
    </p:spTree>
    <p:extLst>
      <p:ext uri="{BB962C8B-B14F-4D97-AF65-F5344CB8AC3E}">
        <p14:creationId xmlns:p14="http://schemas.microsoft.com/office/powerpoint/2010/main" val="1786347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Instrument </a:t>
            </a:r>
            <a:r>
              <a:rPr lang="en-US" dirty="0"/>
              <a:t>Proficiency Check</a:t>
            </a:r>
            <a:br>
              <a:rPr lang="en-US" dirty="0"/>
            </a:br>
            <a:r>
              <a:rPr lang="en-US" dirty="0" smtClean="0"/>
              <a:t>§61.57(d</a:t>
            </a:r>
            <a:r>
              <a:rPr lang="en-US" dirty="0"/>
              <a:t>)</a:t>
            </a:r>
          </a:p>
        </p:txBody>
      </p:sp>
      <p:sp>
        <p:nvSpPr>
          <p:cNvPr id="3" name="Content Placeholder 2"/>
          <p:cNvSpPr>
            <a:spLocks noGrp="1"/>
          </p:cNvSpPr>
          <p:nvPr>
            <p:ph idx="1"/>
          </p:nvPr>
        </p:nvSpPr>
        <p:spPr/>
        <p:txBody>
          <a:bodyPr>
            <a:normAutofit fontScale="85000" lnSpcReduction="10000"/>
          </a:bodyPr>
          <a:lstStyle/>
          <a:p>
            <a:r>
              <a:rPr lang="en-US" dirty="0" smtClean="0"/>
              <a:t>An instrument proficiency check </a:t>
            </a:r>
            <a:r>
              <a:rPr lang="en-US" dirty="0"/>
              <a:t>must consist of the areas of </a:t>
            </a:r>
            <a:r>
              <a:rPr lang="en-US" dirty="0" smtClean="0"/>
              <a:t>operation and </a:t>
            </a:r>
            <a:r>
              <a:rPr lang="en-US" dirty="0"/>
              <a:t>instrument tasks </a:t>
            </a:r>
            <a:r>
              <a:rPr lang="en-US" dirty="0" smtClean="0"/>
              <a:t>required in </a:t>
            </a:r>
            <a:r>
              <a:rPr lang="en-US" dirty="0"/>
              <a:t>the instrument rating practical </a:t>
            </a:r>
            <a:r>
              <a:rPr lang="en-US" dirty="0" smtClean="0"/>
              <a:t>test standards</a:t>
            </a:r>
            <a:endParaRPr lang="en-US" dirty="0"/>
          </a:p>
          <a:p>
            <a:r>
              <a:rPr lang="en-US" dirty="0" smtClean="0"/>
              <a:t>The </a:t>
            </a:r>
            <a:r>
              <a:rPr lang="en-US" dirty="0"/>
              <a:t>instrument proficiency </a:t>
            </a:r>
            <a:r>
              <a:rPr lang="en-US" dirty="0" smtClean="0"/>
              <a:t>check must </a:t>
            </a:r>
            <a:r>
              <a:rPr lang="en-US" dirty="0"/>
              <a:t>be—</a:t>
            </a:r>
          </a:p>
          <a:p>
            <a:pPr lvl="1"/>
            <a:r>
              <a:rPr lang="en-US" dirty="0" smtClean="0"/>
              <a:t>In </a:t>
            </a:r>
            <a:r>
              <a:rPr lang="en-US" dirty="0"/>
              <a:t>an aircraft that is </a:t>
            </a:r>
            <a:r>
              <a:rPr lang="en-US" dirty="0" smtClean="0"/>
              <a:t>appropriate to </a:t>
            </a:r>
            <a:r>
              <a:rPr lang="en-US" dirty="0"/>
              <a:t>the aircraft </a:t>
            </a:r>
            <a:r>
              <a:rPr lang="en-US" dirty="0" smtClean="0"/>
              <a:t>category</a:t>
            </a:r>
          </a:p>
          <a:p>
            <a:pPr lvl="1"/>
            <a:r>
              <a:rPr lang="en-US" dirty="0" smtClean="0"/>
              <a:t>In a flight </a:t>
            </a:r>
            <a:r>
              <a:rPr lang="en-US" dirty="0"/>
              <a:t>simulator or flight training </a:t>
            </a:r>
            <a:r>
              <a:rPr lang="en-US" dirty="0" smtClean="0"/>
              <a:t>device that </a:t>
            </a:r>
            <a:r>
              <a:rPr lang="en-US" dirty="0"/>
              <a:t>is representative of the </a:t>
            </a:r>
            <a:r>
              <a:rPr lang="en-US" dirty="0" smtClean="0"/>
              <a:t>aircraft category</a:t>
            </a:r>
            <a:endParaRPr lang="en-US" dirty="0"/>
          </a:p>
          <a:p>
            <a:r>
              <a:rPr lang="en-US" dirty="0" smtClean="0"/>
              <a:t>The </a:t>
            </a:r>
            <a:r>
              <a:rPr lang="en-US" dirty="0"/>
              <a:t>instrument proficiency </a:t>
            </a:r>
            <a:r>
              <a:rPr lang="en-US" dirty="0" smtClean="0"/>
              <a:t>check must generally be </a:t>
            </a:r>
            <a:r>
              <a:rPr lang="en-US" dirty="0"/>
              <a:t>given </a:t>
            </a:r>
            <a:r>
              <a:rPr lang="en-US" dirty="0" smtClean="0"/>
              <a:t>by a —</a:t>
            </a:r>
            <a:endParaRPr lang="en-US" dirty="0"/>
          </a:p>
          <a:p>
            <a:pPr lvl="1"/>
            <a:r>
              <a:rPr lang="en-US" dirty="0" smtClean="0"/>
              <a:t>Designated examiner</a:t>
            </a:r>
          </a:p>
          <a:p>
            <a:pPr lvl="1"/>
            <a:r>
              <a:rPr lang="en-US" dirty="0" smtClean="0"/>
              <a:t>CFII</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EB86AD9-61B8-4ABC-876C-79B95F9B882E}" type="slidenum">
              <a:rPr lang="en-US" smtClean="0"/>
              <a:t>9</a:t>
            </a:fld>
            <a:endParaRPr lang="en-US"/>
          </a:p>
        </p:txBody>
      </p:sp>
    </p:spTree>
    <p:extLst>
      <p:ext uri="{BB962C8B-B14F-4D97-AF65-F5344CB8AC3E}">
        <p14:creationId xmlns:p14="http://schemas.microsoft.com/office/powerpoint/2010/main" val="3077329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1933</Words>
  <Application>Microsoft Office PowerPoint</Application>
  <PresentationFormat>On-screen Show (4:3)</PresentationFormat>
  <Paragraphs>151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Instrument Rating Requirements §61.65(a)</vt:lpstr>
      <vt:lpstr>Required Flight Experience §61.65(d)</vt:lpstr>
      <vt:lpstr>Aeronautical Knowledge §61.65(b)</vt:lpstr>
      <vt:lpstr>Flight Proficiency §61.65(c)</vt:lpstr>
      <vt:lpstr>Maintaining Instrument Currency Recent Flight Experience §61.57(c)</vt:lpstr>
      <vt:lpstr>Maintaining Instrument Currency Recent Flight Experience – Safety Pilot</vt:lpstr>
      <vt:lpstr>Maintaining Instrument Currency Recent Flight Experience §61.57(c)</vt:lpstr>
      <vt:lpstr>Instrument Proficiency Check §61.57(d)</vt:lpstr>
      <vt:lpstr>Instrument Proficiency Check §61.57(d)</vt:lpstr>
      <vt:lpstr>Log Book Recordkeeping Instrument Rating Requirements</vt:lpstr>
      <vt:lpstr>Instrument Rating Endorsements</vt:lpstr>
      <vt:lpstr>Logging Instrument Time §61.51(g)</vt:lpstr>
      <vt:lpstr>Logging Simulator Time §61.51(g)</vt:lpstr>
      <vt:lpstr>Safety Pilot Time Logging</vt:lpstr>
      <vt:lpstr>Simulator Time Logging § 61.51(b)</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28</cp:revision>
  <dcterms:created xsi:type="dcterms:W3CDTF">2013-10-08T01:42:51Z</dcterms:created>
  <dcterms:modified xsi:type="dcterms:W3CDTF">2014-12-31T02:05:27Z</dcterms:modified>
</cp:coreProperties>
</file>