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62" r:id="rId4"/>
    <p:sldId id="265" r:id="rId5"/>
    <p:sldId id="271" r:id="rId6"/>
    <p:sldId id="267" r:id="rId7"/>
    <p:sldId id="259" r:id="rId8"/>
    <p:sldId id="281" r:id="rId9"/>
    <p:sldId id="279" r:id="rId10"/>
    <p:sldId id="270" r:id="rId11"/>
    <p:sldId id="261" r:id="rId12"/>
    <p:sldId id="283" r:id="rId13"/>
    <p:sldId id="266" r:id="rId14"/>
    <p:sldId id="268" r:id="rId15"/>
    <p:sldId id="269" r:id="rId16"/>
    <p:sldId id="260" r:id="rId17"/>
    <p:sldId id="280" r:id="rId18"/>
    <p:sldId id="272" r:id="rId19"/>
    <p:sldId id="273" r:id="rId20"/>
    <p:sldId id="274" r:id="rId21"/>
    <p:sldId id="284" r:id="rId22"/>
    <p:sldId id="275" r:id="rId23"/>
    <p:sldId id="282" r:id="rId24"/>
    <p:sldId id="278" r:id="rId25"/>
    <p:sldId id="276" r:id="rId26"/>
    <p:sldId id="285" r:id="rId27"/>
    <p:sldId id="277" r:id="rId28"/>
    <p:sldId id="28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447A35-1AA0-48B5-A502-754B0DEB0F61}" type="datetimeFigureOut">
              <a:rPr lang="en-US" smtClean="0"/>
              <a:t>7/7/2013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59701F-688D-411E-BD31-E3114A74CB8A}" type="slidenum">
              <a:rPr lang="en-US" smtClean="0"/>
              <a:t>‹#›</a:t>
            </a:fld>
            <a:endParaRPr lang="en-US"/>
          </a:p>
        </p:txBody>
      </p:sp>
    </p:spTree>
    <p:extLst>
      <p:ext uri="{BB962C8B-B14F-4D97-AF65-F5344CB8AC3E}">
        <p14:creationId xmlns:p14="http://schemas.microsoft.com/office/powerpoint/2010/main" val="2799822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59701F-688D-411E-BD31-E3114A74CB8A}" type="slidenum">
              <a:rPr lang="en-US" smtClean="0"/>
              <a:t>5</a:t>
            </a:fld>
            <a:endParaRPr lang="en-US"/>
          </a:p>
        </p:txBody>
      </p:sp>
    </p:spTree>
    <p:extLst>
      <p:ext uri="{BB962C8B-B14F-4D97-AF65-F5344CB8AC3E}">
        <p14:creationId xmlns:p14="http://schemas.microsoft.com/office/powerpoint/2010/main" val="164804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59701F-688D-411E-BD31-E3114A74CB8A}" type="slidenum">
              <a:rPr lang="en-US" smtClean="0"/>
              <a:t>15</a:t>
            </a:fld>
            <a:endParaRPr lang="en-US"/>
          </a:p>
        </p:txBody>
      </p:sp>
    </p:spTree>
    <p:extLst>
      <p:ext uri="{BB962C8B-B14F-4D97-AF65-F5344CB8AC3E}">
        <p14:creationId xmlns:p14="http://schemas.microsoft.com/office/powerpoint/2010/main" val="4174845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F1319E-6FB9-4674-981B-0371023331C8}" type="slidenum">
              <a:rPr lang="en-US" smtClean="0"/>
              <a:t>28</a:t>
            </a:fld>
            <a:endParaRPr lang="en-US"/>
          </a:p>
        </p:txBody>
      </p:sp>
    </p:spTree>
    <p:extLst>
      <p:ext uri="{BB962C8B-B14F-4D97-AF65-F5344CB8AC3E}">
        <p14:creationId xmlns:p14="http://schemas.microsoft.com/office/powerpoint/2010/main" val="2006003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810DB0-D2A3-4240-8B17-7E6548D49559}" type="datetimeFigureOut">
              <a:rPr lang="en-US" smtClean="0"/>
              <a:t>7/7/2013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FC001-18A1-4785-A3DA-CCD9A8E7F249}" type="slidenum">
              <a:rPr lang="en-US" smtClean="0"/>
              <a:t>‹#›</a:t>
            </a:fld>
            <a:endParaRPr lang="en-US"/>
          </a:p>
        </p:txBody>
      </p:sp>
    </p:spTree>
    <p:extLst>
      <p:ext uri="{BB962C8B-B14F-4D97-AF65-F5344CB8AC3E}">
        <p14:creationId xmlns:p14="http://schemas.microsoft.com/office/powerpoint/2010/main" val="2378232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810DB0-D2A3-4240-8B17-7E6548D49559}" type="datetimeFigureOut">
              <a:rPr lang="en-US" smtClean="0"/>
              <a:t>7/7/2013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FC001-18A1-4785-A3DA-CCD9A8E7F249}" type="slidenum">
              <a:rPr lang="en-US" smtClean="0"/>
              <a:t>‹#›</a:t>
            </a:fld>
            <a:endParaRPr lang="en-US"/>
          </a:p>
        </p:txBody>
      </p:sp>
    </p:spTree>
    <p:extLst>
      <p:ext uri="{BB962C8B-B14F-4D97-AF65-F5344CB8AC3E}">
        <p14:creationId xmlns:p14="http://schemas.microsoft.com/office/powerpoint/2010/main" val="3882501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810DB0-D2A3-4240-8B17-7E6548D49559}" type="datetimeFigureOut">
              <a:rPr lang="en-US" smtClean="0"/>
              <a:t>7/7/2013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FC001-18A1-4785-A3DA-CCD9A8E7F249}" type="slidenum">
              <a:rPr lang="en-US" smtClean="0"/>
              <a:t>‹#›</a:t>
            </a:fld>
            <a:endParaRPr lang="en-US"/>
          </a:p>
        </p:txBody>
      </p:sp>
    </p:spTree>
    <p:extLst>
      <p:ext uri="{BB962C8B-B14F-4D97-AF65-F5344CB8AC3E}">
        <p14:creationId xmlns:p14="http://schemas.microsoft.com/office/powerpoint/2010/main" val="597820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810DB0-D2A3-4240-8B17-7E6548D49559}" type="datetimeFigureOut">
              <a:rPr lang="en-US" smtClean="0"/>
              <a:t>7/7/2013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FC001-18A1-4785-A3DA-CCD9A8E7F249}" type="slidenum">
              <a:rPr lang="en-US" smtClean="0"/>
              <a:t>‹#›</a:t>
            </a:fld>
            <a:endParaRPr lang="en-US"/>
          </a:p>
        </p:txBody>
      </p:sp>
    </p:spTree>
    <p:extLst>
      <p:ext uri="{BB962C8B-B14F-4D97-AF65-F5344CB8AC3E}">
        <p14:creationId xmlns:p14="http://schemas.microsoft.com/office/powerpoint/2010/main" val="2153318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810DB0-D2A3-4240-8B17-7E6548D49559}" type="datetimeFigureOut">
              <a:rPr lang="en-US" smtClean="0"/>
              <a:t>7/7/2013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FC001-18A1-4785-A3DA-CCD9A8E7F249}" type="slidenum">
              <a:rPr lang="en-US" smtClean="0"/>
              <a:t>‹#›</a:t>
            </a:fld>
            <a:endParaRPr lang="en-US"/>
          </a:p>
        </p:txBody>
      </p:sp>
    </p:spTree>
    <p:extLst>
      <p:ext uri="{BB962C8B-B14F-4D97-AF65-F5344CB8AC3E}">
        <p14:creationId xmlns:p14="http://schemas.microsoft.com/office/powerpoint/2010/main" val="912987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810DB0-D2A3-4240-8B17-7E6548D49559}" type="datetimeFigureOut">
              <a:rPr lang="en-US" smtClean="0"/>
              <a:t>7/7/2013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FC001-18A1-4785-A3DA-CCD9A8E7F249}" type="slidenum">
              <a:rPr lang="en-US" smtClean="0"/>
              <a:t>‹#›</a:t>
            </a:fld>
            <a:endParaRPr lang="en-US"/>
          </a:p>
        </p:txBody>
      </p:sp>
    </p:spTree>
    <p:extLst>
      <p:ext uri="{BB962C8B-B14F-4D97-AF65-F5344CB8AC3E}">
        <p14:creationId xmlns:p14="http://schemas.microsoft.com/office/powerpoint/2010/main" val="2447376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810DB0-D2A3-4240-8B17-7E6548D49559}" type="datetimeFigureOut">
              <a:rPr lang="en-US" smtClean="0"/>
              <a:t>7/7/2013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EFC001-18A1-4785-A3DA-CCD9A8E7F249}" type="slidenum">
              <a:rPr lang="en-US" smtClean="0"/>
              <a:t>‹#›</a:t>
            </a:fld>
            <a:endParaRPr lang="en-US"/>
          </a:p>
        </p:txBody>
      </p:sp>
    </p:spTree>
    <p:extLst>
      <p:ext uri="{BB962C8B-B14F-4D97-AF65-F5344CB8AC3E}">
        <p14:creationId xmlns:p14="http://schemas.microsoft.com/office/powerpoint/2010/main" val="1487165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810DB0-D2A3-4240-8B17-7E6548D49559}" type="datetimeFigureOut">
              <a:rPr lang="en-US" smtClean="0"/>
              <a:t>7/7/2013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EFC001-18A1-4785-A3DA-CCD9A8E7F249}" type="slidenum">
              <a:rPr lang="en-US" smtClean="0"/>
              <a:t>‹#›</a:t>
            </a:fld>
            <a:endParaRPr lang="en-US"/>
          </a:p>
        </p:txBody>
      </p:sp>
    </p:spTree>
    <p:extLst>
      <p:ext uri="{BB962C8B-B14F-4D97-AF65-F5344CB8AC3E}">
        <p14:creationId xmlns:p14="http://schemas.microsoft.com/office/powerpoint/2010/main" val="1172511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10DB0-D2A3-4240-8B17-7E6548D49559}" type="datetimeFigureOut">
              <a:rPr lang="en-US" smtClean="0"/>
              <a:t>7/7/2013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EFC001-18A1-4785-A3DA-CCD9A8E7F249}" type="slidenum">
              <a:rPr lang="en-US" smtClean="0"/>
              <a:t>‹#›</a:t>
            </a:fld>
            <a:endParaRPr lang="en-US"/>
          </a:p>
        </p:txBody>
      </p:sp>
    </p:spTree>
    <p:extLst>
      <p:ext uri="{BB962C8B-B14F-4D97-AF65-F5344CB8AC3E}">
        <p14:creationId xmlns:p14="http://schemas.microsoft.com/office/powerpoint/2010/main" val="3299246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0DB0-D2A3-4240-8B17-7E6548D49559}" type="datetimeFigureOut">
              <a:rPr lang="en-US" smtClean="0"/>
              <a:t>7/7/2013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FC001-18A1-4785-A3DA-CCD9A8E7F249}" type="slidenum">
              <a:rPr lang="en-US" smtClean="0"/>
              <a:t>‹#›</a:t>
            </a:fld>
            <a:endParaRPr lang="en-US"/>
          </a:p>
        </p:txBody>
      </p:sp>
    </p:spTree>
    <p:extLst>
      <p:ext uri="{BB962C8B-B14F-4D97-AF65-F5344CB8AC3E}">
        <p14:creationId xmlns:p14="http://schemas.microsoft.com/office/powerpoint/2010/main" val="254079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0DB0-D2A3-4240-8B17-7E6548D49559}" type="datetimeFigureOut">
              <a:rPr lang="en-US" smtClean="0"/>
              <a:t>7/7/2013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FC001-18A1-4785-A3DA-CCD9A8E7F249}" type="slidenum">
              <a:rPr lang="en-US" smtClean="0"/>
              <a:t>‹#›</a:t>
            </a:fld>
            <a:endParaRPr lang="en-US"/>
          </a:p>
        </p:txBody>
      </p:sp>
    </p:spTree>
    <p:extLst>
      <p:ext uri="{BB962C8B-B14F-4D97-AF65-F5344CB8AC3E}">
        <p14:creationId xmlns:p14="http://schemas.microsoft.com/office/powerpoint/2010/main" val="736605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810DB0-D2A3-4240-8B17-7E6548D49559}" type="datetimeFigureOut">
              <a:rPr lang="en-US" smtClean="0"/>
              <a:t>7/7/2013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EFC001-18A1-4785-A3DA-CCD9A8E7F249}" type="slidenum">
              <a:rPr lang="en-US" smtClean="0"/>
              <a:t>‹#›</a:t>
            </a:fld>
            <a:endParaRPr lang="en-US"/>
          </a:p>
        </p:txBody>
      </p:sp>
    </p:spTree>
    <p:extLst>
      <p:ext uri="{BB962C8B-B14F-4D97-AF65-F5344CB8AC3E}">
        <p14:creationId xmlns:p14="http://schemas.microsoft.com/office/powerpoint/2010/main" val="1335218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hyperlink" Target="//upload.wikimedia.org/wikipedia/commons/5/5e/HoldDirectEntry.svg" TargetMode="External"/><Relationship Id="rId1" Type="http://schemas.openxmlformats.org/officeDocument/2006/relationships/slideLayout" Target="../slideLayouts/slideLayout2.xml"/><Relationship Id="rId6" Type="http://schemas.openxmlformats.org/officeDocument/2006/relationships/hyperlink" Target="//upload.wikimedia.org/wikipedia/commons/d/d1/HoldTeardropEntry.svg" TargetMode="External"/><Relationship Id="rId5" Type="http://schemas.openxmlformats.org/officeDocument/2006/relationships/image" Target="../media/image10.png"/><Relationship Id="rId4" Type="http://schemas.openxmlformats.org/officeDocument/2006/relationships/hyperlink" Target="//upload.wikimedia.org/wikipedia/commons/f/f1/HoldParallelEntry.sv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hyperlink" Target="//upload.wikimedia.org/wikipedia/commons/5/5e/HoldDirectEntry.svg" TargetMode="External"/><Relationship Id="rId1" Type="http://schemas.openxmlformats.org/officeDocument/2006/relationships/slideLayout" Target="../slideLayouts/slideLayout2.xml"/><Relationship Id="rId6" Type="http://schemas.openxmlformats.org/officeDocument/2006/relationships/hyperlink" Target="//upload.wikimedia.org/wikipedia/commons/d/d1/HoldTeardropEntry.svg" TargetMode="External"/><Relationship Id="rId5" Type="http://schemas.openxmlformats.org/officeDocument/2006/relationships/image" Target="../media/image10.png"/><Relationship Id="rId4" Type="http://schemas.openxmlformats.org/officeDocument/2006/relationships/hyperlink" Target="//upload.wikimedia.org/wikipedia/commons/f/f1/HoldParallelEntry.svg"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3.bp.blogspot.com/_JD8tvb3xEXU/TCAGWILAK5I/AAAAAAAAErg/bLK0g7mE5XA/s400/Hold+patter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3439668"/>
            <a:ext cx="4724400" cy="309448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73187" y="919877"/>
            <a:ext cx="4222613" cy="258532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Letting Time Pass By - </a:t>
            </a:r>
          </a:p>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How to Hold</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28" name="Picture 4" descr="http://www.americanflyers.net/aviationlibrary/instrument_flying_handbook/images/chapter_10_img_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9258" y="428347"/>
            <a:ext cx="3138488" cy="28860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images.netshops.com/mgen/digimarc.ms?img=master:FG005.jpg&amp;h=300&amp;w=3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3521476"/>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124200" y="4648200"/>
            <a:ext cx="4191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276600" y="4986909"/>
            <a:ext cx="152400" cy="956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124200" y="5562600"/>
            <a:ext cx="4191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2052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 to Enter a Hold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First slow down</a:t>
            </a:r>
          </a:p>
          <a:p>
            <a:pPr lvl="1"/>
            <a:r>
              <a:rPr lang="en-US" dirty="0" smtClean="0"/>
              <a:t>Entering a hold with excess speed increases the probability that you will fly out of protected airspace</a:t>
            </a:r>
          </a:p>
          <a:p>
            <a:pPr lvl="1"/>
            <a:r>
              <a:rPr lang="en-US" dirty="0" smtClean="0"/>
              <a:t>Do not reduce speed sooner than </a:t>
            </a:r>
            <a:r>
              <a:rPr lang="en-US" dirty="0" smtClean="0">
                <a:solidFill>
                  <a:srgbClr val="FF0000"/>
                </a:solidFill>
              </a:rPr>
              <a:t>three </a:t>
            </a:r>
            <a:r>
              <a:rPr lang="en-US" dirty="0" smtClean="0"/>
              <a:t>minutes before reaching the fix and no later than the holding fix</a:t>
            </a:r>
          </a:p>
          <a:p>
            <a:pPr lvl="2"/>
            <a:r>
              <a:rPr lang="en-US" dirty="0" smtClean="0"/>
              <a:t>You can get ATC approval if you wish to slow up sooner, however</a:t>
            </a:r>
          </a:p>
          <a:p>
            <a:r>
              <a:rPr lang="en-US" dirty="0" smtClean="0"/>
              <a:t>Know when you arrive at the holding fix</a:t>
            </a:r>
          </a:p>
          <a:p>
            <a:r>
              <a:rPr lang="en-US" dirty="0" smtClean="0"/>
              <a:t>Make your outbound turn within </a:t>
            </a:r>
            <a:r>
              <a:rPr lang="en-US" dirty="0" smtClean="0">
                <a:solidFill>
                  <a:schemeClr val="accent2"/>
                </a:solidFill>
              </a:rPr>
              <a:t>six</a:t>
            </a:r>
            <a:r>
              <a:rPr lang="en-US" dirty="0" smtClean="0"/>
              <a:t> seconds of crossing the holding fix, unless less than 180 degree turn on entry</a:t>
            </a:r>
          </a:p>
        </p:txBody>
      </p:sp>
    </p:spTree>
    <p:extLst>
      <p:ext uri="{BB962C8B-B14F-4D97-AF65-F5344CB8AC3E}">
        <p14:creationId xmlns:p14="http://schemas.microsoft.com/office/powerpoint/2010/main" val="763980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Entering the Hold</a:t>
            </a:r>
            <a:endParaRPr lang="en-US" dirty="0"/>
          </a:p>
        </p:txBody>
      </p:sp>
      <p:sp>
        <p:nvSpPr>
          <p:cNvPr id="3" name="Content Placeholder 2"/>
          <p:cNvSpPr>
            <a:spLocks noGrp="1"/>
          </p:cNvSpPr>
          <p:nvPr>
            <p:ph idx="1"/>
          </p:nvPr>
        </p:nvSpPr>
        <p:spPr>
          <a:xfrm>
            <a:off x="457200" y="1600200"/>
            <a:ext cx="5867400" cy="4525963"/>
          </a:xfrm>
        </p:spPr>
        <p:txBody>
          <a:bodyPr>
            <a:normAutofit fontScale="62500" lnSpcReduction="20000"/>
          </a:bodyPr>
          <a:lstStyle/>
          <a:p>
            <a:r>
              <a:rPr lang="en-US" dirty="0" smtClean="0"/>
              <a:t>The entry to the holding pattern is often the hardest part for a pilot </a:t>
            </a:r>
          </a:p>
          <a:p>
            <a:r>
              <a:rPr lang="en-US" dirty="0" smtClean="0"/>
              <a:t>Three standard types of entries: </a:t>
            </a:r>
          </a:p>
          <a:p>
            <a:pPr lvl="1"/>
            <a:r>
              <a:rPr lang="en-US" dirty="0" smtClean="0"/>
              <a:t>Direct – fly directly to the holding fix, and immediately begin the first turn outbound – if less than 180 degree turn outbound continue past the intersection for </a:t>
            </a:r>
            <a:r>
              <a:rPr lang="en-US" dirty="0" smtClean="0">
                <a:solidFill>
                  <a:srgbClr val="C00000"/>
                </a:solidFill>
              </a:rPr>
              <a:t>1 second for each 3° less than 180°</a:t>
            </a:r>
          </a:p>
          <a:p>
            <a:pPr lvl="1"/>
            <a:r>
              <a:rPr lang="en-US" dirty="0" smtClean="0"/>
              <a:t>Parallel - Fly to the holding fix, turn outbound to parallel the inbound course on the non-holding side (left turn on standard pattern) for one minute outbound, and then turn back (left turn), fly directly to the fix, and continue in the hold</a:t>
            </a:r>
          </a:p>
          <a:p>
            <a:pPr lvl="1"/>
            <a:r>
              <a:rPr lang="en-US" dirty="0" smtClean="0"/>
              <a:t>Teardrop - fly to the holding fix, turn into the protected area (outbound heading less 30 degrees) (plus 30° for non-standard pattern), fly for one minute, and then turn back inbound, to intercept the inbound course and proceed to the fix and continue from there</a:t>
            </a:r>
          </a:p>
          <a:p>
            <a:endParaRPr lang="en-US" dirty="0"/>
          </a:p>
        </p:txBody>
      </p:sp>
      <p:pic>
        <p:nvPicPr>
          <p:cNvPr id="2050" name="Picture 2" descr="File:HoldDirectEntry.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1219200"/>
            <a:ext cx="1333500" cy="16478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File:HoldParallelEntry.sv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48575" y="2901056"/>
            <a:ext cx="857250" cy="193357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File:HoldTeardropEntry.sv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00800" y="4572000"/>
            <a:ext cx="1066800" cy="179070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flipV="1">
            <a:off x="5181600" y="1752600"/>
            <a:ext cx="1600200" cy="8382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096000" y="3505200"/>
            <a:ext cx="1676400" cy="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096000" y="4572000"/>
            <a:ext cx="838200" cy="1524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2044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Entering the Hold</a:t>
            </a:r>
            <a:endParaRPr lang="en-US" dirty="0"/>
          </a:p>
        </p:txBody>
      </p:sp>
      <p:sp>
        <p:nvSpPr>
          <p:cNvPr id="3" name="Content Placeholder 2"/>
          <p:cNvSpPr>
            <a:spLocks noGrp="1"/>
          </p:cNvSpPr>
          <p:nvPr>
            <p:ph idx="1"/>
          </p:nvPr>
        </p:nvSpPr>
        <p:spPr>
          <a:xfrm>
            <a:off x="457200" y="1600200"/>
            <a:ext cx="5867400" cy="4525963"/>
          </a:xfrm>
        </p:spPr>
        <p:txBody>
          <a:bodyPr>
            <a:normAutofit fontScale="85000" lnSpcReduction="10000"/>
          </a:bodyPr>
          <a:lstStyle/>
          <a:p>
            <a:r>
              <a:rPr lang="en-US" dirty="0" smtClean="0"/>
              <a:t>The proper entry procedure is determined by the angle difference between the direction the aircraft flies to arrive at the holding fix and the direction of the inbound leg of the holding pattern</a:t>
            </a:r>
          </a:p>
          <a:p>
            <a:r>
              <a:rPr lang="en-US" dirty="0" smtClean="0"/>
              <a:t>The instrument PTS does not say the FAA methods must be used or prohibit use of any procedure so long as you remain in the protected airspace on the holding side of the fix</a:t>
            </a:r>
          </a:p>
          <a:p>
            <a:endParaRPr lang="en-US" dirty="0" smtClean="0"/>
          </a:p>
          <a:p>
            <a:endParaRPr lang="en-US" dirty="0"/>
          </a:p>
        </p:txBody>
      </p:sp>
      <p:pic>
        <p:nvPicPr>
          <p:cNvPr id="2050" name="Picture 2" descr="File:HoldDirectEntry.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1219200"/>
            <a:ext cx="1333500" cy="16478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File:HoldParallelEntry.sv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48575" y="2901056"/>
            <a:ext cx="857250" cy="193357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File:HoldTeardropEntry.sv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00800" y="4572000"/>
            <a:ext cx="1066800" cy="1790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4408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FR Hold Entry Sectors.  Langley Flying 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838200"/>
            <a:ext cx="5762625" cy="57626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Hold Entry</a:t>
            </a:r>
            <a:endParaRPr lang="en-US" dirty="0"/>
          </a:p>
        </p:txBody>
      </p:sp>
      <p:sp>
        <p:nvSpPr>
          <p:cNvPr id="3" name="TextBox 2"/>
          <p:cNvSpPr txBox="1"/>
          <p:nvPr/>
        </p:nvSpPr>
        <p:spPr>
          <a:xfrm>
            <a:off x="457200" y="4724400"/>
            <a:ext cx="1650901" cy="369332"/>
          </a:xfrm>
          <a:prstGeom prst="rect">
            <a:avLst/>
          </a:prstGeom>
          <a:noFill/>
        </p:spPr>
        <p:txBody>
          <a:bodyPr wrap="none" rtlCol="0">
            <a:spAutoFit/>
          </a:bodyPr>
          <a:lstStyle/>
          <a:p>
            <a:r>
              <a:rPr lang="en-US" dirty="0" smtClean="0"/>
              <a:t>Right hand turn</a:t>
            </a:r>
            <a:endParaRPr lang="en-US" dirty="0"/>
          </a:p>
        </p:txBody>
      </p:sp>
    </p:spTree>
    <p:extLst>
      <p:ext uri="{BB962C8B-B14F-4D97-AF65-F5344CB8AC3E}">
        <p14:creationId xmlns:p14="http://schemas.microsoft.com/office/powerpoint/2010/main" val="2993278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 Entry – Left Turns</a:t>
            </a:r>
            <a:endParaRPr lang="en-US" dirty="0"/>
          </a:p>
        </p:txBody>
      </p:sp>
      <p:pic>
        <p:nvPicPr>
          <p:cNvPr id="8194" name="Picture 2" descr="http://www.cfijapan.com/study/Figures/Figures-4/Holding/Entry_AIM_nonSTD_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752600"/>
            <a:ext cx="4713323" cy="4033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5841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 Entry and the DG</a:t>
            </a:r>
            <a:endParaRPr lang="en-US" dirty="0"/>
          </a:p>
        </p:txBody>
      </p:sp>
      <p:pic>
        <p:nvPicPr>
          <p:cNvPr id="9218" name="Picture 2" descr="http://www.110knots.com/wp-content/uploads/2010/06/holding_entries_on_dg-150x1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905000"/>
            <a:ext cx="4038600" cy="403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581400" y="1415534"/>
            <a:ext cx="2584362" cy="369332"/>
          </a:xfrm>
          <a:prstGeom prst="rect">
            <a:avLst/>
          </a:prstGeom>
          <a:noFill/>
          <a:ln>
            <a:solidFill>
              <a:schemeClr val="tx1"/>
            </a:solidFill>
          </a:ln>
        </p:spPr>
        <p:txBody>
          <a:bodyPr wrap="none" rtlCol="0">
            <a:spAutoFit/>
          </a:bodyPr>
          <a:lstStyle/>
          <a:p>
            <a:r>
              <a:rPr lang="en-US" dirty="0" smtClean="0"/>
              <a:t>Course toward holding fix</a:t>
            </a:r>
            <a:endParaRPr lang="en-US" dirty="0"/>
          </a:p>
        </p:txBody>
      </p:sp>
      <p:cxnSp>
        <p:nvCxnSpPr>
          <p:cNvPr id="6" name="Straight Arrow Connector 5"/>
          <p:cNvCxnSpPr>
            <a:stCxn id="4" idx="2"/>
          </p:cNvCxnSpPr>
          <p:nvPr/>
        </p:nvCxnSpPr>
        <p:spPr>
          <a:xfrm flipH="1">
            <a:off x="4533902" y="1784866"/>
            <a:ext cx="339679" cy="42493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533900" y="3962400"/>
            <a:ext cx="0" cy="2286000"/>
          </a:xfrm>
          <a:prstGeom prst="straightConnector1">
            <a:avLst/>
          </a:pr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819400" y="1784866"/>
            <a:ext cx="1714500" cy="2177534"/>
          </a:xfrm>
          <a:prstGeom prst="straightConnector1">
            <a:avLst/>
          </a:prstGeom>
          <a:ln w="28575">
            <a:solidFill>
              <a:schemeClr val="accent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04800" y="3094166"/>
            <a:ext cx="2176045" cy="1477328"/>
          </a:xfrm>
          <a:prstGeom prst="rect">
            <a:avLst/>
          </a:prstGeom>
          <a:noFill/>
        </p:spPr>
        <p:txBody>
          <a:bodyPr wrap="none" rtlCol="0">
            <a:spAutoFit/>
          </a:bodyPr>
          <a:lstStyle/>
          <a:p>
            <a:r>
              <a:rPr lang="en-US" dirty="0" smtClean="0"/>
              <a:t>Superimpose the</a:t>
            </a:r>
          </a:p>
          <a:p>
            <a:r>
              <a:rPr lang="en-US" dirty="0" smtClean="0"/>
              <a:t>outbound course on</a:t>
            </a:r>
          </a:p>
          <a:p>
            <a:r>
              <a:rPr lang="en-US" dirty="0" smtClean="0"/>
              <a:t>the DG to determine </a:t>
            </a:r>
          </a:p>
          <a:p>
            <a:r>
              <a:rPr lang="en-US" dirty="0" smtClean="0"/>
              <a:t>Entry while inbound</a:t>
            </a:r>
          </a:p>
          <a:p>
            <a:r>
              <a:rPr lang="en-US" dirty="0" smtClean="0"/>
              <a:t>To the holding fix</a:t>
            </a:r>
            <a:endParaRPr lang="en-US" dirty="0"/>
          </a:p>
        </p:txBody>
      </p:sp>
      <p:sp>
        <p:nvSpPr>
          <p:cNvPr id="30" name="TextBox 29"/>
          <p:cNvSpPr txBox="1"/>
          <p:nvPr/>
        </p:nvSpPr>
        <p:spPr>
          <a:xfrm>
            <a:off x="7086600" y="2362200"/>
            <a:ext cx="1524000" cy="1477328"/>
          </a:xfrm>
          <a:prstGeom prst="rect">
            <a:avLst/>
          </a:prstGeom>
          <a:noFill/>
        </p:spPr>
        <p:txBody>
          <a:bodyPr wrap="square" rtlCol="0">
            <a:spAutoFit/>
          </a:bodyPr>
          <a:lstStyle/>
          <a:p>
            <a:r>
              <a:rPr lang="en-US" dirty="0" smtClean="0"/>
              <a:t>Parallel and teardrop reverse</a:t>
            </a:r>
          </a:p>
          <a:p>
            <a:r>
              <a:rPr lang="en-US" dirty="0" smtClean="0"/>
              <a:t>For right hand turn entry</a:t>
            </a:r>
            <a:endParaRPr lang="en-US" dirty="0"/>
          </a:p>
        </p:txBody>
      </p:sp>
      <p:sp>
        <p:nvSpPr>
          <p:cNvPr id="31" name="TextBox 30"/>
          <p:cNvSpPr txBox="1"/>
          <p:nvPr/>
        </p:nvSpPr>
        <p:spPr>
          <a:xfrm>
            <a:off x="228600" y="6248400"/>
            <a:ext cx="3668184" cy="369332"/>
          </a:xfrm>
          <a:prstGeom prst="rect">
            <a:avLst/>
          </a:prstGeom>
          <a:noFill/>
        </p:spPr>
        <p:txBody>
          <a:bodyPr wrap="none" rtlCol="0">
            <a:spAutoFit/>
          </a:bodyPr>
          <a:lstStyle/>
          <a:p>
            <a:r>
              <a:rPr lang="en-US" dirty="0" smtClean="0"/>
              <a:t>Assume center of HI is the holding fix</a:t>
            </a:r>
            <a:endParaRPr lang="en-US" dirty="0"/>
          </a:p>
        </p:txBody>
      </p:sp>
      <p:sp>
        <p:nvSpPr>
          <p:cNvPr id="9216" name="TextBox 9215"/>
          <p:cNvSpPr txBox="1"/>
          <p:nvPr/>
        </p:nvSpPr>
        <p:spPr>
          <a:xfrm>
            <a:off x="4572000" y="6096000"/>
            <a:ext cx="2956486" cy="646331"/>
          </a:xfrm>
          <a:prstGeom prst="rect">
            <a:avLst/>
          </a:prstGeom>
          <a:noFill/>
          <a:ln>
            <a:solidFill>
              <a:srgbClr val="C00000"/>
            </a:solidFill>
          </a:ln>
        </p:spPr>
        <p:txBody>
          <a:bodyPr wrap="square" rtlCol="0">
            <a:spAutoFit/>
          </a:bodyPr>
          <a:lstStyle/>
          <a:p>
            <a:r>
              <a:rPr lang="en-US" dirty="0" smtClean="0"/>
              <a:t>120° outbound course – direct entry with right turns</a:t>
            </a:r>
            <a:endParaRPr lang="en-US" dirty="0"/>
          </a:p>
        </p:txBody>
      </p:sp>
      <p:sp>
        <p:nvSpPr>
          <p:cNvPr id="9220" name="TextBox 9219"/>
          <p:cNvSpPr txBox="1"/>
          <p:nvPr/>
        </p:nvSpPr>
        <p:spPr>
          <a:xfrm>
            <a:off x="533400" y="1277034"/>
            <a:ext cx="2286000" cy="923330"/>
          </a:xfrm>
          <a:prstGeom prst="rect">
            <a:avLst/>
          </a:prstGeom>
          <a:noFill/>
          <a:ln>
            <a:solidFill>
              <a:srgbClr val="C00000"/>
            </a:solidFill>
          </a:ln>
        </p:spPr>
        <p:txBody>
          <a:bodyPr wrap="square" rtlCol="0">
            <a:spAutoFit/>
          </a:bodyPr>
          <a:lstStyle/>
          <a:p>
            <a:r>
              <a:rPr lang="en-US" dirty="0" smtClean="0"/>
              <a:t>260° outbound course – parallel entry (with right turns)</a:t>
            </a:r>
            <a:endParaRPr lang="en-US" dirty="0"/>
          </a:p>
        </p:txBody>
      </p:sp>
      <p:pic>
        <p:nvPicPr>
          <p:cNvPr id="922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32185" y="3962400"/>
            <a:ext cx="1221365"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0408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 Parameters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One minute inbound legs are made in holds ≤14,000’</a:t>
            </a:r>
          </a:p>
          <a:p>
            <a:pPr lvl="1"/>
            <a:r>
              <a:rPr lang="en-US" dirty="0" smtClean="0"/>
              <a:t>&gt; 14,000’ – legs are extended to 1.5 minutes.</a:t>
            </a:r>
          </a:p>
          <a:p>
            <a:r>
              <a:rPr lang="en-US" dirty="0" smtClean="0"/>
              <a:t>Maximum speeds</a:t>
            </a:r>
          </a:p>
          <a:p>
            <a:pPr lvl="1"/>
            <a:r>
              <a:rPr lang="en-US" dirty="0" smtClean="0"/>
              <a:t>Up to 6,000 </a:t>
            </a:r>
            <a:r>
              <a:rPr lang="en-US" dirty="0" err="1" smtClean="0"/>
              <a:t>ft</a:t>
            </a:r>
            <a:r>
              <a:rPr lang="en-US" dirty="0" smtClean="0"/>
              <a:t> MSL: 200 KIAS</a:t>
            </a:r>
          </a:p>
          <a:p>
            <a:pPr lvl="1"/>
            <a:r>
              <a:rPr lang="en-US" dirty="0" smtClean="0"/>
              <a:t> From 6,001 to 14,000 </a:t>
            </a:r>
            <a:r>
              <a:rPr lang="en-US" dirty="0" err="1" smtClean="0"/>
              <a:t>ft</a:t>
            </a:r>
            <a:r>
              <a:rPr lang="en-US" dirty="0" smtClean="0"/>
              <a:t> MSL: 230 KIAS</a:t>
            </a:r>
          </a:p>
          <a:p>
            <a:pPr lvl="1"/>
            <a:r>
              <a:rPr lang="en-US" dirty="0" smtClean="0"/>
              <a:t> 14,001 </a:t>
            </a:r>
            <a:r>
              <a:rPr lang="en-US" dirty="0" err="1" smtClean="0"/>
              <a:t>ft</a:t>
            </a:r>
            <a:r>
              <a:rPr lang="en-US" dirty="0" smtClean="0"/>
              <a:t> MSL and above: 265 KIAS</a:t>
            </a:r>
          </a:p>
          <a:p>
            <a:r>
              <a:rPr lang="en-US" dirty="0" smtClean="0"/>
              <a:t>Many aircraft have a specific holding speed published by the manufacturer</a:t>
            </a:r>
          </a:p>
          <a:p>
            <a:pPr lvl="1"/>
            <a:r>
              <a:rPr lang="en-US" dirty="0" smtClean="0"/>
              <a:t>Use a lower speed at which the aircraft uses less fuel per hour than normal cruise speed</a:t>
            </a:r>
          </a:p>
        </p:txBody>
      </p:sp>
    </p:spTree>
    <p:extLst>
      <p:ext uri="{BB962C8B-B14F-4D97-AF65-F5344CB8AC3E}">
        <p14:creationId xmlns:p14="http://schemas.microsoft.com/office/powerpoint/2010/main" val="879239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 Parameters - Altitude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If No minimum holding altitude</a:t>
            </a:r>
          </a:p>
          <a:p>
            <a:pPr lvl="1"/>
            <a:r>
              <a:rPr lang="en-US" dirty="0" smtClean="0"/>
              <a:t>Maintain last assigned altitude until you leave the hold and are established on the inbound course</a:t>
            </a:r>
          </a:p>
          <a:p>
            <a:r>
              <a:rPr lang="en-US" dirty="0" smtClean="0"/>
              <a:t>Minimum holding altitude assigned at an outer fix</a:t>
            </a:r>
          </a:p>
          <a:p>
            <a:pPr lvl="1"/>
            <a:r>
              <a:rPr lang="en-US" dirty="0" smtClean="0"/>
              <a:t>Remain at assigned altitude</a:t>
            </a:r>
          </a:p>
          <a:p>
            <a:pPr lvl="1"/>
            <a:r>
              <a:rPr lang="en-US" dirty="0" smtClean="0"/>
              <a:t>Following clearance can descend to the MHA</a:t>
            </a:r>
          </a:p>
          <a:p>
            <a:pPr lvl="1"/>
            <a:r>
              <a:rPr lang="en-US" dirty="0" smtClean="0"/>
              <a:t>Once established on inbound course can descend to approach altitude</a:t>
            </a:r>
          </a:p>
          <a:p>
            <a:r>
              <a:rPr lang="en-US" dirty="0"/>
              <a:t>M</a:t>
            </a:r>
            <a:r>
              <a:rPr lang="en-US" dirty="0" smtClean="0"/>
              <a:t>inimum holding altitude- The lowest altitude for a holding pattern which assures navigational signal coverage, communications, and meets obstacle clearance requirements</a:t>
            </a:r>
            <a:endParaRPr lang="en-US" dirty="0"/>
          </a:p>
        </p:txBody>
      </p:sp>
    </p:spTree>
    <p:extLst>
      <p:ext uri="{BB962C8B-B14F-4D97-AF65-F5344CB8AC3E}">
        <p14:creationId xmlns:p14="http://schemas.microsoft.com/office/powerpoint/2010/main" val="652841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ATC Reporting</a:t>
            </a:r>
            <a:endParaRPr lang="en-US" dirty="0"/>
          </a:p>
        </p:txBody>
      </p:sp>
      <p:sp>
        <p:nvSpPr>
          <p:cNvPr id="3" name="Content Placeholder 2"/>
          <p:cNvSpPr>
            <a:spLocks noGrp="1"/>
          </p:cNvSpPr>
          <p:nvPr>
            <p:ph idx="1"/>
          </p:nvPr>
        </p:nvSpPr>
        <p:spPr/>
        <p:txBody>
          <a:bodyPr/>
          <a:lstStyle/>
          <a:p>
            <a:r>
              <a:rPr lang="en-US" dirty="0" smtClean="0"/>
              <a:t>Upon entry</a:t>
            </a:r>
          </a:p>
          <a:p>
            <a:pPr lvl="1"/>
            <a:r>
              <a:rPr lang="en-US" dirty="0" smtClean="0"/>
              <a:t>Time</a:t>
            </a:r>
          </a:p>
          <a:p>
            <a:pPr lvl="1"/>
            <a:r>
              <a:rPr lang="en-US" dirty="0" smtClean="0"/>
              <a:t>Altitude</a:t>
            </a:r>
          </a:p>
          <a:p>
            <a:r>
              <a:rPr lang="en-US" dirty="0" smtClean="0"/>
              <a:t>When leaving the hold</a:t>
            </a:r>
            <a:endParaRPr lang="en-US" dirty="0"/>
          </a:p>
        </p:txBody>
      </p:sp>
    </p:spTree>
    <p:extLst>
      <p:ext uri="{BB962C8B-B14F-4D97-AF65-F5344CB8AC3E}">
        <p14:creationId xmlns:p14="http://schemas.microsoft.com/office/powerpoint/2010/main" val="1286535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Time outbound leg</a:t>
            </a:r>
          </a:p>
          <a:p>
            <a:pPr lvl="1"/>
            <a:r>
              <a:rPr lang="en-US" dirty="0" smtClean="0"/>
              <a:t>When abeam the holding fix</a:t>
            </a:r>
          </a:p>
          <a:p>
            <a:pPr lvl="2"/>
            <a:r>
              <a:rPr lang="en-US" dirty="0" smtClean="0"/>
              <a:t>To/From flag flip flop if VOR is holding fix</a:t>
            </a:r>
          </a:p>
          <a:p>
            <a:pPr lvl="2"/>
            <a:r>
              <a:rPr lang="en-US" dirty="0" smtClean="0"/>
              <a:t>Wings level if intersection, waypoint or DME holding fix</a:t>
            </a:r>
          </a:p>
          <a:p>
            <a:pPr lvl="2"/>
            <a:r>
              <a:rPr lang="en-US" dirty="0" smtClean="0"/>
              <a:t>90 degree +/- wind on ADF</a:t>
            </a:r>
          </a:p>
          <a:p>
            <a:pPr lvl="1"/>
            <a:r>
              <a:rPr lang="en-US" dirty="0" smtClean="0"/>
              <a:t>If can’t determine holding fix, then begin when wings are level at the end of the outbound turn</a:t>
            </a:r>
          </a:p>
          <a:p>
            <a:r>
              <a:rPr lang="en-US" dirty="0" smtClean="0"/>
              <a:t>Key is to adjust outbound leg to have a </a:t>
            </a:r>
            <a:r>
              <a:rPr lang="en-US" dirty="0" smtClean="0">
                <a:solidFill>
                  <a:srgbClr val="C00000"/>
                </a:solidFill>
              </a:rPr>
              <a:t>1 minute inbound leg </a:t>
            </a:r>
            <a:r>
              <a:rPr lang="en-US" dirty="0" smtClean="0"/>
              <a:t>(or 1.5 minutes over 14,000’)</a:t>
            </a:r>
          </a:p>
          <a:p>
            <a:pPr lvl="1"/>
            <a:r>
              <a:rPr lang="en-US" dirty="0" smtClean="0"/>
              <a:t>Two rules of thumb</a:t>
            </a:r>
          </a:p>
          <a:p>
            <a:pPr lvl="2"/>
            <a:r>
              <a:rPr lang="en-US" dirty="0" smtClean="0"/>
              <a:t>Double the inbound deviation – e.g. 50 seconds inbound requires 1:20 outbound and 1:10 inbound requires a 40 second outbound</a:t>
            </a:r>
          </a:p>
          <a:p>
            <a:pPr lvl="2"/>
            <a:r>
              <a:rPr lang="en-US" dirty="0" smtClean="0"/>
              <a:t>For tailwinds reduce outbound leg by 2 seconds per knot of tail wind and increase by 2 seconds for each knot of headwind</a:t>
            </a:r>
          </a:p>
          <a:p>
            <a:pPr lvl="1"/>
            <a:r>
              <a:rPr lang="en-US" dirty="0" smtClean="0"/>
              <a:t>For large deviations make several progressive adjustments</a:t>
            </a:r>
          </a:p>
          <a:p>
            <a:pPr lvl="1"/>
            <a:r>
              <a:rPr lang="en-US" dirty="0" smtClean="0"/>
              <a:t>Formula: (initial outbound/initial inbound) = (adjusted outbound time / required inbound time 60 or 90 seconds generally)</a:t>
            </a:r>
          </a:p>
          <a:p>
            <a:r>
              <a:rPr lang="en-US" dirty="0" smtClean="0"/>
              <a:t>When departing the fix adjust your leg length to arrive over the fix as close as possible to the departure time</a:t>
            </a:r>
            <a:endParaRPr lang="en-US" dirty="0"/>
          </a:p>
        </p:txBody>
      </p:sp>
    </p:spTree>
    <p:extLst>
      <p:ext uri="{BB962C8B-B14F-4D97-AF65-F5344CB8AC3E}">
        <p14:creationId xmlns:p14="http://schemas.microsoft.com/office/powerpoint/2010/main" val="894539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Permits ATC to adjust traffic flow so that it fits into the separation standards - congestion</a:t>
            </a:r>
          </a:p>
          <a:p>
            <a:r>
              <a:rPr lang="en-US" dirty="0" smtClean="0"/>
              <a:t>Maintains separation while awaiting further </a:t>
            </a:r>
            <a:r>
              <a:rPr lang="en-US" dirty="0" err="1" smtClean="0"/>
              <a:t>enroute</a:t>
            </a:r>
            <a:r>
              <a:rPr lang="en-US" dirty="0" smtClean="0"/>
              <a:t> clearance</a:t>
            </a:r>
          </a:p>
          <a:p>
            <a:r>
              <a:rPr lang="en-US" dirty="0" smtClean="0"/>
              <a:t>Maintains separation while waiting for other aircraft to commence an approach</a:t>
            </a:r>
          </a:p>
          <a:p>
            <a:r>
              <a:rPr lang="en-US" dirty="0" smtClean="0"/>
              <a:t>Maintains separation while waiting for  a storm to pass or a runway to be cleared</a:t>
            </a:r>
          </a:p>
          <a:p>
            <a:r>
              <a:rPr lang="en-US" dirty="0" smtClean="0"/>
              <a:t>Maintains separation while waiting for an arrival slot</a:t>
            </a:r>
          </a:p>
          <a:p>
            <a:r>
              <a:rPr lang="en-US" dirty="0" smtClean="0"/>
              <a:t>Several aircraft may fly the same holding pattern at the same time, separated vertically by 1,000 feet or more (a “stack or holding stack”)</a:t>
            </a:r>
          </a:p>
          <a:p>
            <a:r>
              <a:rPr lang="en-US" dirty="0" smtClean="0"/>
              <a:t>One airport may have several holding patterns; depending on where aircraft arrive from or which runway is in use, or because of vertical airspace limitations.</a:t>
            </a:r>
          </a:p>
        </p:txBody>
      </p:sp>
    </p:spTree>
    <p:extLst>
      <p:ext uri="{BB962C8B-B14F-4D97-AF65-F5344CB8AC3E}">
        <p14:creationId xmlns:p14="http://schemas.microsoft.com/office/powerpoint/2010/main" val="2671934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DME Fixes</a:t>
            </a:r>
            <a:endParaRPr lang="en-US" dirty="0"/>
          </a:p>
        </p:txBody>
      </p:sp>
      <p:sp>
        <p:nvSpPr>
          <p:cNvPr id="3" name="Content Placeholder 2"/>
          <p:cNvSpPr>
            <a:spLocks noGrp="1"/>
          </p:cNvSpPr>
          <p:nvPr>
            <p:ph idx="1"/>
          </p:nvPr>
        </p:nvSpPr>
        <p:spPr/>
        <p:txBody>
          <a:bodyPr/>
          <a:lstStyle/>
          <a:p>
            <a:r>
              <a:rPr lang="en-US" dirty="0" smtClean="0"/>
              <a:t>If holding at a DME fix and the inbound course is:</a:t>
            </a:r>
          </a:p>
          <a:p>
            <a:pPr lvl="1"/>
            <a:r>
              <a:rPr lang="en-US" dirty="0" smtClean="0"/>
              <a:t>Toward the </a:t>
            </a:r>
            <a:r>
              <a:rPr lang="en-US" dirty="0" err="1" smtClean="0"/>
              <a:t>Navaid</a:t>
            </a:r>
            <a:r>
              <a:rPr lang="en-US" dirty="0" smtClean="0"/>
              <a:t>, the fix distance is the lowest DME</a:t>
            </a:r>
          </a:p>
          <a:p>
            <a:pPr lvl="1"/>
            <a:r>
              <a:rPr lang="en-US" dirty="0" smtClean="0"/>
              <a:t>Away from the </a:t>
            </a:r>
            <a:r>
              <a:rPr lang="en-US" dirty="0" err="1" smtClean="0"/>
              <a:t>Navaid</a:t>
            </a:r>
            <a:r>
              <a:rPr lang="en-US" dirty="0" smtClean="0"/>
              <a:t>, the fix distance is the highest DME</a:t>
            </a:r>
            <a:endParaRPr lang="en-US" dirty="0"/>
          </a:p>
        </p:txBody>
      </p:sp>
      <p:pic>
        <p:nvPicPr>
          <p:cNvPr id="11268" name="Picture 4" descr="http://www.cfijapan.com/study/Figures/Figures-4/Holding/DME_Holdin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2279" y="4123348"/>
            <a:ext cx="3406921" cy="2506052"/>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a:off x="1981200" y="3352800"/>
            <a:ext cx="4800600" cy="10668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124200" y="4343400"/>
            <a:ext cx="2438400" cy="1032974"/>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5338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Intersection Holds</a:t>
            </a:r>
            <a:endParaRPr lang="en-US" dirty="0"/>
          </a:p>
        </p:txBody>
      </p:sp>
      <p:sp>
        <p:nvSpPr>
          <p:cNvPr id="3" name="Content Placeholder 2"/>
          <p:cNvSpPr>
            <a:spLocks noGrp="1"/>
          </p:cNvSpPr>
          <p:nvPr>
            <p:ph idx="1"/>
          </p:nvPr>
        </p:nvSpPr>
        <p:spPr/>
        <p:txBody>
          <a:bodyPr>
            <a:normAutofit/>
          </a:bodyPr>
          <a:lstStyle/>
          <a:p>
            <a:r>
              <a:rPr lang="en-US" dirty="0" smtClean="0"/>
              <a:t>Inbound course should be set on VOR 1</a:t>
            </a:r>
          </a:p>
          <a:p>
            <a:pPr lvl="1"/>
            <a:r>
              <a:rPr lang="en-US" dirty="0" smtClean="0"/>
              <a:t>If you are holding on a fix towards the VOR, the TO flag will show throughout the pattern</a:t>
            </a:r>
          </a:p>
          <a:p>
            <a:pPr lvl="1"/>
            <a:r>
              <a:rPr lang="en-US" dirty="0" smtClean="0"/>
              <a:t>If you are holding on a fix away from the VOR, the from flag will show the entire time</a:t>
            </a:r>
          </a:p>
          <a:p>
            <a:r>
              <a:rPr lang="en-US" dirty="0" smtClean="0"/>
              <a:t>On VOR 2 select the cross radial (from the VOR) rather than the bearing to the VOR – This way the CDI will be on the same side as the ground station as you approach the radial</a:t>
            </a:r>
            <a:endParaRPr lang="en-US" dirty="0"/>
          </a:p>
        </p:txBody>
      </p:sp>
    </p:spTree>
    <p:extLst>
      <p:ext uri="{BB962C8B-B14F-4D97-AF65-F5344CB8AC3E}">
        <p14:creationId xmlns:p14="http://schemas.microsoft.com/office/powerpoint/2010/main" val="1460667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Holding Wind Correction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Compensate for headwind / tailwind on inbound and outbound legs by timing</a:t>
            </a:r>
          </a:p>
          <a:p>
            <a:r>
              <a:rPr lang="en-US" dirty="0" smtClean="0"/>
              <a:t>Pattern will not be as symmetric with crosswind</a:t>
            </a:r>
          </a:p>
          <a:p>
            <a:pPr lvl="1"/>
            <a:r>
              <a:rPr lang="en-US" dirty="0" smtClean="0"/>
              <a:t>Turn into the wind – tend to undershoot inbound</a:t>
            </a:r>
          </a:p>
          <a:p>
            <a:pPr lvl="1"/>
            <a:r>
              <a:rPr lang="en-US" dirty="0" smtClean="0"/>
              <a:t>Turn with the wind – tend to overshoot inbound</a:t>
            </a:r>
          </a:p>
          <a:p>
            <a:r>
              <a:rPr lang="en-US" dirty="0" smtClean="0"/>
              <a:t>Double outbound wind correction angle on the inbound leg – If wind is small may need to triple correction up to 30°</a:t>
            </a:r>
          </a:p>
          <a:p>
            <a:pPr lvl="1"/>
            <a:r>
              <a:rPr lang="en-US" dirty="0" smtClean="0"/>
              <a:t>Remember crosswind correction will be to the opposite side on inbound and outbound legs!</a:t>
            </a:r>
          </a:p>
          <a:p>
            <a:pPr lvl="1"/>
            <a:r>
              <a:rPr lang="en-US" dirty="0" smtClean="0"/>
              <a:t>Larger drift correction than 1:1 is required to adjust for drift in the turn back inbound (want more correction than just parallel course)</a:t>
            </a:r>
          </a:p>
          <a:p>
            <a:pPr lvl="1"/>
            <a:r>
              <a:rPr lang="en-US" dirty="0" smtClean="0"/>
              <a:t>Failure to use this technique may allow for drift onto the non-protected side of the hold or make it difficult to intercept the course and fix</a:t>
            </a:r>
          </a:p>
          <a:p>
            <a:r>
              <a:rPr lang="en-US" dirty="0" smtClean="0"/>
              <a:t>Generally takes 2 or 3 circuits to get wind correction down</a:t>
            </a:r>
            <a:endParaRPr lang="en-US" dirty="0"/>
          </a:p>
        </p:txBody>
      </p:sp>
    </p:spTree>
    <p:extLst>
      <p:ext uri="{BB962C8B-B14F-4D97-AF65-F5344CB8AC3E}">
        <p14:creationId xmlns:p14="http://schemas.microsoft.com/office/powerpoint/2010/main" val="3401837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Holding Wind Correction</a:t>
            </a:r>
            <a:endParaRPr lang="en-US" dirty="0"/>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350" y="1990725"/>
            <a:ext cx="8115300" cy="287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172200" y="5178641"/>
            <a:ext cx="2667000" cy="1477328"/>
          </a:xfrm>
          <a:prstGeom prst="rect">
            <a:avLst/>
          </a:prstGeom>
          <a:noFill/>
          <a:ln>
            <a:solidFill>
              <a:srgbClr val="C00000"/>
            </a:solidFill>
          </a:ln>
        </p:spPr>
        <p:txBody>
          <a:bodyPr wrap="square" rtlCol="0">
            <a:spAutoFit/>
          </a:bodyPr>
          <a:lstStyle/>
          <a:p>
            <a:r>
              <a:rPr lang="en-US" dirty="0" smtClean="0"/>
              <a:t>Note large turn radius when turning downwind;  If your turn is too steep decrease the bank midway through the turn</a:t>
            </a:r>
            <a:endParaRPr lang="en-US" dirty="0"/>
          </a:p>
        </p:txBody>
      </p:sp>
      <p:cxnSp>
        <p:nvCxnSpPr>
          <p:cNvPr id="6" name="Straight Arrow Connector 5"/>
          <p:cNvCxnSpPr>
            <a:stCxn id="4" idx="0"/>
          </p:cNvCxnSpPr>
          <p:nvPr/>
        </p:nvCxnSpPr>
        <p:spPr>
          <a:xfrm flipV="1">
            <a:off x="7505700" y="3810001"/>
            <a:ext cx="723899" cy="13686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733800" y="4860799"/>
            <a:ext cx="2209800" cy="1477328"/>
          </a:xfrm>
          <a:prstGeom prst="rect">
            <a:avLst/>
          </a:prstGeom>
          <a:noFill/>
          <a:ln>
            <a:solidFill>
              <a:srgbClr val="C00000"/>
            </a:solidFill>
          </a:ln>
        </p:spPr>
        <p:txBody>
          <a:bodyPr wrap="square" rtlCol="0">
            <a:spAutoFit/>
          </a:bodyPr>
          <a:lstStyle/>
          <a:p>
            <a:r>
              <a:rPr lang="en-US" dirty="0" smtClean="0"/>
              <a:t>Note small radius on turn into the wind; If your turn is too wide, increase bank up to 30°</a:t>
            </a:r>
            <a:endParaRPr lang="en-US" dirty="0"/>
          </a:p>
        </p:txBody>
      </p:sp>
      <p:cxnSp>
        <p:nvCxnSpPr>
          <p:cNvPr id="9" name="Straight Arrow Connector 8"/>
          <p:cNvCxnSpPr/>
          <p:nvPr/>
        </p:nvCxnSpPr>
        <p:spPr>
          <a:xfrm flipV="1">
            <a:off x="4838700" y="3276600"/>
            <a:ext cx="11430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5859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Holding Fix on an Approach</a:t>
            </a:r>
            <a:endParaRPr lang="en-US" dirty="0"/>
          </a:p>
        </p:txBody>
      </p:sp>
      <p:sp>
        <p:nvSpPr>
          <p:cNvPr id="3" name="Content Placeholder 2"/>
          <p:cNvSpPr>
            <a:spLocks noGrp="1"/>
          </p:cNvSpPr>
          <p:nvPr>
            <p:ph idx="1"/>
          </p:nvPr>
        </p:nvSpPr>
        <p:spPr/>
        <p:txBody>
          <a:bodyPr/>
          <a:lstStyle/>
          <a:p>
            <a:r>
              <a:rPr lang="en-US" dirty="0" smtClean="0"/>
              <a:t>Where holding at a fix associated with an approach AND timed approach procedures are being used, DO NOT execute a procedure turn unless you advise ATC</a:t>
            </a:r>
          </a:p>
          <a:p>
            <a:r>
              <a:rPr lang="en-US" dirty="0" smtClean="0"/>
              <a:t>Holding aircraft are expected to proceed inbound on final approach directly from the hold when the clearance is received</a:t>
            </a:r>
            <a:endParaRPr lang="en-US" dirty="0"/>
          </a:p>
        </p:txBody>
      </p:sp>
    </p:spTree>
    <p:extLst>
      <p:ext uri="{BB962C8B-B14F-4D97-AF65-F5344CB8AC3E}">
        <p14:creationId xmlns:p14="http://schemas.microsoft.com/office/powerpoint/2010/main" val="3427594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Improper entry procedure</a:t>
            </a:r>
          </a:p>
          <a:p>
            <a:r>
              <a:rPr lang="en-US" dirty="0" smtClean="0"/>
              <a:t>Failure to recognize holding fix passage</a:t>
            </a:r>
          </a:p>
          <a:p>
            <a:r>
              <a:rPr lang="en-US" dirty="0" smtClean="0"/>
              <a:t>Failure to follow ATC instructions</a:t>
            </a:r>
          </a:p>
          <a:p>
            <a:r>
              <a:rPr lang="en-US" dirty="0" smtClean="0"/>
              <a:t>Improper timing</a:t>
            </a:r>
          </a:p>
          <a:p>
            <a:r>
              <a:rPr lang="en-US" dirty="0" smtClean="0"/>
              <a:t>Poor wind drift correction</a:t>
            </a:r>
          </a:p>
          <a:p>
            <a:r>
              <a:rPr lang="en-US" dirty="0" smtClean="0"/>
              <a:t>Failure to have the inbound course on the VOR OBS during the entire procedure (OBS will be show reverse commands on the outbound leg, however)</a:t>
            </a:r>
            <a:endParaRPr lang="en-US" dirty="0"/>
          </a:p>
        </p:txBody>
      </p:sp>
    </p:spTree>
    <p:extLst>
      <p:ext uri="{BB962C8B-B14F-4D97-AF65-F5344CB8AC3E}">
        <p14:creationId xmlns:p14="http://schemas.microsoft.com/office/powerpoint/2010/main" val="1846635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PTS Standards</a:t>
            </a:r>
            <a:endParaRPr lang="en-US" dirty="0"/>
          </a:p>
        </p:txBody>
      </p:sp>
      <p:sp>
        <p:nvSpPr>
          <p:cNvPr id="3" name="Content Placeholder 2"/>
          <p:cNvSpPr>
            <a:spLocks noGrp="1"/>
          </p:cNvSpPr>
          <p:nvPr>
            <p:ph idx="1"/>
          </p:nvPr>
        </p:nvSpPr>
        <p:spPr/>
        <p:txBody>
          <a:bodyPr>
            <a:noAutofit/>
          </a:bodyPr>
          <a:lstStyle/>
          <a:p>
            <a:r>
              <a:rPr lang="en-US" sz="1600" dirty="0"/>
              <a:t>Exhibits adequate knowledge of the elements related </a:t>
            </a:r>
            <a:r>
              <a:rPr lang="en-US" sz="1600" dirty="0" smtClean="0"/>
              <a:t>to holding </a:t>
            </a:r>
            <a:r>
              <a:rPr lang="en-US" sz="1600" dirty="0"/>
              <a:t>procedures.</a:t>
            </a:r>
          </a:p>
          <a:p>
            <a:r>
              <a:rPr lang="en-US" sz="1600" dirty="0" smtClean="0"/>
              <a:t>Changes </a:t>
            </a:r>
            <a:r>
              <a:rPr lang="en-US" sz="1600" dirty="0"/>
              <a:t>to the </a:t>
            </a:r>
            <a:r>
              <a:rPr lang="en-US" sz="1600" b="1" dirty="0"/>
              <a:t>holding airspeed </a:t>
            </a:r>
            <a:r>
              <a:rPr lang="en-US" sz="1600" dirty="0"/>
              <a:t>appropriate for </a:t>
            </a:r>
            <a:r>
              <a:rPr lang="en-US" sz="1600" dirty="0" smtClean="0"/>
              <a:t>the altitude </a:t>
            </a:r>
            <a:r>
              <a:rPr lang="en-US" sz="1600" dirty="0"/>
              <a:t>or aircraft when 3 minutes or less from, but prior </a:t>
            </a:r>
            <a:r>
              <a:rPr lang="en-US" sz="1600" dirty="0" smtClean="0"/>
              <a:t>to arriving </a:t>
            </a:r>
            <a:r>
              <a:rPr lang="en-US" sz="1600" dirty="0"/>
              <a:t>at, the holding </a:t>
            </a:r>
            <a:r>
              <a:rPr lang="en-US" sz="1600" dirty="0" smtClean="0"/>
              <a:t>fix</a:t>
            </a:r>
            <a:endParaRPr lang="en-US" sz="1600" dirty="0"/>
          </a:p>
          <a:p>
            <a:r>
              <a:rPr lang="en-US" sz="1600" dirty="0" smtClean="0"/>
              <a:t>Explains </a:t>
            </a:r>
            <a:r>
              <a:rPr lang="en-US" sz="1600" dirty="0"/>
              <a:t>and uses an </a:t>
            </a:r>
            <a:r>
              <a:rPr lang="en-US" sz="1600" b="1" dirty="0"/>
              <a:t>entry procedure </a:t>
            </a:r>
            <a:r>
              <a:rPr lang="en-US" sz="1600" dirty="0"/>
              <a:t>that ensures </a:t>
            </a:r>
            <a:r>
              <a:rPr lang="en-US" sz="1600" dirty="0" smtClean="0"/>
              <a:t>the aircraft </a:t>
            </a:r>
            <a:r>
              <a:rPr lang="en-US" sz="1600" dirty="0"/>
              <a:t>remains within the holding pattern airspace for </a:t>
            </a:r>
            <a:r>
              <a:rPr lang="en-US" sz="1600" dirty="0" smtClean="0"/>
              <a:t>a standard</a:t>
            </a:r>
            <a:r>
              <a:rPr lang="en-US" sz="1600" dirty="0"/>
              <a:t>, nonstandard, published, or </a:t>
            </a:r>
            <a:r>
              <a:rPr lang="en-US" sz="1600" dirty="0" smtClean="0"/>
              <a:t>non-published holding pattern</a:t>
            </a:r>
            <a:endParaRPr lang="en-US" sz="1600" dirty="0"/>
          </a:p>
          <a:p>
            <a:r>
              <a:rPr lang="en-US" sz="1600" dirty="0" smtClean="0"/>
              <a:t>Recognizes </a:t>
            </a:r>
            <a:r>
              <a:rPr lang="en-US" sz="1600" dirty="0"/>
              <a:t>arrival at the holding fix and initiates </a:t>
            </a:r>
            <a:r>
              <a:rPr lang="en-US" sz="1600" b="1" dirty="0" smtClean="0"/>
              <a:t>prompt entry </a:t>
            </a:r>
            <a:r>
              <a:rPr lang="en-US" sz="1600" b="1" dirty="0"/>
              <a:t>into the holding </a:t>
            </a:r>
            <a:r>
              <a:rPr lang="en-US" sz="1600" b="1" dirty="0" smtClean="0"/>
              <a:t>pattern</a:t>
            </a:r>
            <a:endParaRPr lang="en-US" sz="1600" b="1" dirty="0"/>
          </a:p>
          <a:p>
            <a:r>
              <a:rPr lang="en-US" sz="1600" dirty="0" smtClean="0"/>
              <a:t>Complies </a:t>
            </a:r>
            <a:r>
              <a:rPr lang="en-US" sz="1600" dirty="0"/>
              <a:t>with </a:t>
            </a:r>
            <a:r>
              <a:rPr lang="en-US" sz="1600" b="1" dirty="0"/>
              <a:t>ATC reporting </a:t>
            </a:r>
            <a:r>
              <a:rPr lang="en-US" sz="1600" dirty="0" smtClean="0"/>
              <a:t>requirements</a:t>
            </a:r>
            <a:endParaRPr lang="en-US" sz="1600" dirty="0"/>
          </a:p>
          <a:p>
            <a:r>
              <a:rPr lang="en-US" sz="1600" dirty="0" smtClean="0"/>
              <a:t>Uses </a:t>
            </a:r>
            <a:r>
              <a:rPr lang="en-US" sz="1600" dirty="0"/>
              <a:t>the proper </a:t>
            </a:r>
            <a:r>
              <a:rPr lang="en-US" sz="1600" b="1" dirty="0"/>
              <a:t>timing criteria</a:t>
            </a:r>
            <a:r>
              <a:rPr lang="en-US" sz="1600" dirty="0"/>
              <a:t>, where applicable, </a:t>
            </a:r>
            <a:r>
              <a:rPr lang="en-US" sz="1600" dirty="0" smtClean="0"/>
              <a:t>as required </a:t>
            </a:r>
            <a:r>
              <a:rPr lang="en-US" sz="1600" dirty="0"/>
              <a:t>by altitude or ATC instructions.</a:t>
            </a:r>
          </a:p>
          <a:p>
            <a:r>
              <a:rPr lang="en-US" sz="1600" dirty="0" smtClean="0"/>
              <a:t>Complies </a:t>
            </a:r>
            <a:r>
              <a:rPr lang="en-US" sz="1600" dirty="0"/>
              <a:t>with pattern </a:t>
            </a:r>
            <a:r>
              <a:rPr lang="en-US" sz="1600" b="1" dirty="0"/>
              <a:t>leg lengths </a:t>
            </a:r>
            <a:r>
              <a:rPr lang="en-US" sz="1600" dirty="0"/>
              <a:t>when a DME distance </a:t>
            </a:r>
            <a:r>
              <a:rPr lang="en-US" sz="1600" dirty="0" smtClean="0"/>
              <a:t>is specified</a:t>
            </a:r>
            <a:r>
              <a:rPr lang="en-US" sz="1600" dirty="0"/>
              <a:t>.</a:t>
            </a:r>
          </a:p>
          <a:p>
            <a:r>
              <a:rPr lang="en-US" sz="1600" dirty="0" smtClean="0"/>
              <a:t>Uses </a:t>
            </a:r>
            <a:r>
              <a:rPr lang="en-US" sz="1600" dirty="0"/>
              <a:t>proper </a:t>
            </a:r>
            <a:r>
              <a:rPr lang="en-US" sz="1600" b="1" dirty="0"/>
              <a:t>wind correction </a:t>
            </a:r>
            <a:r>
              <a:rPr lang="en-US" sz="1600" dirty="0"/>
              <a:t>procedures to maintain </a:t>
            </a:r>
            <a:r>
              <a:rPr lang="en-US" sz="1600" dirty="0" smtClean="0"/>
              <a:t>the </a:t>
            </a:r>
            <a:r>
              <a:rPr lang="en-US" sz="1600" b="1" dirty="0" smtClean="0"/>
              <a:t>desired </a:t>
            </a:r>
            <a:r>
              <a:rPr lang="en-US" sz="1600" b="1" dirty="0"/>
              <a:t>pattern </a:t>
            </a:r>
            <a:r>
              <a:rPr lang="en-US" sz="1600" dirty="0"/>
              <a:t>and to </a:t>
            </a:r>
            <a:r>
              <a:rPr lang="en-US" sz="1600" b="1" dirty="0"/>
              <a:t>arrive over the fix </a:t>
            </a:r>
            <a:r>
              <a:rPr lang="en-US" sz="1600" dirty="0"/>
              <a:t>as close </a:t>
            </a:r>
            <a:r>
              <a:rPr lang="en-US" sz="1600" dirty="0" smtClean="0"/>
              <a:t>as possible </a:t>
            </a:r>
            <a:r>
              <a:rPr lang="en-US" sz="1600" dirty="0"/>
              <a:t>to a specified </a:t>
            </a:r>
            <a:r>
              <a:rPr lang="en-US" sz="1600" dirty="0" smtClean="0"/>
              <a:t>time</a:t>
            </a:r>
            <a:endParaRPr lang="en-US" sz="1600" dirty="0"/>
          </a:p>
          <a:p>
            <a:r>
              <a:rPr lang="en-US" sz="1600" dirty="0" smtClean="0"/>
              <a:t>Maintains </a:t>
            </a:r>
            <a:r>
              <a:rPr lang="en-US" sz="1600" dirty="0"/>
              <a:t>the </a:t>
            </a:r>
            <a:r>
              <a:rPr lang="en-US" sz="1600" b="1" dirty="0"/>
              <a:t>airspeed</a:t>
            </a:r>
            <a:r>
              <a:rPr lang="en-US" sz="1600" dirty="0"/>
              <a:t> within ±10 knots; altitude </a:t>
            </a:r>
            <a:r>
              <a:rPr lang="en-US" sz="1600" dirty="0" smtClean="0"/>
              <a:t>within ±</a:t>
            </a:r>
            <a:r>
              <a:rPr lang="en-US" sz="1600" dirty="0"/>
              <a:t>100 feet; </a:t>
            </a:r>
            <a:r>
              <a:rPr lang="en-US" sz="1600" b="1" dirty="0"/>
              <a:t>headings</a:t>
            </a:r>
            <a:r>
              <a:rPr lang="en-US" sz="1600" dirty="0"/>
              <a:t> within ±10°; and tracks a </a:t>
            </a:r>
            <a:r>
              <a:rPr lang="en-US" sz="1600" dirty="0" smtClean="0"/>
              <a:t>selected </a:t>
            </a:r>
            <a:r>
              <a:rPr lang="en-US" sz="1600" b="1" dirty="0" smtClean="0"/>
              <a:t>course</a:t>
            </a:r>
            <a:r>
              <a:rPr lang="en-US" sz="1600" dirty="0"/>
              <a:t>, radial or bearing within ¾-scale deflection </a:t>
            </a:r>
            <a:r>
              <a:rPr lang="en-US" sz="1600" dirty="0" smtClean="0"/>
              <a:t>of the CDI</a:t>
            </a:r>
            <a:endParaRPr lang="en-US" sz="1600" dirty="0"/>
          </a:p>
          <a:p>
            <a:r>
              <a:rPr lang="en-US" sz="1600" dirty="0" smtClean="0"/>
              <a:t>Uses </a:t>
            </a:r>
            <a:r>
              <a:rPr lang="en-US" sz="1600" dirty="0"/>
              <a:t>MFD and other graphical navigation displays, </a:t>
            </a:r>
            <a:r>
              <a:rPr lang="en-US" sz="1600" dirty="0" smtClean="0"/>
              <a:t>if installed </a:t>
            </a:r>
            <a:r>
              <a:rPr lang="en-US" sz="1600" dirty="0"/>
              <a:t>to monitor position in relation to the </a:t>
            </a:r>
            <a:r>
              <a:rPr lang="en-US" sz="1600" dirty="0" smtClean="0"/>
              <a:t>desired </a:t>
            </a:r>
            <a:r>
              <a:rPr lang="en-US" sz="1600" dirty="0" err="1" smtClean="0"/>
              <a:t>flightpath</a:t>
            </a:r>
            <a:r>
              <a:rPr lang="en-US" sz="1600" dirty="0" smtClean="0"/>
              <a:t> </a:t>
            </a:r>
            <a:r>
              <a:rPr lang="en-US" sz="1600" dirty="0"/>
              <a:t>during </a:t>
            </a:r>
            <a:r>
              <a:rPr lang="en-US" sz="1600" dirty="0" smtClean="0"/>
              <a:t>holding</a:t>
            </a:r>
            <a:endParaRPr lang="en-US" sz="1600" dirty="0"/>
          </a:p>
          <a:p>
            <a:r>
              <a:rPr lang="en-US" sz="1600" dirty="0" smtClean="0"/>
              <a:t>Demonstrates </a:t>
            </a:r>
            <a:r>
              <a:rPr lang="en-US" sz="1600" dirty="0"/>
              <a:t>an appropriate level of single-pilot </a:t>
            </a:r>
            <a:r>
              <a:rPr lang="en-US" sz="1600" dirty="0" smtClean="0"/>
              <a:t>resource management </a:t>
            </a:r>
            <a:r>
              <a:rPr lang="en-US" sz="1600" dirty="0"/>
              <a:t>skills</a:t>
            </a:r>
          </a:p>
        </p:txBody>
      </p:sp>
    </p:spTree>
    <p:extLst>
      <p:ext uri="{BB962C8B-B14F-4D97-AF65-F5344CB8AC3E}">
        <p14:creationId xmlns:p14="http://schemas.microsoft.com/office/powerpoint/2010/main" val="4173536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www.clipartillustration.com/msm_rf_content/1367thumbnai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789532"/>
            <a:ext cx="4495800" cy="5715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819400" y="4038600"/>
            <a:ext cx="5455596"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Holding Questions</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cxnSp>
        <p:nvCxnSpPr>
          <p:cNvPr id="7" name="Straight Connector 6"/>
          <p:cNvCxnSpPr/>
          <p:nvPr/>
        </p:nvCxnSpPr>
        <p:spPr>
          <a:xfrm>
            <a:off x="1295400" y="3352800"/>
            <a:ext cx="152400" cy="762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19200" y="3429000"/>
            <a:ext cx="152400" cy="762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71600" y="3276600"/>
            <a:ext cx="152400" cy="762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219200" y="4191000"/>
            <a:ext cx="457200" cy="30926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363462" y="4285708"/>
            <a:ext cx="152400" cy="762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724400" y="609600"/>
            <a:ext cx="3550596" cy="2862322"/>
          </a:xfrm>
          <a:prstGeom prst="rect">
            <a:avLst/>
          </a:prstGeom>
          <a:noFill/>
          <a:ln>
            <a:solidFill>
              <a:schemeClr val="accent2"/>
            </a:solidFill>
          </a:ln>
        </p:spPr>
        <p:txBody>
          <a:bodyPr wrap="square" rtlCol="0">
            <a:spAutoFit/>
          </a:bodyPr>
          <a:lstStyle/>
          <a:p>
            <a:pPr marL="285750" indent="-285750">
              <a:buFont typeface="Arial" pitchFamily="34" charset="0"/>
              <a:buChar char="•"/>
            </a:pPr>
            <a:r>
              <a:rPr lang="en-US" dirty="0" smtClean="0"/>
              <a:t>Turn – to heading for entry</a:t>
            </a:r>
          </a:p>
          <a:p>
            <a:pPr marL="285750" indent="-285750">
              <a:buFont typeface="Arial" pitchFamily="34" charset="0"/>
              <a:buChar char="•"/>
            </a:pPr>
            <a:r>
              <a:rPr lang="en-US" dirty="0" smtClean="0"/>
              <a:t>Time – on outbound leg – 1 min – at fix crossing for teardrop and parallel entry; when abeam / wings level for direct</a:t>
            </a:r>
          </a:p>
          <a:p>
            <a:pPr marL="285750" indent="-285750">
              <a:buFont typeface="Arial" pitchFamily="34" charset="0"/>
              <a:buChar char="•"/>
            </a:pPr>
            <a:r>
              <a:rPr lang="en-US" dirty="0" smtClean="0"/>
              <a:t>Twist – Set OBS for inbound course</a:t>
            </a:r>
          </a:p>
          <a:p>
            <a:pPr marL="285750" indent="-285750">
              <a:buFont typeface="Arial" pitchFamily="34" charset="0"/>
              <a:buChar char="•"/>
            </a:pPr>
            <a:r>
              <a:rPr lang="en-US" dirty="0" smtClean="0"/>
              <a:t>Throttle – Reduce to hold speed</a:t>
            </a:r>
          </a:p>
          <a:p>
            <a:pPr marL="285750" indent="-285750">
              <a:buFont typeface="Arial" pitchFamily="34" charset="0"/>
              <a:buChar char="•"/>
            </a:pPr>
            <a:r>
              <a:rPr lang="en-US" dirty="0" smtClean="0"/>
              <a:t>Talk – ATC report entry, time and altitude and leaving hold</a:t>
            </a:r>
            <a:endParaRPr lang="en-US" dirty="0"/>
          </a:p>
        </p:txBody>
      </p:sp>
    </p:spTree>
    <p:extLst>
      <p:ext uri="{BB962C8B-B14F-4D97-AF65-F5344CB8AC3E}">
        <p14:creationId xmlns:p14="http://schemas.microsoft.com/office/powerpoint/2010/main" val="3109238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Instrument flight can be dangerous.  </a:t>
            </a:r>
            <a:r>
              <a:rPr lang="en-US" dirty="0" smtClean="0">
                <a:solidFill>
                  <a:srgbClr val="C00000"/>
                </a:solidFill>
              </a:rPr>
              <a:t>Do not rely solely on this presentation – PROFESSIONAL INSTRUCTION IS REQUIRED</a:t>
            </a:r>
          </a:p>
          <a:p>
            <a:r>
              <a:rPr lang="en-US" dirty="0" smtClean="0"/>
              <a:t>The foregoing material should not be relied upon for </a:t>
            </a:r>
            <a:r>
              <a:rPr lang="en-US" dirty="0" smtClean="0"/>
              <a:t>flight</a:t>
            </a:r>
            <a:endParaRPr lang="en-US" dirty="0" smtClean="0"/>
          </a:p>
          <a:p>
            <a:r>
              <a:rPr lang="en-US" dirty="0" smtClean="0"/>
              <a:t>ALTHOUGH THE ABOVE INFORMATION IS FROM SOURCES BELIEVED TO BE RELIABLE SUCH INFORMATION HAS NOT BEEN VERIFIED, AND NO EXPRESS REPRESENTATION IS MADE NOR IS ANY TO BE IMPLIED AS TO THE ACCURACY THEREOF, AND IT IS SUBMITTED SUBJECT TO ERRORS, OMISSIONS, </a:t>
            </a:r>
            <a:r>
              <a:rPr lang="en-US" dirty="0" smtClean="0"/>
              <a:t>CHANGE</a:t>
            </a:r>
            <a:endParaRPr lang="en-US" dirty="0"/>
          </a:p>
        </p:txBody>
      </p:sp>
      <p:sp>
        <p:nvSpPr>
          <p:cNvPr id="4" name="Slide Number Placeholder 3"/>
          <p:cNvSpPr>
            <a:spLocks noGrp="1"/>
          </p:cNvSpPr>
          <p:nvPr>
            <p:ph type="sldNum" sz="quarter" idx="12"/>
          </p:nvPr>
        </p:nvSpPr>
        <p:spPr/>
        <p:txBody>
          <a:bodyPr/>
          <a:lstStyle/>
          <a:p>
            <a:fld id="{7CD4A239-989F-4D07-9067-CEA9D9C169B7}" type="slidenum">
              <a:rPr lang="en-US" smtClean="0"/>
              <a:t>28</a:t>
            </a:fld>
            <a:endParaRPr lang="en-US"/>
          </a:p>
        </p:txBody>
      </p:sp>
    </p:spTree>
    <p:extLst>
      <p:ext uri="{BB962C8B-B14F-4D97-AF65-F5344CB8AC3E}">
        <p14:creationId xmlns:p14="http://schemas.microsoft.com/office/powerpoint/2010/main" val="3989317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Hold</a:t>
            </a:r>
            <a:endParaRPr lang="en-US" dirty="0"/>
          </a:p>
        </p:txBody>
      </p:sp>
      <p:sp>
        <p:nvSpPr>
          <p:cNvPr id="3" name="Content Placeholder 2"/>
          <p:cNvSpPr>
            <a:spLocks noGrp="1"/>
          </p:cNvSpPr>
          <p:nvPr>
            <p:ph idx="1"/>
          </p:nvPr>
        </p:nvSpPr>
        <p:spPr/>
        <p:txBody>
          <a:bodyPr>
            <a:normAutofit fontScale="70000" lnSpcReduction="20000"/>
          </a:bodyPr>
          <a:lstStyle/>
          <a:p>
            <a:r>
              <a:rPr lang="en-US" dirty="0"/>
              <a:t>A</a:t>
            </a:r>
            <a:r>
              <a:rPr lang="en-US" dirty="0" smtClean="0"/>
              <a:t> hold is a “racetrack” shaped closed-course, where the start  of the turn at one end is either a VOR, NDB, intersection of VOR radials or a DME distance (the “</a:t>
            </a:r>
            <a:r>
              <a:rPr lang="en-US" dirty="0" smtClean="0">
                <a:solidFill>
                  <a:srgbClr val="FF0000"/>
                </a:solidFill>
              </a:rPr>
              <a:t>holding fix</a:t>
            </a:r>
            <a:r>
              <a:rPr lang="en-US" dirty="0" smtClean="0"/>
              <a:t>”)</a:t>
            </a:r>
          </a:p>
          <a:p>
            <a:r>
              <a:rPr lang="en-US" dirty="0" smtClean="0"/>
              <a:t>The  hold can have </a:t>
            </a:r>
            <a:r>
              <a:rPr lang="en-US" dirty="0" smtClean="0">
                <a:solidFill>
                  <a:srgbClr val="FF0000"/>
                </a:solidFill>
              </a:rPr>
              <a:t>left-hand or right-hand turns</a:t>
            </a:r>
          </a:p>
          <a:p>
            <a:pPr lvl="1"/>
            <a:r>
              <a:rPr lang="en-US" dirty="0" smtClean="0"/>
              <a:t>Correct direction for a given hold is shown on the IFR chart (you  can't choose the direction yourself)</a:t>
            </a:r>
          </a:p>
          <a:p>
            <a:pPr lvl="1"/>
            <a:r>
              <a:rPr lang="en-US" dirty="0" smtClean="0"/>
              <a:t>Standard is turns to the right, use right turns if no direction is specified</a:t>
            </a:r>
          </a:p>
          <a:p>
            <a:r>
              <a:rPr lang="en-US" dirty="0" smtClean="0">
                <a:solidFill>
                  <a:srgbClr val="FF0000"/>
                </a:solidFill>
              </a:rPr>
              <a:t>Altitude</a:t>
            </a:r>
            <a:r>
              <a:rPr lang="en-US" dirty="0" smtClean="0"/>
              <a:t> for the holding pattern may also specified on the applicable chart</a:t>
            </a:r>
          </a:p>
          <a:p>
            <a:r>
              <a:rPr lang="en-US" dirty="0" smtClean="0"/>
              <a:t>The  hold can be divided into </a:t>
            </a:r>
            <a:r>
              <a:rPr lang="en-US" dirty="0" smtClean="0">
                <a:solidFill>
                  <a:srgbClr val="FF0000"/>
                </a:solidFill>
              </a:rPr>
              <a:t>four parts</a:t>
            </a:r>
          </a:p>
          <a:p>
            <a:pPr lvl="1"/>
            <a:r>
              <a:rPr lang="en-US" dirty="0" smtClean="0"/>
              <a:t>Turn at each end (180 degrees, and performed at  standard rate = one minute)</a:t>
            </a:r>
          </a:p>
          <a:p>
            <a:pPr lvl="1"/>
            <a:r>
              <a:rPr lang="en-US" dirty="0" smtClean="0"/>
              <a:t>The leg on each side (outbound and inbound) – generally one minute</a:t>
            </a:r>
          </a:p>
          <a:p>
            <a:pPr lvl="1"/>
            <a:r>
              <a:rPr lang="en-US" dirty="0" smtClean="0"/>
              <a:t>One turn in the hold therefore will take about four minutes</a:t>
            </a:r>
          </a:p>
          <a:p>
            <a:endParaRPr lang="en-US" dirty="0" smtClean="0"/>
          </a:p>
          <a:p>
            <a:endParaRPr lang="en-US" dirty="0"/>
          </a:p>
        </p:txBody>
      </p:sp>
    </p:spTree>
    <p:extLst>
      <p:ext uri="{BB962C8B-B14F-4D97-AF65-F5344CB8AC3E}">
        <p14:creationId xmlns:p14="http://schemas.microsoft.com/office/powerpoint/2010/main" val="1116927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Hold</a:t>
            </a:r>
            <a:endParaRPr lang="en-US" dirty="0"/>
          </a:p>
        </p:txBody>
      </p:sp>
      <p:pic>
        <p:nvPicPr>
          <p:cNvPr id="6146" name="Picture 2" descr="http://stoenworks.com/images/Hold%20it%20images/pattern%20nomenclatur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76400"/>
            <a:ext cx="8190457" cy="2038351"/>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314" y="4038600"/>
            <a:ext cx="3957686" cy="2514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5207" y="4648200"/>
            <a:ext cx="4438650" cy="91251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66800" y="1219200"/>
            <a:ext cx="1145357" cy="1200329"/>
          </a:xfrm>
          <a:prstGeom prst="rect">
            <a:avLst/>
          </a:prstGeom>
          <a:noFill/>
          <a:ln>
            <a:solidFill>
              <a:srgbClr val="C00000"/>
            </a:solidFill>
          </a:ln>
        </p:spPr>
        <p:txBody>
          <a:bodyPr wrap="square" rtlCol="0">
            <a:spAutoFit/>
          </a:bodyPr>
          <a:lstStyle/>
          <a:p>
            <a:r>
              <a:rPr lang="en-US" dirty="0" smtClean="0"/>
              <a:t>Timing generally begins here</a:t>
            </a:r>
            <a:endParaRPr lang="en-US" dirty="0"/>
          </a:p>
        </p:txBody>
      </p:sp>
      <p:cxnSp>
        <p:nvCxnSpPr>
          <p:cNvPr id="6" name="Straight Arrow Connector 5"/>
          <p:cNvCxnSpPr/>
          <p:nvPr/>
        </p:nvCxnSpPr>
        <p:spPr>
          <a:xfrm>
            <a:off x="2212157" y="1752600"/>
            <a:ext cx="683443" cy="762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496058" y="3429000"/>
            <a:ext cx="2343142" cy="323165"/>
          </a:xfrm>
          <a:prstGeom prst="rect">
            <a:avLst/>
          </a:prstGeom>
          <a:noFill/>
          <a:ln>
            <a:solidFill>
              <a:schemeClr val="accent2"/>
            </a:solidFill>
          </a:ln>
        </p:spPr>
        <p:txBody>
          <a:bodyPr wrap="none" rtlCol="0">
            <a:spAutoFit/>
          </a:bodyPr>
          <a:lstStyle/>
          <a:p>
            <a:r>
              <a:rPr lang="en-US" sz="1500" dirty="0" smtClean="0"/>
              <a:t>This is the main tracking leg</a:t>
            </a:r>
            <a:endParaRPr lang="en-US" sz="1500" dirty="0"/>
          </a:p>
        </p:txBody>
      </p:sp>
      <p:cxnSp>
        <p:nvCxnSpPr>
          <p:cNvPr id="9" name="Straight Arrow Connector 8"/>
          <p:cNvCxnSpPr/>
          <p:nvPr/>
        </p:nvCxnSpPr>
        <p:spPr>
          <a:xfrm flipH="1">
            <a:off x="6096000" y="1524000"/>
            <a:ext cx="533400" cy="10668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614595" y="1134070"/>
            <a:ext cx="2106068" cy="784830"/>
          </a:xfrm>
          <a:prstGeom prst="rect">
            <a:avLst/>
          </a:prstGeom>
          <a:noFill/>
          <a:ln>
            <a:solidFill>
              <a:srgbClr val="C00000"/>
            </a:solidFill>
          </a:ln>
        </p:spPr>
        <p:txBody>
          <a:bodyPr wrap="square" rtlCol="0">
            <a:spAutoFit/>
          </a:bodyPr>
          <a:lstStyle/>
          <a:p>
            <a:r>
              <a:rPr lang="en-US" sz="1500" dirty="0" smtClean="0"/>
              <a:t>Turn should be standard rate and never greater than 30°</a:t>
            </a:r>
            <a:endParaRPr lang="en-US" sz="1500" dirty="0"/>
          </a:p>
        </p:txBody>
      </p:sp>
      <p:sp>
        <p:nvSpPr>
          <p:cNvPr id="11" name="TextBox 10"/>
          <p:cNvSpPr txBox="1"/>
          <p:nvPr/>
        </p:nvSpPr>
        <p:spPr>
          <a:xfrm>
            <a:off x="3810000" y="1225093"/>
            <a:ext cx="2362200" cy="1015663"/>
          </a:xfrm>
          <a:prstGeom prst="rect">
            <a:avLst/>
          </a:prstGeom>
          <a:noFill/>
          <a:ln>
            <a:solidFill>
              <a:srgbClr val="C00000"/>
            </a:solidFill>
          </a:ln>
        </p:spPr>
        <p:txBody>
          <a:bodyPr wrap="square" rtlCol="0">
            <a:spAutoFit/>
          </a:bodyPr>
          <a:lstStyle/>
          <a:p>
            <a:r>
              <a:rPr lang="en-US" sz="1500" dirty="0" smtClean="0"/>
              <a:t>No direct tracking information on outbound leg – estimate heading for winds</a:t>
            </a:r>
            <a:endParaRPr lang="en-US" sz="1500" dirty="0"/>
          </a:p>
        </p:txBody>
      </p:sp>
      <p:cxnSp>
        <p:nvCxnSpPr>
          <p:cNvPr id="13" name="Straight Arrow Connector 12"/>
          <p:cNvCxnSpPr/>
          <p:nvPr/>
        </p:nvCxnSpPr>
        <p:spPr>
          <a:xfrm flipH="1">
            <a:off x="5562600" y="2240756"/>
            <a:ext cx="76200" cy="27384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4958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Hold</a:t>
            </a:r>
            <a:endParaRPr lang="en-US" dirty="0"/>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169988"/>
            <a:ext cx="3505200" cy="551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1905000"/>
            <a:ext cx="4499873" cy="283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467600" y="5562600"/>
            <a:ext cx="1204176" cy="923330"/>
          </a:xfrm>
          <a:prstGeom prst="rect">
            <a:avLst/>
          </a:prstGeom>
          <a:noFill/>
          <a:ln>
            <a:solidFill>
              <a:schemeClr val="accent2"/>
            </a:solidFill>
          </a:ln>
        </p:spPr>
        <p:txBody>
          <a:bodyPr wrap="none" rtlCol="0">
            <a:spAutoFit/>
          </a:bodyPr>
          <a:lstStyle/>
          <a:p>
            <a:r>
              <a:rPr lang="en-US" dirty="0" smtClean="0"/>
              <a:t>Hold fix – </a:t>
            </a:r>
          </a:p>
          <a:p>
            <a:r>
              <a:rPr lang="en-US" dirty="0" smtClean="0"/>
              <a:t>Name and </a:t>
            </a:r>
          </a:p>
          <a:p>
            <a:r>
              <a:rPr lang="en-US" dirty="0" smtClean="0"/>
              <a:t>Position</a:t>
            </a:r>
            <a:endParaRPr lang="en-US" dirty="0"/>
          </a:p>
        </p:txBody>
      </p:sp>
      <p:cxnSp>
        <p:nvCxnSpPr>
          <p:cNvPr id="6" name="Straight Arrow Connector 5"/>
          <p:cNvCxnSpPr>
            <a:stCxn id="4" idx="0"/>
          </p:cNvCxnSpPr>
          <p:nvPr/>
        </p:nvCxnSpPr>
        <p:spPr>
          <a:xfrm flipH="1" flipV="1">
            <a:off x="7847912" y="4419600"/>
            <a:ext cx="221776" cy="11430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6248400" y="4038600"/>
            <a:ext cx="838200" cy="16002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36354" y="5651693"/>
            <a:ext cx="1497846" cy="369332"/>
          </a:xfrm>
          <a:prstGeom prst="rect">
            <a:avLst/>
          </a:prstGeom>
          <a:noFill/>
          <a:ln>
            <a:solidFill>
              <a:schemeClr val="accent2"/>
            </a:solidFill>
          </a:ln>
        </p:spPr>
        <p:txBody>
          <a:bodyPr wrap="none" rtlCol="0">
            <a:spAutoFit/>
          </a:bodyPr>
          <a:lstStyle/>
          <a:p>
            <a:r>
              <a:rPr lang="en-US" dirty="0" smtClean="0"/>
              <a:t>Turn direction</a:t>
            </a:r>
            <a:endParaRPr lang="en-US" dirty="0"/>
          </a:p>
        </p:txBody>
      </p:sp>
      <p:sp>
        <p:nvSpPr>
          <p:cNvPr id="10" name="TextBox 9"/>
          <p:cNvSpPr txBox="1"/>
          <p:nvPr/>
        </p:nvSpPr>
        <p:spPr>
          <a:xfrm>
            <a:off x="4191000" y="4845180"/>
            <a:ext cx="1988878" cy="646331"/>
          </a:xfrm>
          <a:prstGeom prst="rect">
            <a:avLst/>
          </a:prstGeom>
          <a:noFill/>
          <a:ln>
            <a:solidFill>
              <a:schemeClr val="accent2"/>
            </a:solidFill>
          </a:ln>
        </p:spPr>
        <p:txBody>
          <a:bodyPr wrap="none" rtlCol="0">
            <a:spAutoFit/>
          </a:bodyPr>
          <a:lstStyle/>
          <a:p>
            <a:r>
              <a:rPr lang="en-US" dirty="0" smtClean="0"/>
              <a:t>Course</a:t>
            </a:r>
          </a:p>
          <a:p>
            <a:r>
              <a:rPr lang="en-US" dirty="0" smtClean="0"/>
              <a:t>Inbound/outbound</a:t>
            </a:r>
            <a:endParaRPr lang="en-US" dirty="0"/>
          </a:p>
        </p:txBody>
      </p:sp>
      <p:cxnSp>
        <p:nvCxnSpPr>
          <p:cNvPr id="12" name="Straight Arrow Connector 11"/>
          <p:cNvCxnSpPr/>
          <p:nvPr/>
        </p:nvCxnSpPr>
        <p:spPr>
          <a:xfrm flipV="1">
            <a:off x="5867400" y="3657600"/>
            <a:ext cx="1143000" cy="1181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6019800" y="4191000"/>
            <a:ext cx="647700" cy="10668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905859" y="1193493"/>
            <a:ext cx="1884106" cy="369332"/>
          </a:xfrm>
          <a:prstGeom prst="rect">
            <a:avLst/>
          </a:prstGeom>
          <a:noFill/>
          <a:ln>
            <a:solidFill>
              <a:schemeClr val="accent2"/>
            </a:solidFill>
          </a:ln>
        </p:spPr>
        <p:txBody>
          <a:bodyPr wrap="none" rtlCol="0">
            <a:spAutoFit/>
          </a:bodyPr>
          <a:lstStyle/>
          <a:p>
            <a:r>
              <a:rPr lang="en-US" dirty="0" smtClean="0"/>
              <a:t>VOR of hold radial</a:t>
            </a:r>
            <a:endParaRPr lang="en-US" dirty="0"/>
          </a:p>
        </p:txBody>
      </p:sp>
      <p:sp>
        <p:nvSpPr>
          <p:cNvPr id="16" name="TextBox 15"/>
          <p:cNvSpPr txBox="1"/>
          <p:nvPr/>
        </p:nvSpPr>
        <p:spPr>
          <a:xfrm>
            <a:off x="4271075" y="1416826"/>
            <a:ext cx="1763240" cy="369332"/>
          </a:xfrm>
          <a:prstGeom prst="rect">
            <a:avLst/>
          </a:prstGeom>
          <a:noFill/>
          <a:ln>
            <a:solidFill>
              <a:schemeClr val="accent2"/>
            </a:solidFill>
          </a:ln>
        </p:spPr>
        <p:txBody>
          <a:bodyPr wrap="none" rtlCol="0">
            <a:spAutoFit/>
          </a:bodyPr>
          <a:lstStyle/>
          <a:p>
            <a:r>
              <a:rPr lang="en-US" dirty="0" smtClean="0"/>
              <a:t>Intersection VOR</a:t>
            </a:r>
            <a:endParaRPr lang="en-US" dirty="0"/>
          </a:p>
        </p:txBody>
      </p:sp>
      <p:cxnSp>
        <p:nvCxnSpPr>
          <p:cNvPr id="18" name="Straight Arrow Connector 17"/>
          <p:cNvCxnSpPr>
            <a:stCxn id="16" idx="2"/>
          </p:cNvCxnSpPr>
          <p:nvPr/>
        </p:nvCxnSpPr>
        <p:spPr>
          <a:xfrm>
            <a:off x="5152695" y="1786158"/>
            <a:ext cx="0" cy="499842"/>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5" idx="2"/>
          </p:cNvCxnSpPr>
          <p:nvPr/>
        </p:nvCxnSpPr>
        <p:spPr>
          <a:xfrm>
            <a:off x="7847912" y="1562825"/>
            <a:ext cx="221776" cy="342175"/>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1694481" y="2514600"/>
            <a:ext cx="2115519" cy="8382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7676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ATC will Provide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 </a:t>
            </a:r>
            <a:r>
              <a:rPr lang="en-US" dirty="0" smtClean="0">
                <a:solidFill>
                  <a:srgbClr val="FF0000"/>
                </a:solidFill>
              </a:rPr>
              <a:t>hold clearance </a:t>
            </a:r>
            <a:r>
              <a:rPr lang="en-US" dirty="0" smtClean="0"/>
              <a:t>is generally given 5 minutes ahead and contains the following components:</a:t>
            </a:r>
          </a:p>
          <a:p>
            <a:pPr lvl="1"/>
            <a:r>
              <a:rPr lang="en-US" dirty="0" smtClean="0"/>
              <a:t>clearance to the holding fix</a:t>
            </a:r>
          </a:p>
          <a:p>
            <a:pPr lvl="1"/>
            <a:r>
              <a:rPr lang="en-US" dirty="0" smtClean="0"/>
              <a:t>direction to hold from the holding fix;</a:t>
            </a:r>
          </a:p>
          <a:p>
            <a:pPr lvl="1"/>
            <a:r>
              <a:rPr lang="en-US" dirty="0" smtClean="0"/>
              <a:t>a specified radial, course, or inbound track that is used for the hold;</a:t>
            </a:r>
          </a:p>
          <a:p>
            <a:pPr lvl="1"/>
            <a:r>
              <a:rPr lang="en-US" dirty="0" smtClean="0"/>
              <a:t>the DME distance to be used for the outbound leg, if applicable;</a:t>
            </a:r>
          </a:p>
          <a:p>
            <a:pPr lvl="1"/>
            <a:r>
              <a:rPr lang="en-US" dirty="0" smtClean="0"/>
              <a:t>the altitude or flight level to be maintained;</a:t>
            </a:r>
          </a:p>
          <a:p>
            <a:pPr lvl="1"/>
            <a:r>
              <a:rPr lang="en-US" dirty="0" smtClean="0"/>
              <a:t>the time at which further clearance or approach clearance is to be expected (in the event of a communications failure)</a:t>
            </a:r>
          </a:p>
          <a:p>
            <a:r>
              <a:rPr lang="en-US" dirty="0" smtClean="0"/>
              <a:t>When a holding pattern is charted, ATC may omit all holding instructions except the charted holding direction and the statement “</a:t>
            </a:r>
            <a:r>
              <a:rPr lang="en-US" dirty="0" smtClean="0">
                <a:solidFill>
                  <a:srgbClr val="FF0000"/>
                </a:solidFill>
              </a:rPr>
              <a:t>as published</a:t>
            </a:r>
            <a:r>
              <a:rPr lang="en-US" dirty="0" smtClean="0"/>
              <a:t>.” </a:t>
            </a:r>
          </a:p>
          <a:p>
            <a:pPr lvl="1"/>
            <a:r>
              <a:rPr lang="en-US" dirty="0" smtClean="0"/>
              <a:t>But will issue complete holding instructions when on pilot request</a:t>
            </a:r>
          </a:p>
          <a:p>
            <a:r>
              <a:rPr lang="en-US" dirty="0" smtClean="0">
                <a:solidFill>
                  <a:srgbClr val="FF0000"/>
                </a:solidFill>
              </a:rPr>
              <a:t>PHRASEOLOGY</a:t>
            </a:r>
            <a:r>
              <a:rPr lang="en-US" dirty="0" smtClean="0"/>
              <a:t>-</a:t>
            </a:r>
          </a:p>
          <a:p>
            <a:pPr lvl="1"/>
            <a:r>
              <a:rPr lang="en-US" dirty="0" smtClean="0"/>
              <a:t>HOLD (direction) OF (fix/waypoint) ON (specified radial, course, bearing, track, airway, azimuth(s), or route.)</a:t>
            </a:r>
          </a:p>
          <a:p>
            <a:pPr lvl="1"/>
            <a:r>
              <a:rPr lang="en-US" dirty="0" smtClean="0"/>
              <a:t>If leg length is specified, (number of minutes/miles) MINUTE/MILE LEG</a:t>
            </a:r>
          </a:p>
          <a:p>
            <a:pPr lvl="1"/>
            <a:r>
              <a:rPr lang="en-US" dirty="0" smtClean="0"/>
              <a:t>If direction of turn is specified, LEFT/RIGHT TURNS. </a:t>
            </a:r>
          </a:p>
          <a:p>
            <a:endParaRPr lang="en-US" dirty="0" smtClean="0"/>
          </a:p>
          <a:p>
            <a:endParaRPr lang="en-US" dirty="0" smtClean="0"/>
          </a:p>
          <a:p>
            <a:endParaRPr lang="en-US" dirty="0"/>
          </a:p>
        </p:txBody>
      </p:sp>
    </p:spTree>
    <p:extLst>
      <p:ext uri="{BB962C8B-B14F-4D97-AF65-F5344CB8AC3E}">
        <p14:creationId xmlns:p14="http://schemas.microsoft.com/office/powerpoint/2010/main" val="2290329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Interpreting ATC Clearance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b="1" dirty="0" smtClean="0"/>
              <a:t>direction from the fix </a:t>
            </a:r>
            <a:r>
              <a:rPr lang="en-US" dirty="0" smtClean="0"/>
              <a:t>(Hold east of XYZ on the 090 radial)</a:t>
            </a:r>
            <a:r>
              <a:rPr lang="en-US" b="1" dirty="0" smtClean="0"/>
              <a:t> </a:t>
            </a:r>
            <a:r>
              <a:rPr lang="en-US" dirty="0" smtClean="0"/>
              <a:t>including the radial or bearing to hold. </a:t>
            </a:r>
          </a:p>
          <a:p>
            <a:pPr lvl="1"/>
            <a:r>
              <a:rPr lang="en-US" dirty="0" smtClean="0"/>
              <a:t>This holding direction is the side to hold on but is not the course for the inbound direction</a:t>
            </a:r>
          </a:p>
          <a:p>
            <a:pPr lvl="1"/>
            <a:r>
              <a:rPr lang="en-US" dirty="0" smtClean="0"/>
              <a:t>A radial is </a:t>
            </a:r>
            <a:r>
              <a:rPr lang="en-US" b="1" dirty="0" smtClean="0"/>
              <a:t>from</a:t>
            </a:r>
            <a:r>
              <a:rPr lang="en-US" dirty="0" smtClean="0"/>
              <a:t> a </a:t>
            </a:r>
            <a:r>
              <a:rPr lang="en-US" b="1" dirty="0" smtClean="0"/>
              <a:t>VOR</a:t>
            </a:r>
            <a:r>
              <a:rPr lang="en-US" dirty="0" smtClean="0"/>
              <a:t>, a bearing is </a:t>
            </a:r>
            <a:r>
              <a:rPr lang="en-US" b="1" dirty="0" smtClean="0"/>
              <a:t>TO</a:t>
            </a:r>
            <a:r>
              <a:rPr lang="en-US" dirty="0" smtClean="0"/>
              <a:t> an </a:t>
            </a:r>
            <a:r>
              <a:rPr lang="en-US" b="1" dirty="0" smtClean="0"/>
              <a:t>NDB</a:t>
            </a:r>
            <a:r>
              <a:rPr lang="en-US" dirty="0" smtClean="0"/>
              <a:t> </a:t>
            </a:r>
          </a:p>
          <a:p>
            <a:r>
              <a:rPr lang="en-US" dirty="0" smtClean="0"/>
              <a:t>Using a DME hold requires that you change your time for a leg into a distance for a leg</a:t>
            </a:r>
          </a:p>
          <a:p>
            <a:pPr lvl="1"/>
            <a:r>
              <a:rPr lang="en-US" dirty="0" smtClean="0"/>
              <a:t>Using DME you turn after the DME distance outbound regardless of time</a:t>
            </a:r>
          </a:p>
          <a:p>
            <a:r>
              <a:rPr lang="en-US" dirty="0" smtClean="0"/>
              <a:t>Expect further clearance (EFC) is required information for a hold. If ATC fails to give it, ask for it – Don’t accept a hold without it!</a:t>
            </a:r>
          </a:p>
        </p:txBody>
      </p:sp>
    </p:spTree>
    <p:extLst>
      <p:ext uri="{BB962C8B-B14F-4D97-AF65-F5344CB8AC3E}">
        <p14:creationId xmlns:p14="http://schemas.microsoft.com/office/powerpoint/2010/main" val="2853639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Non-Published Holds</a:t>
            </a:r>
            <a:endParaRPr lang="en-US" dirty="0"/>
          </a:p>
        </p:txBody>
      </p:sp>
      <p:sp>
        <p:nvSpPr>
          <p:cNvPr id="3" name="Content Placeholder 2"/>
          <p:cNvSpPr>
            <a:spLocks noGrp="1"/>
          </p:cNvSpPr>
          <p:nvPr>
            <p:ph idx="1"/>
          </p:nvPr>
        </p:nvSpPr>
        <p:spPr/>
        <p:txBody>
          <a:bodyPr/>
          <a:lstStyle/>
          <a:p>
            <a:r>
              <a:rPr lang="en-US" dirty="0" smtClean="0"/>
              <a:t>If given a non-published hold you should</a:t>
            </a:r>
          </a:p>
          <a:p>
            <a:pPr lvl="1"/>
            <a:r>
              <a:rPr lang="en-US" dirty="0" smtClean="0"/>
              <a:t>Write down the instructions</a:t>
            </a:r>
          </a:p>
          <a:p>
            <a:pPr lvl="1"/>
            <a:r>
              <a:rPr lang="en-US" dirty="0" smtClean="0"/>
              <a:t>Sketch out a diagram of the hold</a:t>
            </a:r>
          </a:p>
          <a:p>
            <a:pPr lvl="2"/>
            <a:r>
              <a:rPr lang="en-US" dirty="0" smtClean="0"/>
              <a:t>Start at the fix</a:t>
            </a:r>
          </a:p>
          <a:p>
            <a:pPr lvl="2"/>
            <a:r>
              <a:rPr lang="en-US" dirty="0" smtClean="0"/>
              <a:t>Draw the inbound leg with an arrow toward the fix</a:t>
            </a:r>
          </a:p>
          <a:p>
            <a:pPr lvl="2"/>
            <a:r>
              <a:rPr lang="en-US" dirty="0" smtClean="0"/>
              <a:t>Show turn direction</a:t>
            </a:r>
            <a:endParaRPr lang="en-US" dirty="0"/>
          </a:p>
        </p:txBody>
      </p:sp>
    </p:spTree>
    <p:extLst>
      <p:ext uri="{BB962C8B-B14F-4D97-AF65-F5344CB8AC3E}">
        <p14:creationId xmlns:p14="http://schemas.microsoft.com/office/powerpoint/2010/main" val="835309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Lost Communications</a:t>
            </a:r>
            <a:endParaRPr lang="en-US" dirty="0"/>
          </a:p>
        </p:txBody>
      </p:sp>
      <p:sp>
        <p:nvSpPr>
          <p:cNvPr id="3" name="Content Placeholder 2"/>
          <p:cNvSpPr>
            <a:spLocks noGrp="1"/>
          </p:cNvSpPr>
          <p:nvPr>
            <p:ph idx="1"/>
          </p:nvPr>
        </p:nvSpPr>
        <p:spPr/>
        <p:txBody>
          <a:bodyPr/>
          <a:lstStyle/>
          <a:p>
            <a:r>
              <a:rPr lang="en-US" dirty="0" smtClean="0"/>
              <a:t>If you are unable to obtain holding instructions prior to reaching the fix</a:t>
            </a:r>
          </a:p>
          <a:p>
            <a:pPr lvl="1"/>
            <a:r>
              <a:rPr lang="en-US" dirty="0" smtClean="0"/>
              <a:t>Hold in a standard pattern</a:t>
            </a:r>
          </a:p>
          <a:p>
            <a:pPr lvl="1"/>
            <a:r>
              <a:rPr lang="en-US" dirty="0" smtClean="0"/>
              <a:t>Hold on your arrival course to the fix</a:t>
            </a:r>
          </a:p>
          <a:p>
            <a:pPr lvl="1"/>
            <a:r>
              <a:rPr lang="en-US" dirty="0" smtClean="0"/>
              <a:t>Request instructions as soon as possible</a:t>
            </a:r>
            <a:endParaRPr lang="en-US" dirty="0"/>
          </a:p>
        </p:txBody>
      </p:sp>
    </p:spTree>
    <p:extLst>
      <p:ext uri="{BB962C8B-B14F-4D97-AF65-F5344CB8AC3E}">
        <p14:creationId xmlns:p14="http://schemas.microsoft.com/office/powerpoint/2010/main" val="2314620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2680</TotalTime>
  <Words>2182</Words>
  <Application>Microsoft Office PowerPoint</Application>
  <PresentationFormat>On-screen Show (4:3)</PresentationFormat>
  <Paragraphs>193</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Why</vt:lpstr>
      <vt:lpstr>The Hold</vt:lpstr>
      <vt:lpstr>The Hold</vt:lpstr>
      <vt:lpstr>The Hold</vt:lpstr>
      <vt:lpstr>Information ATC will Provide</vt:lpstr>
      <vt:lpstr>Interpreting ATC Clearance</vt:lpstr>
      <vt:lpstr>Non-Published Holds</vt:lpstr>
      <vt:lpstr>Lost Communications</vt:lpstr>
      <vt:lpstr>Preparation to Enter a Hold</vt:lpstr>
      <vt:lpstr>Entering the Hold</vt:lpstr>
      <vt:lpstr>Entering the Hold</vt:lpstr>
      <vt:lpstr>The Hold Entry</vt:lpstr>
      <vt:lpstr>Hold Entry – Left Turns</vt:lpstr>
      <vt:lpstr>Hold Entry and the DG</vt:lpstr>
      <vt:lpstr>Hold Parameters</vt:lpstr>
      <vt:lpstr>Hold Parameters - Altitude</vt:lpstr>
      <vt:lpstr>ATC Reporting</vt:lpstr>
      <vt:lpstr>Timing</vt:lpstr>
      <vt:lpstr>DME Fixes</vt:lpstr>
      <vt:lpstr>Intersection Holds</vt:lpstr>
      <vt:lpstr>Holding Wind Correction</vt:lpstr>
      <vt:lpstr>Holding Wind Correction</vt:lpstr>
      <vt:lpstr>Holding Fix on an Approach</vt:lpstr>
      <vt:lpstr>Common Errors</vt:lpstr>
      <vt:lpstr>PTS Standards</vt:lpstr>
      <vt:lpstr>PowerPoint Presentation</vt:lpstr>
      <vt:lpstr>Disclaimer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dc:creator>
  <cp:lastModifiedBy>Bob</cp:lastModifiedBy>
  <cp:revision>83</cp:revision>
  <dcterms:created xsi:type="dcterms:W3CDTF">2012-10-27T03:23:19Z</dcterms:created>
  <dcterms:modified xsi:type="dcterms:W3CDTF">2013-07-07T16:56:38Z</dcterms:modified>
</cp:coreProperties>
</file>