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4" r:id="rId6"/>
    <p:sldId id="260" r:id="rId7"/>
    <p:sldId id="277" r:id="rId8"/>
    <p:sldId id="275" r:id="rId9"/>
    <p:sldId id="265" r:id="rId10"/>
    <p:sldId id="266" r:id="rId11"/>
    <p:sldId id="270" r:id="rId12"/>
    <p:sldId id="276" r:id="rId13"/>
    <p:sldId id="271" r:id="rId14"/>
    <p:sldId id="279" r:id="rId15"/>
    <p:sldId id="272" r:id="rId16"/>
    <p:sldId id="278"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D3AD74-2DDD-4B6A-9A89-69ACB84116E7}" type="datetimeFigureOut">
              <a:rPr lang="en-US" smtClean="0"/>
              <a:t>6/9/2013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50B57F-0450-4045-9534-D76648FD9BCB}" type="slidenum">
              <a:rPr lang="en-US" smtClean="0"/>
              <a:t>‹#›</a:t>
            </a:fld>
            <a:endParaRPr lang="en-US"/>
          </a:p>
        </p:txBody>
      </p:sp>
    </p:spTree>
    <p:extLst>
      <p:ext uri="{BB962C8B-B14F-4D97-AF65-F5344CB8AC3E}">
        <p14:creationId xmlns:p14="http://schemas.microsoft.com/office/powerpoint/2010/main" val="3346813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50B57F-0450-4045-9534-D76648FD9BCB}" type="slidenum">
              <a:rPr lang="en-US" smtClean="0"/>
              <a:t>15</a:t>
            </a:fld>
            <a:endParaRPr lang="en-US"/>
          </a:p>
        </p:txBody>
      </p:sp>
    </p:spTree>
    <p:extLst>
      <p:ext uri="{BB962C8B-B14F-4D97-AF65-F5344CB8AC3E}">
        <p14:creationId xmlns:p14="http://schemas.microsoft.com/office/powerpoint/2010/main" val="688043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F1319E-6FB9-4674-981B-0371023331C8}" type="slidenum">
              <a:rPr lang="en-US" smtClean="0"/>
              <a:t>18</a:t>
            </a:fld>
            <a:endParaRPr lang="en-US"/>
          </a:p>
        </p:txBody>
      </p:sp>
    </p:spTree>
    <p:extLst>
      <p:ext uri="{BB962C8B-B14F-4D97-AF65-F5344CB8AC3E}">
        <p14:creationId xmlns:p14="http://schemas.microsoft.com/office/powerpoint/2010/main" val="2006003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E56638-C1CC-46EC-BBBF-073340CB534C}" type="datetime1">
              <a:rPr lang="en-US" smtClean="0"/>
              <a:t>6/9/2013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4EB254-6C1F-4CCD-AEFA-259F9C2769F9}" type="slidenum">
              <a:rPr lang="en-US" smtClean="0"/>
              <a:t>‹#›</a:t>
            </a:fld>
            <a:endParaRPr lang="en-US"/>
          </a:p>
        </p:txBody>
      </p:sp>
    </p:spTree>
    <p:extLst>
      <p:ext uri="{BB962C8B-B14F-4D97-AF65-F5344CB8AC3E}">
        <p14:creationId xmlns:p14="http://schemas.microsoft.com/office/powerpoint/2010/main" val="842489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8D80E2-64D7-4229-B548-1D7A674F207E}" type="datetime1">
              <a:rPr lang="en-US" smtClean="0"/>
              <a:t>6/9/2013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4EB254-6C1F-4CCD-AEFA-259F9C2769F9}" type="slidenum">
              <a:rPr lang="en-US" smtClean="0"/>
              <a:t>‹#›</a:t>
            </a:fld>
            <a:endParaRPr lang="en-US"/>
          </a:p>
        </p:txBody>
      </p:sp>
    </p:spTree>
    <p:extLst>
      <p:ext uri="{BB962C8B-B14F-4D97-AF65-F5344CB8AC3E}">
        <p14:creationId xmlns:p14="http://schemas.microsoft.com/office/powerpoint/2010/main" val="757744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23A8B4-DFF0-4A97-A070-35769C73F550}" type="datetime1">
              <a:rPr lang="en-US" smtClean="0"/>
              <a:t>6/9/2013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4EB254-6C1F-4CCD-AEFA-259F9C2769F9}" type="slidenum">
              <a:rPr lang="en-US" smtClean="0"/>
              <a:t>‹#›</a:t>
            </a:fld>
            <a:endParaRPr lang="en-US"/>
          </a:p>
        </p:txBody>
      </p:sp>
    </p:spTree>
    <p:extLst>
      <p:ext uri="{BB962C8B-B14F-4D97-AF65-F5344CB8AC3E}">
        <p14:creationId xmlns:p14="http://schemas.microsoft.com/office/powerpoint/2010/main" val="2996876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FC4FC9-A0DC-49F1-931D-6DFA3A475967}" type="datetime1">
              <a:rPr lang="en-US" smtClean="0"/>
              <a:t>6/9/2013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4EB254-6C1F-4CCD-AEFA-259F9C2769F9}" type="slidenum">
              <a:rPr lang="en-US" smtClean="0"/>
              <a:t>‹#›</a:t>
            </a:fld>
            <a:endParaRPr lang="en-US"/>
          </a:p>
        </p:txBody>
      </p:sp>
    </p:spTree>
    <p:extLst>
      <p:ext uri="{BB962C8B-B14F-4D97-AF65-F5344CB8AC3E}">
        <p14:creationId xmlns:p14="http://schemas.microsoft.com/office/powerpoint/2010/main" val="196182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08A2CD-09B2-47D6-82C6-34B5D8897EBC}" type="datetime1">
              <a:rPr lang="en-US" smtClean="0"/>
              <a:t>6/9/2013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4EB254-6C1F-4CCD-AEFA-259F9C2769F9}" type="slidenum">
              <a:rPr lang="en-US" smtClean="0"/>
              <a:t>‹#›</a:t>
            </a:fld>
            <a:endParaRPr lang="en-US"/>
          </a:p>
        </p:txBody>
      </p:sp>
    </p:spTree>
    <p:extLst>
      <p:ext uri="{BB962C8B-B14F-4D97-AF65-F5344CB8AC3E}">
        <p14:creationId xmlns:p14="http://schemas.microsoft.com/office/powerpoint/2010/main" val="2199276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75407B-8463-4FC5-B1A8-38D8B8028202}" type="datetime1">
              <a:rPr lang="en-US" smtClean="0"/>
              <a:t>6/9/2013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4EB254-6C1F-4CCD-AEFA-259F9C2769F9}" type="slidenum">
              <a:rPr lang="en-US" smtClean="0"/>
              <a:t>‹#›</a:t>
            </a:fld>
            <a:endParaRPr lang="en-US"/>
          </a:p>
        </p:txBody>
      </p:sp>
    </p:spTree>
    <p:extLst>
      <p:ext uri="{BB962C8B-B14F-4D97-AF65-F5344CB8AC3E}">
        <p14:creationId xmlns:p14="http://schemas.microsoft.com/office/powerpoint/2010/main" val="326938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97F99D-BD35-45DC-8E20-8DEFD36070F9}" type="datetime1">
              <a:rPr lang="en-US" smtClean="0"/>
              <a:t>6/9/2013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4EB254-6C1F-4CCD-AEFA-259F9C2769F9}" type="slidenum">
              <a:rPr lang="en-US" smtClean="0"/>
              <a:t>‹#›</a:t>
            </a:fld>
            <a:endParaRPr lang="en-US"/>
          </a:p>
        </p:txBody>
      </p:sp>
    </p:spTree>
    <p:extLst>
      <p:ext uri="{BB962C8B-B14F-4D97-AF65-F5344CB8AC3E}">
        <p14:creationId xmlns:p14="http://schemas.microsoft.com/office/powerpoint/2010/main" val="2023202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765EDF-5EAB-4080-8B1B-E4CFBB9DFCE2}" type="datetime1">
              <a:rPr lang="en-US" smtClean="0"/>
              <a:t>6/9/2013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4EB254-6C1F-4CCD-AEFA-259F9C2769F9}" type="slidenum">
              <a:rPr lang="en-US" smtClean="0"/>
              <a:t>‹#›</a:t>
            </a:fld>
            <a:endParaRPr lang="en-US"/>
          </a:p>
        </p:txBody>
      </p:sp>
    </p:spTree>
    <p:extLst>
      <p:ext uri="{BB962C8B-B14F-4D97-AF65-F5344CB8AC3E}">
        <p14:creationId xmlns:p14="http://schemas.microsoft.com/office/powerpoint/2010/main" val="355546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14E9D9-8D67-4FC8-9736-4AC84DD5A9D8}" type="datetime1">
              <a:rPr lang="en-US" smtClean="0"/>
              <a:t>6/9/2013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4EB254-6C1F-4CCD-AEFA-259F9C2769F9}" type="slidenum">
              <a:rPr lang="en-US" smtClean="0"/>
              <a:t>‹#›</a:t>
            </a:fld>
            <a:endParaRPr lang="en-US"/>
          </a:p>
        </p:txBody>
      </p:sp>
    </p:spTree>
    <p:extLst>
      <p:ext uri="{BB962C8B-B14F-4D97-AF65-F5344CB8AC3E}">
        <p14:creationId xmlns:p14="http://schemas.microsoft.com/office/powerpoint/2010/main" val="4035258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43E50B-7085-4900-836D-18A1417578BF}" type="datetime1">
              <a:rPr lang="en-US" smtClean="0"/>
              <a:t>6/9/2013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4EB254-6C1F-4CCD-AEFA-259F9C2769F9}" type="slidenum">
              <a:rPr lang="en-US" smtClean="0"/>
              <a:t>‹#›</a:t>
            </a:fld>
            <a:endParaRPr lang="en-US"/>
          </a:p>
        </p:txBody>
      </p:sp>
    </p:spTree>
    <p:extLst>
      <p:ext uri="{BB962C8B-B14F-4D97-AF65-F5344CB8AC3E}">
        <p14:creationId xmlns:p14="http://schemas.microsoft.com/office/powerpoint/2010/main" val="4104841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2845B7-C0A0-4D12-845D-F9D73D1890A2}" type="datetime1">
              <a:rPr lang="en-US" smtClean="0"/>
              <a:t>6/9/2013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4EB254-6C1F-4CCD-AEFA-259F9C2769F9}" type="slidenum">
              <a:rPr lang="en-US" smtClean="0"/>
              <a:t>‹#›</a:t>
            </a:fld>
            <a:endParaRPr lang="en-US"/>
          </a:p>
        </p:txBody>
      </p:sp>
    </p:spTree>
    <p:extLst>
      <p:ext uri="{BB962C8B-B14F-4D97-AF65-F5344CB8AC3E}">
        <p14:creationId xmlns:p14="http://schemas.microsoft.com/office/powerpoint/2010/main" val="1754776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B9EF84-8B0C-4959-9B3A-5213196DC6A9}" type="datetime1">
              <a:rPr lang="en-US" smtClean="0"/>
              <a:t>6/9/2013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4EB254-6C1F-4CCD-AEFA-259F9C2769F9}" type="slidenum">
              <a:rPr lang="en-US" smtClean="0"/>
              <a:t>‹#›</a:t>
            </a:fld>
            <a:endParaRPr lang="en-US"/>
          </a:p>
        </p:txBody>
      </p:sp>
    </p:spTree>
    <p:extLst>
      <p:ext uri="{BB962C8B-B14F-4D97-AF65-F5344CB8AC3E}">
        <p14:creationId xmlns:p14="http://schemas.microsoft.com/office/powerpoint/2010/main" val="30808925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aviationandaccessories.tpub.com/TM-1-1510-218-10/img/TM-1-1510-218-10_493_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378041"/>
            <a:ext cx="5619750" cy="612734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066800" y="4800600"/>
            <a:ext cx="7772400" cy="1470025"/>
          </a:xfrm>
        </p:spPr>
        <p:txBody>
          <a:bodyPr/>
          <a:lstStyle/>
          <a:p>
            <a:r>
              <a:rPr lang="en-US" dirty="0" smtClean="0"/>
              <a:t>Flying DME Arcs</a:t>
            </a:r>
            <a:endParaRPr lang="en-US" dirty="0"/>
          </a:p>
        </p:txBody>
      </p:sp>
      <p:sp>
        <p:nvSpPr>
          <p:cNvPr id="3" name="Slide Number Placeholder 2"/>
          <p:cNvSpPr>
            <a:spLocks noGrp="1"/>
          </p:cNvSpPr>
          <p:nvPr>
            <p:ph type="sldNum" sz="quarter" idx="12"/>
          </p:nvPr>
        </p:nvSpPr>
        <p:spPr/>
        <p:txBody>
          <a:bodyPr/>
          <a:lstStyle/>
          <a:p>
            <a:fld id="{9A4EB254-6C1F-4CCD-AEFA-259F9C2769F9}" type="slidenum">
              <a:rPr lang="en-US" smtClean="0"/>
              <a:t>1</a:t>
            </a:fld>
            <a:endParaRPr lang="en-US"/>
          </a:p>
        </p:txBody>
      </p:sp>
    </p:spTree>
    <p:extLst>
      <p:ext uri="{BB962C8B-B14F-4D97-AF65-F5344CB8AC3E}">
        <p14:creationId xmlns:p14="http://schemas.microsoft.com/office/powerpoint/2010/main" val="2615631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Maintaining the DME Arc</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After the first segment - turn the HSI /CDI heading 20 degrees further along the arc  - e.g., to a heading of 040 and change your heading by 20° to 120°</a:t>
            </a:r>
          </a:p>
          <a:p>
            <a:r>
              <a:rPr lang="en-US" dirty="0" smtClean="0"/>
              <a:t>Then continue on until the needle centers and then turn to a heading of 140° and turning the needle to 060° (then turn to a course of 160° twist the OBS to 80°, etc.)</a:t>
            </a:r>
          </a:p>
          <a:p>
            <a:r>
              <a:rPr lang="en-US" dirty="0" smtClean="0"/>
              <a:t>This process continually turns you along the arc in twenty degree segments</a:t>
            </a:r>
          </a:p>
          <a:p>
            <a:r>
              <a:rPr lang="en-US" dirty="0" smtClean="0"/>
              <a:t>Rule of Thumb - "turn twenty, twist twenty" all the way around</a:t>
            </a:r>
          </a:p>
          <a:p>
            <a:pPr lvl="1"/>
            <a:r>
              <a:rPr lang="en-US" dirty="0" smtClean="0"/>
              <a:t>Some prefer to follow a "turn ten, twist ten" procedure instead to maintain a greater degree of accuracy. The twenty degree rule should keep you within a half mile of either side of the DME track</a:t>
            </a:r>
          </a:p>
          <a:p>
            <a:pPr lvl="1"/>
            <a:r>
              <a:rPr lang="en-US" dirty="0" smtClean="0"/>
              <a:t>To prevent full-scale deflections, you can use the FAA suggested methodology – re-center and turn the OBS knob whenever the CDI gets 2-4 degrees from center.  It’s more work, but more precise</a:t>
            </a:r>
            <a:endParaRPr lang="en-US" dirty="0"/>
          </a:p>
        </p:txBody>
      </p:sp>
      <p:sp>
        <p:nvSpPr>
          <p:cNvPr id="4" name="Slide Number Placeholder 3"/>
          <p:cNvSpPr>
            <a:spLocks noGrp="1"/>
          </p:cNvSpPr>
          <p:nvPr>
            <p:ph type="sldNum" sz="quarter" idx="12"/>
          </p:nvPr>
        </p:nvSpPr>
        <p:spPr/>
        <p:txBody>
          <a:bodyPr/>
          <a:lstStyle/>
          <a:p>
            <a:fld id="{9A4EB254-6C1F-4CCD-AEFA-259F9C2769F9}" type="slidenum">
              <a:rPr lang="en-US" smtClean="0"/>
              <a:t>10</a:t>
            </a:fld>
            <a:endParaRPr lang="en-US"/>
          </a:p>
        </p:txBody>
      </p:sp>
    </p:spTree>
    <p:extLst>
      <p:ext uri="{BB962C8B-B14F-4D97-AF65-F5344CB8AC3E}">
        <p14:creationId xmlns:p14="http://schemas.microsoft.com/office/powerpoint/2010/main" val="2275799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Maintaining the DME Arc</a:t>
            </a:r>
            <a:endParaRPr lang="en-US" dirty="0"/>
          </a:p>
        </p:txBody>
      </p:sp>
      <p:sp>
        <p:nvSpPr>
          <p:cNvPr id="3" name="Content Placeholder 2"/>
          <p:cNvSpPr>
            <a:spLocks noGrp="1"/>
          </p:cNvSpPr>
          <p:nvPr>
            <p:ph idx="1"/>
          </p:nvPr>
        </p:nvSpPr>
        <p:spPr/>
        <p:txBody>
          <a:bodyPr>
            <a:normAutofit/>
          </a:bodyPr>
          <a:lstStyle/>
          <a:p>
            <a:r>
              <a:rPr lang="en-US" dirty="0" smtClean="0"/>
              <a:t>While you fly the arc, keep an eye on the DME to determine your distance and speed relative to the VOR/DME station</a:t>
            </a:r>
          </a:p>
          <a:p>
            <a:pPr lvl="1"/>
            <a:r>
              <a:rPr lang="en-US" dirty="0" smtClean="0"/>
              <a:t>Try setting the DME unit to ground speed/time-to-station mode, try to maintain a ground speed (relative to the station) that is below 20 knots or so. That's taxiing speed and you won't get too far off the arc at that speed</a:t>
            </a:r>
            <a:endParaRPr lang="en-US" dirty="0"/>
          </a:p>
        </p:txBody>
      </p:sp>
      <p:sp>
        <p:nvSpPr>
          <p:cNvPr id="4" name="Slide Number Placeholder 3"/>
          <p:cNvSpPr>
            <a:spLocks noGrp="1"/>
          </p:cNvSpPr>
          <p:nvPr>
            <p:ph type="sldNum" sz="quarter" idx="12"/>
          </p:nvPr>
        </p:nvSpPr>
        <p:spPr/>
        <p:txBody>
          <a:bodyPr/>
          <a:lstStyle/>
          <a:p>
            <a:fld id="{9A4EB254-6C1F-4CCD-AEFA-259F9C2769F9}" type="slidenum">
              <a:rPr lang="en-US" smtClean="0"/>
              <a:t>11</a:t>
            </a:fld>
            <a:endParaRPr lang="en-US"/>
          </a:p>
        </p:txBody>
      </p:sp>
    </p:spTree>
    <p:extLst>
      <p:ext uri="{BB962C8B-B14F-4D97-AF65-F5344CB8AC3E}">
        <p14:creationId xmlns:p14="http://schemas.microsoft.com/office/powerpoint/2010/main" val="2971197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Maintaining the DME Arc</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FAA Instrument Flying Handbook suggests flying slightly inside the DME arc, so as to always fly toward it</a:t>
            </a:r>
          </a:p>
          <a:p>
            <a:pPr lvl="1"/>
            <a:r>
              <a:rPr lang="en-US" dirty="0" smtClean="0"/>
              <a:t>If you get outside the arc, it’s turning away from you, necessitating a greater correction change of </a:t>
            </a:r>
            <a:r>
              <a:rPr lang="en-US" dirty="0" smtClean="0"/>
              <a:t>course</a:t>
            </a:r>
          </a:p>
          <a:p>
            <a:pPr lvl="2"/>
            <a:r>
              <a:rPr lang="en-US" dirty="0"/>
              <a:t>On arc =&gt; turn 10°</a:t>
            </a:r>
          </a:p>
          <a:p>
            <a:pPr lvl="2"/>
            <a:r>
              <a:rPr lang="en-US" dirty="0"/>
              <a:t>Inside =&gt; maintain heading</a:t>
            </a:r>
          </a:p>
          <a:p>
            <a:pPr lvl="2"/>
            <a:r>
              <a:rPr lang="en-US" dirty="0"/>
              <a:t>Outside arc =&gt; turn 2 x </a:t>
            </a:r>
            <a:r>
              <a:rPr lang="en-US" dirty="0" smtClean="0"/>
              <a:t>10° </a:t>
            </a:r>
            <a:r>
              <a:rPr lang="en-US" dirty="0"/>
              <a:t>= 20</a:t>
            </a:r>
            <a:r>
              <a:rPr lang="en-US" dirty="0" smtClean="0"/>
              <a:t>°</a:t>
            </a:r>
            <a:endParaRPr lang="en-US" dirty="0" smtClean="0"/>
          </a:p>
          <a:p>
            <a:r>
              <a:rPr lang="en-US" dirty="0" smtClean="0"/>
              <a:t>Once cleared for the approach and on a published segment you are expected to manage altitude on your own. It’s up to you to descend. The controller may prompt you, but don’t count on it.</a:t>
            </a:r>
            <a:endParaRPr lang="en-US" dirty="0"/>
          </a:p>
        </p:txBody>
      </p:sp>
      <p:sp>
        <p:nvSpPr>
          <p:cNvPr id="4" name="Slide Number Placeholder 3"/>
          <p:cNvSpPr>
            <a:spLocks noGrp="1"/>
          </p:cNvSpPr>
          <p:nvPr>
            <p:ph type="sldNum" sz="quarter" idx="12"/>
          </p:nvPr>
        </p:nvSpPr>
        <p:spPr/>
        <p:txBody>
          <a:bodyPr/>
          <a:lstStyle/>
          <a:p>
            <a:fld id="{9A4EB254-6C1F-4CCD-AEFA-259F9C2769F9}" type="slidenum">
              <a:rPr lang="en-US" smtClean="0"/>
              <a:t>12</a:t>
            </a:fld>
            <a:endParaRPr lang="en-US"/>
          </a:p>
        </p:txBody>
      </p:sp>
    </p:spTree>
    <p:extLst>
      <p:ext uri="{BB962C8B-B14F-4D97-AF65-F5344CB8AC3E}">
        <p14:creationId xmlns:p14="http://schemas.microsoft.com/office/powerpoint/2010/main" val="3390349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Off the Arc</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To exit the arc on the desired radial or course, you will need to lead the turn, as you did to join the arc. Many approaches with DME arcs depict a lead radial to alert you that your exit is approaching. Typically the turn to exit the arc will require a turn of approximately 90 degrees</a:t>
            </a:r>
          </a:p>
          <a:p>
            <a:pPr lvl="1"/>
            <a:r>
              <a:rPr lang="en-US" dirty="0" smtClean="0"/>
              <a:t>Be careful as pilots tend to settle into the turn / twist rhythm and can lose their situational awareness of where they are along the arc</a:t>
            </a:r>
          </a:p>
          <a:p>
            <a:r>
              <a:rPr lang="en-US" dirty="0" smtClean="0"/>
              <a:t>There are four basic DME arc departure variations</a:t>
            </a:r>
          </a:p>
          <a:p>
            <a:pPr lvl="1"/>
            <a:r>
              <a:rPr lang="en-US" dirty="0" smtClean="0"/>
              <a:t>Fly TO the station, join the arc, exit the arc flying TO the station</a:t>
            </a:r>
          </a:p>
          <a:p>
            <a:pPr lvl="1"/>
            <a:r>
              <a:rPr lang="en-US" dirty="0" smtClean="0"/>
              <a:t>Fly TO the station, join the arc, exit the arc flying FROM the station</a:t>
            </a:r>
          </a:p>
          <a:p>
            <a:pPr lvl="1"/>
            <a:r>
              <a:rPr lang="en-US" dirty="0" smtClean="0"/>
              <a:t>Fly away FROM the station, join the arc, exit the arc flying FROM the station</a:t>
            </a:r>
          </a:p>
          <a:p>
            <a:pPr lvl="1"/>
            <a:r>
              <a:rPr lang="en-US" dirty="0" smtClean="0"/>
              <a:t>Fly away FROM the station, join the arc, exit the arc flying TO the station</a:t>
            </a:r>
          </a:p>
          <a:p>
            <a:r>
              <a:rPr lang="en-US" dirty="0" smtClean="0"/>
              <a:t>Be sure your VOR or HSI is set to read correctly</a:t>
            </a:r>
          </a:p>
          <a:p>
            <a:pPr lvl="1"/>
            <a:r>
              <a:rPr lang="en-US" dirty="0" smtClean="0"/>
              <a:t>Rule of Thumb - “What’s next?” If need the inbound course is a TO  course, use TO and vice versa with from courses</a:t>
            </a:r>
          </a:p>
          <a:p>
            <a:pPr lvl="1"/>
            <a:r>
              <a:rPr lang="en-US" dirty="0" smtClean="0"/>
              <a:t>With this rule when you complete the arc, the VOR is already set with a TO indication, which is what you need, making the transition smoother. The heading should also be a heads-up that the inbound turn is coming soon. If joining a localizer, when you turn inbound the OBS will already be set for your localizer heading</a:t>
            </a:r>
            <a:endParaRPr lang="en-US" dirty="0"/>
          </a:p>
        </p:txBody>
      </p:sp>
      <p:sp>
        <p:nvSpPr>
          <p:cNvPr id="4" name="Slide Number Placeholder 3"/>
          <p:cNvSpPr>
            <a:spLocks noGrp="1"/>
          </p:cNvSpPr>
          <p:nvPr>
            <p:ph type="sldNum" sz="quarter" idx="12"/>
          </p:nvPr>
        </p:nvSpPr>
        <p:spPr/>
        <p:txBody>
          <a:bodyPr/>
          <a:lstStyle/>
          <a:p>
            <a:fld id="{9A4EB254-6C1F-4CCD-AEFA-259F9C2769F9}" type="slidenum">
              <a:rPr lang="en-US" smtClean="0"/>
              <a:t>13</a:t>
            </a:fld>
            <a:endParaRPr lang="en-US"/>
          </a:p>
        </p:txBody>
      </p:sp>
    </p:spTree>
    <p:extLst>
      <p:ext uri="{BB962C8B-B14F-4D97-AF65-F5344CB8AC3E}">
        <p14:creationId xmlns:p14="http://schemas.microsoft.com/office/powerpoint/2010/main" val="1810401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RMI DME ARC</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If </a:t>
            </a:r>
            <a:r>
              <a:rPr lang="en-US" dirty="0"/>
              <a:t>no wind, </a:t>
            </a:r>
            <a:r>
              <a:rPr lang="en-US" dirty="0" smtClean="0"/>
              <a:t>you can fly a precise </a:t>
            </a:r>
            <a:r>
              <a:rPr lang="en-US" dirty="0"/>
              <a:t>arc by maintaining relative bearing of 90° or 270°</a:t>
            </a:r>
          </a:p>
          <a:p>
            <a:r>
              <a:rPr lang="en-US" dirty="0"/>
              <a:t>In actual practice, </a:t>
            </a:r>
            <a:r>
              <a:rPr lang="en-US" dirty="0" smtClean="0"/>
              <a:t>you will still fly </a:t>
            </a:r>
            <a:r>
              <a:rPr lang="en-US" dirty="0"/>
              <a:t>a series of short legs</a:t>
            </a:r>
          </a:p>
          <a:p>
            <a:pPr lvl="1"/>
            <a:r>
              <a:rPr lang="en-US" dirty="0"/>
              <a:t>With RMI bearing pointer on wingtip reference (90° or 270° position), maintain heading and allow bearing pointer to move 5° to 10° behind wingtip</a:t>
            </a:r>
          </a:p>
          <a:p>
            <a:pPr lvl="1"/>
            <a:r>
              <a:rPr lang="en-US" dirty="0"/>
              <a:t>Turn toward station until pointer points 5° to 10° ahead of wingtip</a:t>
            </a:r>
          </a:p>
          <a:p>
            <a:pPr lvl="1"/>
            <a:r>
              <a:rPr lang="en-US" dirty="0"/>
              <a:t>Continue these last two steps to maintain arc</a:t>
            </a:r>
          </a:p>
          <a:p>
            <a:r>
              <a:rPr lang="en-US" dirty="0" smtClean="0"/>
              <a:t>Cross wind correction</a:t>
            </a:r>
          </a:p>
          <a:p>
            <a:pPr lvl="1"/>
            <a:r>
              <a:rPr lang="en-US" dirty="0" smtClean="0"/>
              <a:t>If cross wind </a:t>
            </a:r>
            <a:r>
              <a:rPr lang="en-US" dirty="0"/>
              <a:t>drifts aircraft away, turn in until bearing pointer points ahead of wingtip</a:t>
            </a:r>
          </a:p>
          <a:p>
            <a:pPr lvl="1"/>
            <a:r>
              <a:rPr lang="en-US" dirty="0"/>
              <a:t>If </a:t>
            </a:r>
            <a:r>
              <a:rPr lang="en-US" dirty="0" smtClean="0"/>
              <a:t>cross wind </a:t>
            </a:r>
            <a:r>
              <a:rPr lang="en-US" dirty="0"/>
              <a:t>drifts aircraft </a:t>
            </a:r>
            <a:r>
              <a:rPr lang="en-US" dirty="0" smtClean="0"/>
              <a:t>closer to the DME station, </a:t>
            </a:r>
            <a:r>
              <a:rPr lang="en-US" dirty="0"/>
              <a:t>turn out until bearing pointer points behind wingtip</a:t>
            </a:r>
          </a:p>
          <a:p>
            <a:pPr lvl="1"/>
            <a:r>
              <a:rPr lang="en-US" dirty="0"/>
              <a:t>Change relative bearing 10° to 20° for each 0.5 NM deviation from arc</a:t>
            </a:r>
          </a:p>
        </p:txBody>
      </p:sp>
      <p:pic>
        <p:nvPicPr>
          <p:cNvPr id="1026" name="Picture 2" descr="http://www.seaerospace.com/collins/collgra/rmi36.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29400" y="5638800"/>
            <a:ext cx="1143000" cy="1151078"/>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9A4EB254-6C1F-4CCD-AEFA-259F9C2769F9}" type="slidenum">
              <a:rPr lang="en-US" smtClean="0"/>
              <a:t>14</a:t>
            </a:fld>
            <a:endParaRPr lang="en-US"/>
          </a:p>
        </p:txBody>
      </p:sp>
    </p:spTree>
    <p:extLst>
      <p:ext uri="{BB962C8B-B14F-4D97-AF65-F5344CB8AC3E}">
        <p14:creationId xmlns:p14="http://schemas.microsoft.com/office/powerpoint/2010/main" val="687163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GPS DME Arc</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Set to terminal mode (1 nm)</a:t>
            </a:r>
          </a:p>
          <a:p>
            <a:r>
              <a:rPr lang="en-US" dirty="0" smtClean="0"/>
              <a:t>Verify that RAIM is functioning and has proper integrity</a:t>
            </a:r>
          </a:p>
          <a:p>
            <a:r>
              <a:rPr lang="en-US" dirty="0" smtClean="0"/>
              <a:t>Enter the DME facility (Can’t use substitutes near-by if the facility isn’t in your database)</a:t>
            </a:r>
          </a:p>
          <a:p>
            <a:r>
              <a:rPr lang="en-US" dirty="0" smtClean="0"/>
              <a:t>Maintain distance from the station based upon GPS distance</a:t>
            </a:r>
          </a:p>
          <a:p>
            <a:pPr lvl="1"/>
            <a:r>
              <a:rPr lang="en-US" dirty="0" smtClean="0"/>
              <a:t>You will be slightly closer as the distance is ground distance not slant distance.  In most cases the difference is de </a:t>
            </a:r>
            <a:r>
              <a:rPr lang="en-US" dirty="0" err="1" smtClean="0"/>
              <a:t>minimis</a:t>
            </a:r>
            <a:r>
              <a:rPr lang="en-US" dirty="0" smtClean="0"/>
              <a:t> </a:t>
            </a:r>
          </a:p>
          <a:p>
            <a:r>
              <a:rPr lang="en-US" dirty="0" smtClean="0"/>
              <a:t>If the arc is included as part of the database procedure – follow the magenta brick road</a:t>
            </a:r>
            <a:endParaRPr lang="en-US" dirty="0"/>
          </a:p>
        </p:txBody>
      </p:sp>
      <p:sp>
        <p:nvSpPr>
          <p:cNvPr id="4" name="Slide Number Placeholder 3"/>
          <p:cNvSpPr>
            <a:spLocks noGrp="1"/>
          </p:cNvSpPr>
          <p:nvPr>
            <p:ph type="sldNum" sz="quarter" idx="12"/>
          </p:nvPr>
        </p:nvSpPr>
        <p:spPr/>
        <p:txBody>
          <a:bodyPr/>
          <a:lstStyle/>
          <a:p>
            <a:fld id="{9A4EB254-6C1F-4CCD-AEFA-259F9C2769F9}" type="slidenum">
              <a:rPr lang="en-US" smtClean="0"/>
              <a:t>15</a:t>
            </a:fld>
            <a:endParaRPr lang="en-US"/>
          </a:p>
        </p:txBody>
      </p:sp>
    </p:spTree>
    <p:extLst>
      <p:ext uri="{BB962C8B-B14F-4D97-AF65-F5344CB8AC3E}">
        <p14:creationId xmlns:p14="http://schemas.microsoft.com/office/powerpoint/2010/main" val="33506484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Charting</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1279270"/>
            <a:ext cx="3612405" cy="54463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6172200" y="2362200"/>
            <a:ext cx="2209800" cy="1200329"/>
          </a:xfrm>
          <a:prstGeom prst="rect">
            <a:avLst/>
          </a:prstGeom>
          <a:noFill/>
          <a:ln>
            <a:solidFill>
              <a:srgbClr val="C00000"/>
            </a:solidFill>
          </a:ln>
        </p:spPr>
        <p:txBody>
          <a:bodyPr wrap="square" rtlCol="0">
            <a:spAutoFit/>
          </a:bodyPr>
          <a:lstStyle/>
          <a:p>
            <a:r>
              <a:rPr lang="en-US" dirty="0" smtClean="0"/>
              <a:t>IAFs on the arc and inbound radials and GPS waypoint identifiers</a:t>
            </a:r>
            <a:endParaRPr lang="en-US" dirty="0"/>
          </a:p>
        </p:txBody>
      </p:sp>
      <p:cxnSp>
        <p:nvCxnSpPr>
          <p:cNvPr id="7" name="Straight Arrow Connector 6"/>
          <p:cNvCxnSpPr>
            <a:stCxn id="5" idx="1"/>
          </p:cNvCxnSpPr>
          <p:nvPr/>
        </p:nvCxnSpPr>
        <p:spPr>
          <a:xfrm flipH="1" flipV="1">
            <a:off x="4800600" y="2514601"/>
            <a:ext cx="1371600" cy="4477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5" idx="1"/>
          </p:cNvCxnSpPr>
          <p:nvPr/>
        </p:nvCxnSpPr>
        <p:spPr>
          <a:xfrm flipH="1">
            <a:off x="3048000" y="2962365"/>
            <a:ext cx="3124200" cy="8476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172200" y="1752600"/>
            <a:ext cx="1207446" cy="369332"/>
          </a:xfrm>
          <a:prstGeom prst="rect">
            <a:avLst/>
          </a:prstGeom>
          <a:noFill/>
          <a:ln>
            <a:solidFill>
              <a:srgbClr val="C00000"/>
            </a:solidFill>
          </a:ln>
        </p:spPr>
        <p:txBody>
          <a:bodyPr wrap="none" rtlCol="0">
            <a:spAutoFit/>
          </a:bodyPr>
          <a:lstStyle/>
          <a:p>
            <a:r>
              <a:rPr lang="en-US" dirty="0" smtClean="0"/>
              <a:t>Lead radial</a:t>
            </a:r>
            <a:endParaRPr lang="en-US" dirty="0"/>
          </a:p>
        </p:txBody>
      </p:sp>
      <p:cxnSp>
        <p:nvCxnSpPr>
          <p:cNvPr id="15" name="Straight Arrow Connector 14"/>
          <p:cNvCxnSpPr>
            <a:stCxn id="13" idx="1"/>
          </p:cNvCxnSpPr>
          <p:nvPr/>
        </p:nvCxnSpPr>
        <p:spPr>
          <a:xfrm flipH="1">
            <a:off x="3733800" y="1937266"/>
            <a:ext cx="2438400" cy="653534"/>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887039" y="2280046"/>
            <a:ext cx="1066800" cy="1477328"/>
          </a:xfrm>
          <a:prstGeom prst="rect">
            <a:avLst/>
          </a:prstGeom>
          <a:noFill/>
          <a:ln>
            <a:solidFill>
              <a:srgbClr val="C00000"/>
            </a:solidFill>
          </a:ln>
        </p:spPr>
        <p:txBody>
          <a:bodyPr wrap="square" rtlCol="0">
            <a:spAutoFit/>
          </a:bodyPr>
          <a:lstStyle/>
          <a:p>
            <a:r>
              <a:rPr lang="en-US" dirty="0" smtClean="0"/>
              <a:t>DME Arc distance and source facility</a:t>
            </a:r>
            <a:endParaRPr lang="en-US" dirty="0"/>
          </a:p>
        </p:txBody>
      </p:sp>
      <p:cxnSp>
        <p:nvCxnSpPr>
          <p:cNvPr id="19" name="Straight Arrow Connector 18"/>
          <p:cNvCxnSpPr>
            <a:stCxn id="17" idx="3"/>
          </p:cNvCxnSpPr>
          <p:nvPr/>
        </p:nvCxnSpPr>
        <p:spPr>
          <a:xfrm flipV="1">
            <a:off x="1953839" y="2514601"/>
            <a:ext cx="1551361" cy="504109"/>
          </a:xfrm>
          <a:prstGeom prst="straightConnector1">
            <a:avLst/>
          </a:prstGeom>
          <a:ln>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1940765" y="2667000"/>
            <a:ext cx="2669335" cy="351294"/>
          </a:xfrm>
          <a:prstGeom prst="straightConnector1">
            <a:avLst/>
          </a:prstGeom>
          <a:ln>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7" idx="3"/>
          </p:cNvCxnSpPr>
          <p:nvPr/>
        </p:nvCxnSpPr>
        <p:spPr>
          <a:xfrm flipV="1">
            <a:off x="1953839" y="2590800"/>
            <a:ext cx="2084761" cy="427910"/>
          </a:xfrm>
          <a:prstGeom prst="straightConnector1">
            <a:avLst/>
          </a:prstGeom>
          <a:ln>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838200" y="4038600"/>
            <a:ext cx="1447800" cy="923330"/>
          </a:xfrm>
          <a:prstGeom prst="rect">
            <a:avLst/>
          </a:prstGeom>
          <a:noFill/>
          <a:ln>
            <a:solidFill>
              <a:schemeClr val="accent4">
                <a:lumMod val="75000"/>
              </a:schemeClr>
            </a:solidFill>
          </a:ln>
        </p:spPr>
        <p:txBody>
          <a:bodyPr wrap="square" rtlCol="0">
            <a:spAutoFit/>
          </a:bodyPr>
          <a:lstStyle/>
          <a:p>
            <a:r>
              <a:rPr lang="en-US" dirty="0" smtClean="0"/>
              <a:t>Inbound course / Exit radial</a:t>
            </a:r>
            <a:endParaRPr lang="en-US" dirty="0"/>
          </a:p>
        </p:txBody>
      </p:sp>
      <p:cxnSp>
        <p:nvCxnSpPr>
          <p:cNvPr id="29" name="Straight Arrow Connector 28"/>
          <p:cNvCxnSpPr>
            <a:stCxn id="27" idx="3"/>
          </p:cNvCxnSpPr>
          <p:nvPr/>
        </p:nvCxnSpPr>
        <p:spPr>
          <a:xfrm flipV="1">
            <a:off x="2286000" y="3018710"/>
            <a:ext cx="1219200" cy="1481555"/>
          </a:xfrm>
          <a:prstGeom prst="straightConnector1">
            <a:avLst/>
          </a:prstGeom>
          <a:ln>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9A4EB254-6C1F-4CCD-AEFA-259F9C2769F9}" type="slidenum">
              <a:rPr lang="en-US" smtClean="0"/>
              <a:t>16</a:t>
            </a:fld>
            <a:endParaRPr lang="en-US"/>
          </a:p>
        </p:txBody>
      </p:sp>
    </p:spTree>
    <p:extLst>
      <p:ext uri="{BB962C8B-B14F-4D97-AF65-F5344CB8AC3E}">
        <p14:creationId xmlns:p14="http://schemas.microsoft.com/office/powerpoint/2010/main" val="4017060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4098" name="Picture 2" descr="http://www.learntofly.ca/wp-content/uploads/2011/09/Questions-and-Answers-Exam-Pre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194246"/>
            <a:ext cx="4800600" cy="5544692"/>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1867A1B4-137A-477A-91A2-29B7A5B02536}" type="slidenum">
              <a:rPr lang="en-US" smtClean="0"/>
              <a:t>17</a:t>
            </a:fld>
            <a:endParaRPr lang="en-US"/>
          </a:p>
        </p:txBody>
      </p:sp>
    </p:spTree>
    <p:extLst>
      <p:ext uri="{BB962C8B-B14F-4D97-AF65-F5344CB8AC3E}">
        <p14:creationId xmlns:p14="http://schemas.microsoft.com/office/powerpoint/2010/main" val="6118768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Instrument flight can be dangerous.  </a:t>
            </a:r>
            <a:r>
              <a:rPr lang="en-US" dirty="0" smtClean="0">
                <a:solidFill>
                  <a:srgbClr val="C00000"/>
                </a:solidFill>
              </a:rPr>
              <a:t>Do not rely solely on this presentation – PROFESSIONAL INSTRUCTION IS REQUIRED</a:t>
            </a:r>
          </a:p>
          <a:p>
            <a:r>
              <a:rPr lang="en-US" dirty="0" smtClean="0"/>
              <a:t>The foregoing material should not be relied upon for flight. </a:t>
            </a:r>
          </a:p>
          <a:p>
            <a:r>
              <a:rPr lang="en-US" dirty="0" smtClean="0"/>
              <a:t>ALTHOUGH THE ABOVE INFORMATION IS FROM SOURCES BELIEVED TO BE RELIABLE SUCH INFORMATION HAS NOT BEEN VERIFIED, AND NO EXPRESS REPRESENTATION IS MADE NOR IS ANY TO BE IMPLIED AS TO THE ACCURACY THEREOF, AND IT IS SUBMITTED SUBJECT TO ERRORS, OMISSIONS, CHANGE.</a:t>
            </a:r>
            <a:endParaRPr lang="en-US" dirty="0"/>
          </a:p>
        </p:txBody>
      </p:sp>
      <p:sp>
        <p:nvSpPr>
          <p:cNvPr id="4" name="Slide Number Placeholder 3"/>
          <p:cNvSpPr>
            <a:spLocks noGrp="1"/>
          </p:cNvSpPr>
          <p:nvPr>
            <p:ph type="sldNum" sz="quarter" idx="12"/>
          </p:nvPr>
        </p:nvSpPr>
        <p:spPr/>
        <p:txBody>
          <a:bodyPr/>
          <a:lstStyle/>
          <a:p>
            <a:fld id="{7CD4A239-989F-4D07-9067-CEA9D9C169B7}" type="slidenum">
              <a:rPr lang="en-US" smtClean="0"/>
              <a:t>18</a:t>
            </a:fld>
            <a:endParaRPr lang="en-US"/>
          </a:p>
        </p:txBody>
      </p:sp>
    </p:spTree>
    <p:extLst>
      <p:ext uri="{BB962C8B-B14F-4D97-AF65-F5344CB8AC3E}">
        <p14:creationId xmlns:p14="http://schemas.microsoft.com/office/powerpoint/2010/main" val="580253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a:xfrm>
            <a:off x="457200" y="1600200"/>
            <a:ext cx="4648200" cy="4525963"/>
          </a:xfrm>
        </p:spPr>
        <p:txBody>
          <a:bodyPr>
            <a:normAutofit fontScale="92500" lnSpcReduction="10000"/>
          </a:bodyPr>
          <a:lstStyle/>
          <a:p>
            <a:r>
              <a:rPr lang="en-US" dirty="0" smtClean="0"/>
              <a:t>The DME Arc is a procedure used to transition an aircraft from the </a:t>
            </a:r>
            <a:r>
              <a:rPr lang="en-US" dirty="0" err="1" smtClean="0"/>
              <a:t>enroute</a:t>
            </a:r>
            <a:r>
              <a:rPr lang="en-US" dirty="0" smtClean="0"/>
              <a:t> environment to an instrument approach</a:t>
            </a:r>
          </a:p>
          <a:p>
            <a:r>
              <a:rPr lang="en-US" dirty="0" smtClean="0"/>
              <a:t>Arc </a:t>
            </a:r>
            <a:r>
              <a:rPr lang="en-US" dirty="0"/>
              <a:t>e</a:t>
            </a:r>
            <a:r>
              <a:rPr lang="en-US" dirty="0" smtClean="0"/>
              <a:t>ntry may be located before the IF, or after, but the arc is always part of the approach</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1447800"/>
            <a:ext cx="3048000" cy="45954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9A4EB254-6C1F-4CCD-AEFA-259F9C2769F9}" type="slidenum">
              <a:rPr lang="en-US" smtClean="0"/>
              <a:t>2</a:t>
            </a:fld>
            <a:endParaRPr lang="en-US"/>
          </a:p>
        </p:txBody>
      </p:sp>
    </p:spTree>
    <p:extLst>
      <p:ext uri="{BB962C8B-B14F-4D97-AF65-F5344CB8AC3E}">
        <p14:creationId xmlns:p14="http://schemas.microsoft.com/office/powerpoint/2010/main" val="3967624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DME Arc Basics</a:t>
            </a:r>
            <a:endParaRPr lang="en-US" dirty="0"/>
          </a:p>
        </p:txBody>
      </p:sp>
      <p:sp>
        <p:nvSpPr>
          <p:cNvPr id="3" name="Content Placeholder 2"/>
          <p:cNvSpPr>
            <a:spLocks noGrp="1"/>
          </p:cNvSpPr>
          <p:nvPr>
            <p:ph idx="1"/>
          </p:nvPr>
        </p:nvSpPr>
        <p:spPr/>
        <p:txBody>
          <a:bodyPr>
            <a:noAutofit/>
          </a:bodyPr>
          <a:lstStyle/>
          <a:p>
            <a:r>
              <a:rPr lang="en-US" sz="2600" dirty="0" smtClean="0"/>
              <a:t>A DME arc is an imaginary circle, the radius of which is defined by a DME distance from the VOR</a:t>
            </a:r>
          </a:p>
          <a:p>
            <a:pPr lvl="1"/>
            <a:r>
              <a:rPr lang="en-US" sz="2600" dirty="0" smtClean="0"/>
              <a:t>A DME arc simply involves flying a circular course around a VOR/DME or VORTAC station at a specified distance</a:t>
            </a:r>
          </a:p>
          <a:p>
            <a:r>
              <a:rPr lang="en-US" sz="2600" dirty="0" smtClean="0"/>
              <a:t>There is no specific DME distance at which arcs are established – they are created based upon local need </a:t>
            </a:r>
          </a:p>
          <a:p>
            <a:r>
              <a:rPr lang="en-US" sz="2600" dirty="0" smtClean="0"/>
              <a:t>Arcs associated with a procedure are not always based on the facility which is the </a:t>
            </a:r>
            <a:r>
              <a:rPr lang="en-US" sz="2600" dirty="0" err="1" smtClean="0"/>
              <a:t>navaid</a:t>
            </a:r>
            <a:r>
              <a:rPr lang="en-US" sz="2600" dirty="0" smtClean="0"/>
              <a:t> for the approach – e.g. a VOR DME arc leading to an ILS approach</a:t>
            </a:r>
          </a:p>
        </p:txBody>
      </p:sp>
      <p:sp>
        <p:nvSpPr>
          <p:cNvPr id="4" name="Slide Number Placeholder 3"/>
          <p:cNvSpPr>
            <a:spLocks noGrp="1"/>
          </p:cNvSpPr>
          <p:nvPr>
            <p:ph type="sldNum" sz="quarter" idx="12"/>
          </p:nvPr>
        </p:nvSpPr>
        <p:spPr/>
        <p:txBody>
          <a:bodyPr/>
          <a:lstStyle/>
          <a:p>
            <a:fld id="{9A4EB254-6C1F-4CCD-AEFA-259F9C2769F9}" type="slidenum">
              <a:rPr lang="en-US" smtClean="0"/>
              <a:t>3</a:t>
            </a:fld>
            <a:endParaRPr lang="en-US"/>
          </a:p>
        </p:txBody>
      </p:sp>
    </p:spTree>
    <p:extLst>
      <p:ext uri="{BB962C8B-B14F-4D97-AF65-F5344CB8AC3E}">
        <p14:creationId xmlns:p14="http://schemas.microsoft.com/office/powerpoint/2010/main" val="1551239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DME Arc Basics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protected area around an arc is 4 miles either side of the DME distance - but pilots are expected to remain within one mile of the specified arc distance</a:t>
            </a:r>
          </a:p>
          <a:p>
            <a:r>
              <a:rPr lang="en-US" dirty="0" smtClean="0"/>
              <a:t>The DME arc will have at least one minimum altitude, but may also contain altitude step-down fixes at specified radials along the arc</a:t>
            </a:r>
          </a:p>
          <a:p>
            <a:r>
              <a:rPr lang="en-US" dirty="0" smtClean="0"/>
              <a:t>Pilots often use the term right arc for an arc that keeps the station on the right wingtip of the aircraft, or left arc where the station stays on the left. ATC will usually refer to the general direction from the station where you will fly the arc, such as "arc Southeast." </a:t>
            </a:r>
          </a:p>
          <a:p>
            <a:r>
              <a:rPr lang="en-US" dirty="0" smtClean="0"/>
              <a:t>With calm winds, the DME station should remain directly off the aircraft’s wingtip</a:t>
            </a:r>
          </a:p>
        </p:txBody>
      </p:sp>
      <p:sp>
        <p:nvSpPr>
          <p:cNvPr id="4" name="Slide Number Placeholder 3"/>
          <p:cNvSpPr>
            <a:spLocks noGrp="1"/>
          </p:cNvSpPr>
          <p:nvPr>
            <p:ph type="sldNum" sz="quarter" idx="12"/>
          </p:nvPr>
        </p:nvSpPr>
        <p:spPr/>
        <p:txBody>
          <a:bodyPr/>
          <a:lstStyle/>
          <a:p>
            <a:fld id="{9A4EB254-6C1F-4CCD-AEFA-259F9C2769F9}" type="slidenum">
              <a:rPr lang="en-US" smtClean="0"/>
              <a:t>4</a:t>
            </a:fld>
            <a:endParaRPr lang="en-US"/>
          </a:p>
        </p:txBody>
      </p:sp>
    </p:spTree>
    <p:extLst>
      <p:ext uri="{BB962C8B-B14F-4D97-AF65-F5344CB8AC3E}">
        <p14:creationId xmlns:p14="http://schemas.microsoft.com/office/powerpoint/2010/main" val="752815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Flying the DME Arc</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Tune the DME to the correct station or set the GPS to the correct station</a:t>
            </a:r>
          </a:p>
          <a:p>
            <a:pPr lvl="1"/>
            <a:r>
              <a:rPr lang="en-US" dirty="0" smtClean="0"/>
              <a:t>GPS can substitute for DME – see AIM 1-1-19, Table 1-1-6</a:t>
            </a:r>
          </a:p>
          <a:p>
            <a:r>
              <a:rPr lang="en-US" dirty="0" smtClean="0"/>
              <a:t>Identify the DME station’s Morse code id - These identifiers are broadcast only two times a minute</a:t>
            </a:r>
          </a:p>
          <a:p>
            <a:pPr lvl="1"/>
            <a:r>
              <a:rPr lang="en-US" dirty="0" smtClean="0"/>
              <a:t>VOR receivers that automatically tune the DME should be verified as it's easy to tune the wrong station inadvertently</a:t>
            </a:r>
          </a:p>
          <a:p>
            <a:r>
              <a:rPr lang="en-US" dirty="0" smtClean="0"/>
              <a:t>Tune the VOR station for the procedure</a:t>
            </a:r>
          </a:p>
        </p:txBody>
      </p:sp>
      <p:sp>
        <p:nvSpPr>
          <p:cNvPr id="4" name="Slide Number Placeholder 3"/>
          <p:cNvSpPr>
            <a:spLocks noGrp="1"/>
          </p:cNvSpPr>
          <p:nvPr>
            <p:ph type="sldNum" sz="quarter" idx="12"/>
          </p:nvPr>
        </p:nvSpPr>
        <p:spPr/>
        <p:txBody>
          <a:bodyPr/>
          <a:lstStyle/>
          <a:p>
            <a:fld id="{9A4EB254-6C1F-4CCD-AEFA-259F9C2769F9}" type="slidenum">
              <a:rPr lang="en-US" smtClean="0"/>
              <a:t>5</a:t>
            </a:fld>
            <a:endParaRPr lang="en-US"/>
          </a:p>
        </p:txBody>
      </p:sp>
    </p:spTree>
    <p:extLst>
      <p:ext uri="{BB962C8B-B14F-4D97-AF65-F5344CB8AC3E}">
        <p14:creationId xmlns:p14="http://schemas.microsoft.com/office/powerpoint/2010/main" val="2509911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Flying the DME Arc</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There are three phases of flying an arc: </a:t>
            </a:r>
          </a:p>
          <a:p>
            <a:pPr lvl="1"/>
            <a:r>
              <a:rPr lang="en-US" dirty="0" smtClean="0"/>
              <a:t>Joining the Arc</a:t>
            </a:r>
          </a:p>
          <a:p>
            <a:pPr lvl="1"/>
            <a:r>
              <a:rPr lang="en-US" dirty="0" smtClean="0"/>
              <a:t>Maintaining the arc</a:t>
            </a:r>
          </a:p>
          <a:p>
            <a:pPr lvl="1"/>
            <a:r>
              <a:rPr lang="en-US" dirty="0" smtClean="0"/>
              <a:t>Exiting from the Arc</a:t>
            </a:r>
          </a:p>
          <a:p>
            <a:r>
              <a:rPr lang="en-US" dirty="0" smtClean="0"/>
              <a:t>First, get established on the inbound radial leading to the arc</a:t>
            </a:r>
          </a:p>
          <a:p>
            <a:pPr lvl="1"/>
            <a:r>
              <a:rPr lang="en-US" dirty="0" smtClean="0"/>
              <a:t>Suggest reducing your speed to help prevent blowing through DME arc</a:t>
            </a:r>
          </a:p>
          <a:p>
            <a:pPr lvl="1"/>
            <a:r>
              <a:rPr lang="en-US" dirty="0" smtClean="0"/>
              <a:t>Joining the arc from the inside of the DME circle uses the same techniques – just be careful to turn in the correct direction</a:t>
            </a:r>
          </a:p>
        </p:txBody>
      </p:sp>
      <p:sp>
        <p:nvSpPr>
          <p:cNvPr id="4" name="Slide Number Placeholder 3"/>
          <p:cNvSpPr>
            <a:spLocks noGrp="1"/>
          </p:cNvSpPr>
          <p:nvPr>
            <p:ph type="sldNum" sz="quarter" idx="12"/>
          </p:nvPr>
        </p:nvSpPr>
        <p:spPr/>
        <p:txBody>
          <a:bodyPr/>
          <a:lstStyle/>
          <a:p>
            <a:fld id="{9A4EB254-6C1F-4CCD-AEFA-259F9C2769F9}" type="slidenum">
              <a:rPr lang="en-US" smtClean="0"/>
              <a:t>6</a:t>
            </a:fld>
            <a:endParaRPr lang="en-US"/>
          </a:p>
        </p:txBody>
      </p:sp>
    </p:spTree>
    <p:extLst>
      <p:ext uri="{BB962C8B-B14F-4D97-AF65-F5344CB8AC3E}">
        <p14:creationId xmlns:p14="http://schemas.microsoft.com/office/powerpoint/2010/main" val="961560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Joining the DME Arc</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To intercept the DME Arc turn approximately 90° left or right from the inbound course, as applicable, to join the arc</a:t>
            </a:r>
          </a:p>
          <a:p>
            <a:pPr lvl="1"/>
            <a:r>
              <a:rPr lang="en-US" dirty="0" smtClean="0"/>
              <a:t>A 90° heading change in a standard rate turn will take 30 seconds. Consequently, you must lead the turn onto the arc to account for the distance covered during the turn</a:t>
            </a:r>
          </a:p>
          <a:p>
            <a:pPr lvl="2"/>
            <a:r>
              <a:rPr lang="en-US" dirty="0" smtClean="0"/>
              <a:t>Rule of thumb - Use 0</a:t>
            </a:r>
            <a:r>
              <a:rPr lang="en-US" sz="2800" b="1" dirty="0" smtClean="0"/>
              <a:t>.</a:t>
            </a:r>
            <a:r>
              <a:rPr lang="en-US" dirty="0" smtClean="0"/>
              <a:t>5% of your groundspeed as the lead distance. If ground speed is 120 knots, then your turn onto the arc should begin about 0.6 miles before the arc </a:t>
            </a:r>
          </a:p>
          <a:p>
            <a:pPr lvl="2"/>
            <a:r>
              <a:rPr lang="en-US" dirty="0" smtClean="0"/>
              <a:t>As you approach the arc the course to fly will be in front of you -    Your CDI indicates your inbound course to the arc under the lubber line.  The 90-degree tangent to the west / east is 90 degrees to the left / right of the lubber line. That will be your new heading as you roll out from your turn</a:t>
            </a:r>
          </a:p>
        </p:txBody>
      </p:sp>
      <p:sp>
        <p:nvSpPr>
          <p:cNvPr id="4" name="Slide Number Placeholder 3"/>
          <p:cNvSpPr>
            <a:spLocks noGrp="1"/>
          </p:cNvSpPr>
          <p:nvPr>
            <p:ph type="sldNum" sz="quarter" idx="12"/>
          </p:nvPr>
        </p:nvSpPr>
        <p:spPr/>
        <p:txBody>
          <a:bodyPr/>
          <a:lstStyle/>
          <a:p>
            <a:fld id="{9A4EB254-6C1F-4CCD-AEFA-259F9C2769F9}" type="slidenum">
              <a:rPr lang="en-US" smtClean="0"/>
              <a:t>7</a:t>
            </a:fld>
            <a:endParaRPr lang="en-US"/>
          </a:p>
        </p:txBody>
      </p:sp>
    </p:spTree>
    <p:extLst>
      <p:ext uri="{BB962C8B-B14F-4D97-AF65-F5344CB8AC3E}">
        <p14:creationId xmlns:p14="http://schemas.microsoft.com/office/powerpoint/2010/main" val="2838810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Joining / Maintaining the DME Arc</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Maintain your orientation as you track the arc – e.g. the nose of the plane should be approximately 90° from the arc radial you are crossing +/- wind correction</a:t>
            </a:r>
          </a:p>
          <a:p>
            <a:pPr lvl="1"/>
            <a:r>
              <a:rPr lang="en-US" dirty="0" smtClean="0"/>
              <a:t>Wind drift correction is constantly changing around the arc.  Wind orientation is therefore </a:t>
            </a:r>
            <a:r>
              <a:rPr lang="en-US" dirty="0" smtClean="0"/>
              <a:t>important</a:t>
            </a:r>
          </a:p>
          <a:p>
            <a:r>
              <a:rPr lang="en-US" dirty="0" smtClean="0"/>
              <a:t>Use </a:t>
            </a:r>
            <a:r>
              <a:rPr lang="en-US" dirty="0" smtClean="0"/>
              <a:t>your heading bug to track your heading and adjust the bug each time you change heading to remain on the arc</a:t>
            </a:r>
          </a:p>
          <a:p>
            <a:r>
              <a:rPr lang="en-US" dirty="0" smtClean="0"/>
              <a:t>Depart the arc on the appropriate radial / </a:t>
            </a:r>
            <a:r>
              <a:rPr lang="en-US" dirty="0" err="1" smtClean="0"/>
              <a:t>Navaid</a:t>
            </a:r>
            <a:endParaRPr lang="en-US" dirty="0" smtClean="0"/>
          </a:p>
          <a:p>
            <a:endParaRPr lang="en-US" dirty="0"/>
          </a:p>
        </p:txBody>
      </p:sp>
      <p:sp>
        <p:nvSpPr>
          <p:cNvPr id="4" name="Slide Number Placeholder 3"/>
          <p:cNvSpPr>
            <a:spLocks noGrp="1"/>
          </p:cNvSpPr>
          <p:nvPr>
            <p:ph type="sldNum" sz="quarter" idx="12"/>
          </p:nvPr>
        </p:nvSpPr>
        <p:spPr/>
        <p:txBody>
          <a:bodyPr/>
          <a:lstStyle/>
          <a:p>
            <a:fld id="{9A4EB254-6C1F-4CCD-AEFA-259F9C2769F9}" type="slidenum">
              <a:rPr lang="en-US" smtClean="0"/>
              <a:t>8</a:t>
            </a:fld>
            <a:endParaRPr lang="en-US"/>
          </a:p>
        </p:txBody>
      </p:sp>
    </p:spTree>
    <p:extLst>
      <p:ext uri="{BB962C8B-B14F-4D97-AF65-F5344CB8AC3E}">
        <p14:creationId xmlns:p14="http://schemas.microsoft.com/office/powerpoint/2010/main" val="576451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Maintaining the DME Arc</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goal is to fly a constant radius around the VOR</a:t>
            </a:r>
          </a:p>
          <a:p>
            <a:r>
              <a:rPr lang="en-US" dirty="0" smtClean="0"/>
              <a:t>You can do that by flying a continuous shallow bank turn all the way around the DME station.  However, holding a small bank angle while trying to maintain the correct DME distance takes a lot of attention, attention that’s needed for other things</a:t>
            </a:r>
          </a:p>
          <a:p>
            <a:r>
              <a:rPr lang="en-US" dirty="0" smtClean="0"/>
              <a:t>The preferred procedure is to fly small straight-line segments around the arc of about 10 to 20 degrees each</a:t>
            </a:r>
          </a:p>
          <a:p>
            <a:pPr lvl="1"/>
            <a:r>
              <a:rPr lang="en-US" dirty="0" smtClean="0"/>
              <a:t>For the first segment though, establish a 10 degree straight segment to determine if you are properly established on the arc quickly – e.g., if you joined the arc on the 010 radial, fly a straight line on your heading of 100 until you cross the 020 radial. </a:t>
            </a:r>
          </a:p>
          <a:p>
            <a:pPr lvl="1"/>
            <a:r>
              <a:rPr lang="en-US" dirty="0" smtClean="0"/>
              <a:t>To fly the segment turn the HSI needle/OBS card until the check radial (020) is set.  As you fly along the arc, the HSI/CDI needle will start to center as you close in and cross the 020 radial</a:t>
            </a:r>
            <a:endParaRPr lang="en-US" dirty="0"/>
          </a:p>
        </p:txBody>
      </p:sp>
      <p:sp>
        <p:nvSpPr>
          <p:cNvPr id="4" name="Slide Number Placeholder 3"/>
          <p:cNvSpPr>
            <a:spLocks noGrp="1"/>
          </p:cNvSpPr>
          <p:nvPr>
            <p:ph type="sldNum" sz="quarter" idx="12"/>
          </p:nvPr>
        </p:nvSpPr>
        <p:spPr/>
        <p:txBody>
          <a:bodyPr/>
          <a:lstStyle/>
          <a:p>
            <a:fld id="{9A4EB254-6C1F-4CCD-AEFA-259F9C2769F9}" type="slidenum">
              <a:rPr lang="en-US" smtClean="0"/>
              <a:t>9</a:t>
            </a:fld>
            <a:endParaRPr lang="en-US"/>
          </a:p>
        </p:txBody>
      </p:sp>
    </p:spTree>
    <p:extLst>
      <p:ext uri="{BB962C8B-B14F-4D97-AF65-F5344CB8AC3E}">
        <p14:creationId xmlns:p14="http://schemas.microsoft.com/office/powerpoint/2010/main" val="30466361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329</TotalTime>
  <Words>1801</Words>
  <Application>Microsoft Office PowerPoint</Application>
  <PresentationFormat>On-screen Show (4:3)</PresentationFormat>
  <Paragraphs>119</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Flying DME Arcs</vt:lpstr>
      <vt:lpstr>Purpose</vt:lpstr>
      <vt:lpstr>DME Arc Basics</vt:lpstr>
      <vt:lpstr>DME Arc Basics</vt:lpstr>
      <vt:lpstr>Flying the DME Arc</vt:lpstr>
      <vt:lpstr>Flying the DME Arc</vt:lpstr>
      <vt:lpstr>Joining the DME Arc</vt:lpstr>
      <vt:lpstr>Joining / Maintaining the DME Arc</vt:lpstr>
      <vt:lpstr>Maintaining the DME Arc</vt:lpstr>
      <vt:lpstr>Maintaining the DME Arc</vt:lpstr>
      <vt:lpstr>Maintaining the DME Arc</vt:lpstr>
      <vt:lpstr>Maintaining the DME Arc</vt:lpstr>
      <vt:lpstr>Getting Off the Arc</vt:lpstr>
      <vt:lpstr>RMI DME ARC</vt:lpstr>
      <vt:lpstr>GPS DME Arc</vt:lpstr>
      <vt:lpstr>Charting</vt:lpstr>
      <vt:lpstr>Questions</vt:lpstr>
      <vt:lpstr>Disclaimer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Flying DME Arcs</dc:title>
  <dc:creator>Bob</dc:creator>
  <cp:lastModifiedBy>Bob</cp:lastModifiedBy>
  <cp:revision>50</cp:revision>
  <dcterms:created xsi:type="dcterms:W3CDTF">2013-06-09T21:35:30Z</dcterms:created>
  <dcterms:modified xsi:type="dcterms:W3CDTF">2013-06-10T03:09:16Z</dcterms:modified>
</cp:coreProperties>
</file>