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sldIdLst>
    <p:sldId id="256" r:id="rId2"/>
    <p:sldId id="257" r:id="rId3"/>
    <p:sldId id="297" r:id="rId4"/>
    <p:sldId id="305" r:id="rId5"/>
    <p:sldId id="260" r:id="rId6"/>
    <p:sldId id="306" r:id="rId7"/>
    <p:sldId id="307" r:id="rId8"/>
    <p:sldId id="308" r:id="rId9"/>
    <p:sldId id="309" r:id="rId10"/>
    <p:sldId id="310" r:id="rId11"/>
    <p:sldId id="298" r:id="rId12"/>
    <p:sldId id="299" r:id="rId13"/>
    <p:sldId id="303" r:id="rId14"/>
    <p:sldId id="304" r:id="rId15"/>
    <p:sldId id="300" r:id="rId16"/>
    <p:sldId id="301" r:id="rId17"/>
    <p:sldId id="302" r:id="rId18"/>
    <p:sldId id="262" r:id="rId19"/>
    <p:sldId id="275" r:id="rId20"/>
    <p:sldId id="261" r:id="rId21"/>
    <p:sldId id="266" r:id="rId22"/>
    <p:sldId id="278" r:id="rId23"/>
    <p:sldId id="285"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AAE16-68F6-4EF0-87AC-A83F045E078D}" type="datetimeFigureOut">
              <a:rPr lang="en-US" smtClean="0"/>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75DEC-3571-401E-AD44-433AFB39BD05}" type="slidenum">
              <a:rPr lang="en-US" smtClean="0"/>
              <a:t>‹#›</a:t>
            </a:fld>
            <a:endParaRPr lang="en-US"/>
          </a:p>
        </p:txBody>
      </p:sp>
    </p:spTree>
    <p:extLst>
      <p:ext uri="{BB962C8B-B14F-4D97-AF65-F5344CB8AC3E}">
        <p14:creationId xmlns:p14="http://schemas.microsoft.com/office/powerpoint/2010/main" val="724053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25</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5E393-3F2F-41E9-AE3D-3C49C644C652}" type="datetime1">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414244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4562D-67F5-46D8-A518-34F7B833BED9}" type="datetime1">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340967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23790-9D3D-4535-9E92-695CF53C6E83}" type="datetime1">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342403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2306A-F7DE-42FC-8EE2-79120955BE2E}" type="datetime1">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28542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1F81E-D463-4889-BD05-81D36EEDEC8F}" type="datetime1">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15643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9189A-83B2-4059-B4F0-BB0FDF4F8999}" type="datetime1">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73088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800CCA-5787-41A3-BA00-95D51DBF55F5}" type="datetime1">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2802271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547DC-2DAC-4246-B793-0A294B21B1A3}" type="datetime1">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118355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6A7D3-1622-424C-B4E6-ABCFA7D65D03}" type="datetime1">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192976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000F7-0D63-4491-99E9-BFD6AA8C0E70}" type="datetime1">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36901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1DC7E-7795-4903-9935-56AF4137DABA}" type="datetime1">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C691-AE66-4F77-B7BC-BD74BD5CFF1A}" type="slidenum">
              <a:rPr lang="en-US" smtClean="0"/>
              <a:t>‹#›</a:t>
            </a:fld>
            <a:endParaRPr lang="en-US"/>
          </a:p>
        </p:txBody>
      </p:sp>
    </p:spTree>
    <p:extLst>
      <p:ext uri="{BB962C8B-B14F-4D97-AF65-F5344CB8AC3E}">
        <p14:creationId xmlns:p14="http://schemas.microsoft.com/office/powerpoint/2010/main" val="3861508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52FEC-D6F1-4458-BAE3-BFC0C6D0A530}" type="datetime1">
              <a:rPr lang="en-US" smtClean="0"/>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C691-AE66-4F77-B7BC-BD74BD5CFF1A}" type="slidenum">
              <a:rPr lang="en-US" smtClean="0"/>
              <a:t>‹#›</a:t>
            </a:fld>
            <a:endParaRPr lang="en-US"/>
          </a:p>
        </p:txBody>
      </p:sp>
    </p:spTree>
    <p:extLst>
      <p:ext uri="{BB962C8B-B14F-4D97-AF65-F5344CB8AC3E}">
        <p14:creationId xmlns:p14="http://schemas.microsoft.com/office/powerpoint/2010/main" val="367120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faa.gov/air_traffic/publications/ATpubs/PCG/index.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 TRAFFIC CONTROL</a:t>
            </a:r>
            <a:br>
              <a:rPr lang="en-US" dirty="0" smtClean="0"/>
            </a:br>
            <a:r>
              <a:rPr lang="en-US" dirty="0" smtClean="0"/>
              <a:t>CLEARANCES AND PROCEDURES</a:t>
            </a:r>
            <a:endParaRPr lang="en-US" dirty="0"/>
          </a:p>
        </p:txBody>
      </p:sp>
      <p:pic>
        <p:nvPicPr>
          <p:cNvPr id="1026" name="Picture 2" descr="http://static.ddmcdn.com/gif/air-traffic-control-sfo-nasa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733800"/>
            <a:ext cx="3810000" cy="2705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bls.gov/ooh/images/p30-to-p31/p312-4-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282" y="3733800"/>
            <a:ext cx="3965950" cy="28328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hlabornews.com/wp-content/uploads/2013/10/control-tower.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304800"/>
            <a:ext cx="2407918" cy="180593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airtrafficcontrollerexam.com/LAX%20RADA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198" y="220462"/>
            <a:ext cx="2114717" cy="198933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6654C691-AE66-4F77-B7BC-BD74BD5CFF1A}" type="slidenum">
              <a:rPr lang="en-US" smtClean="0"/>
              <a:t>1</a:t>
            </a:fld>
            <a:endParaRPr lang="en-US"/>
          </a:p>
        </p:txBody>
      </p:sp>
    </p:spTree>
    <p:extLst>
      <p:ext uri="{BB962C8B-B14F-4D97-AF65-F5344CB8AC3E}">
        <p14:creationId xmlns:p14="http://schemas.microsoft.com/office/powerpoint/2010/main" val="153205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Transponder</a:t>
            </a:r>
            <a:endParaRPr lang="en-US" dirty="0"/>
          </a:p>
        </p:txBody>
      </p:sp>
      <p:sp>
        <p:nvSpPr>
          <p:cNvPr id="3" name="Content Placeholder 2"/>
          <p:cNvSpPr>
            <a:spLocks noGrp="1"/>
          </p:cNvSpPr>
          <p:nvPr>
            <p:ph idx="1"/>
          </p:nvPr>
        </p:nvSpPr>
        <p:spPr/>
        <p:txBody>
          <a:bodyPr/>
          <a:lstStyle/>
          <a:p>
            <a:r>
              <a:rPr lang="en-US" dirty="0" smtClean="0"/>
              <a:t>You will be assigned a specific squawk code</a:t>
            </a:r>
          </a:p>
          <a:p>
            <a:r>
              <a:rPr lang="en-US" dirty="0" smtClean="0"/>
              <a:t>Will not be 1200</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10</a:t>
            </a:fld>
            <a:endParaRPr lang="en-US"/>
          </a:p>
        </p:txBody>
      </p:sp>
    </p:spTree>
    <p:extLst>
      <p:ext uri="{BB962C8B-B14F-4D97-AF65-F5344CB8AC3E}">
        <p14:creationId xmlns:p14="http://schemas.microsoft.com/office/powerpoint/2010/main" val="213153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Correct and </a:t>
            </a:r>
            <a:r>
              <a:rPr lang="en-US" dirty="0" smtClean="0"/>
              <a:t>Timely Copying of </a:t>
            </a:r>
            <a:r>
              <a:rPr lang="en-US" dirty="0"/>
              <a:t>an ATC </a:t>
            </a:r>
            <a:r>
              <a:rPr lang="en-US" dirty="0" smtClean="0"/>
              <a:t>Clearance</a:t>
            </a:r>
            <a:endParaRPr lang="en-US" dirty="0"/>
          </a:p>
        </p:txBody>
      </p:sp>
      <p:sp>
        <p:nvSpPr>
          <p:cNvPr id="3" name="Content Placeholder 2"/>
          <p:cNvSpPr>
            <a:spLocks noGrp="1"/>
          </p:cNvSpPr>
          <p:nvPr>
            <p:ph idx="1"/>
          </p:nvPr>
        </p:nvSpPr>
        <p:spPr/>
        <p:txBody>
          <a:bodyPr>
            <a:noAutofit/>
          </a:bodyPr>
          <a:lstStyle/>
          <a:p>
            <a:pPr algn="just"/>
            <a:r>
              <a:rPr lang="en-US" sz="2000" dirty="0" smtClean="0"/>
              <a:t>Many systems exist to copy ATC clearances</a:t>
            </a:r>
          </a:p>
          <a:p>
            <a:pPr lvl="1" algn="just"/>
            <a:r>
              <a:rPr lang="en-US" sz="2000" dirty="0" smtClean="0"/>
              <a:t>Specific abbreviations / shorthand</a:t>
            </a:r>
          </a:p>
          <a:p>
            <a:pPr lvl="1" algn="just"/>
            <a:r>
              <a:rPr lang="en-US" sz="2000" dirty="0" smtClean="0"/>
              <a:t>Specific forms</a:t>
            </a:r>
          </a:p>
          <a:p>
            <a:pPr algn="just"/>
            <a:r>
              <a:rPr lang="en-US" sz="2000" dirty="0" smtClean="0"/>
              <a:t>Key is to be </a:t>
            </a:r>
            <a:r>
              <a:rPr lang="en-US" sz="2000" dirty="0"/>
              <a:t>ready to </a:t>
            </a:r>
            <a:r>
              <a:rPr lang="en-US" sz="2000" dirty="0" smtClean="0"/>
              <a:t>copy</a:t>
            </a:r>
          </a:p>
          <a:p>
            <a:pPr lvl="1" algn="just"/>
            <a:r>
              <a:rPr lang="en-US" sz="2000" dirty="0" smtClean="0"/>
              <a:t>Know expected route and </a:t>
            </a:r>
            <a:r>
              <a:rPr lang="en-US" sz="2000" dirty="0" err="1" smtClean="0"/>
              <a:t>navaids</a:t>
            </a:r>
            <a:endParaRPr lang="en-US" sz="2000" dirty="0" smtClean="0"/>
          </a:p>
          <a:p>
            <a:pPr lvl="1" algn="just"/>
            <a:r>
              <a:rPr lang="en-US" sz="2000" dirty="0" smtClean="0"/>
              <a:t>Have pen and paper ready </a:t>
            </a:r>
            <a:r>
              <a:rPr lang="en-US" sz="2000" dirty="0"/>
              <a:t>when requesting clearance</a:t>
            </a:r>
          </a:p>
          <a:p>
            <a:pPr algn="just"/>
            <a:r>
              <a:rPr lang="en-US" sz="2000" dirty="0" smtClean="0"/>
              <a:t>Copy </a:t>
            </a:r>
            <a:r>
              <a:rPr lang="en-US" sz="2000" dirty="0"/>
              <a:t>clearance as it is being read by controller</a:t>
            </a:r>
          </a:p>
          <a:p>
            <a:pPr algn="just"/>
            <a:r>
              <a:rPr lang="en-US" sz="2000" dirty="0" smtClean="0"/>
              <a:t>Use </a:t>
            </a:r>
            <a:r>
              <a:rPr lang="en-US" sz="2000" dirty="0"/>
              <a:t>clearance </a:t>
            </a:r>
            <a:r>
              <a:rPr lang="en-US" sz="2000" dirty="0" smtClean="0"/>
              <a:t>shorthand that works for you</a:t>
            </a:r>
            <a:endParaRPr lang="en-US" sz="2000" dirty="0"/>
          </a:p>
        </p:txBody>
      </p:sp>
      <p:sp>
        <p:nvSpPr>
          <p:cNvPr id="4" name="Slide Number Placeholder 3"/>
          <p:cNvSpPr>
            <a:spLocks noGrp="1"/>
          </p:cNvSpPr>
          <p:nvPr>
            <p:ph type="sldNum" sz="quarter" idx="12"/>
          </p:nvPr>
        </p:nvSpPr>
        <p:spPr/>
        <p:txBody>
          <a:bodyPr/>
          <a:lstStyle/>
          <a:p>
            <a:fld id="{6654C691-AE66-4F77-B7BC-BD74BD5CFF1A}" type="slidenum">
              <a:rPr lang="en-US" smtClean="0"/>
              <a:t>11</a:t>
            </a:fld>
            <a:endParaRPr lang="en-US"/>
          </a:p>
        </p:txBody>
      </p:sp>
    </p:spTree>
    <p:extLst>
      <p:ext uri="{BB962C8B-B14F-4D97-AF65-F5344CB8AC3E}">
        <p14:creationId xmlns:p14="http://schemas.microsoft.com/office/powerpoint/2010/main" val="32282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Clearance Recordation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400"/>
            <a:ext cx="4267200" cy="5286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6654C691-AE66-4F77-B7BC-BD74BD5CFF1A}" type="slidenum">
              <a:rPr lang="en-US" smtClean="0"/>
              <a:t>12</a:t>
            </a:fld>
            <a:endParaRPr lang="en-US"/>
          </a:p>
        </p:txBody>
      </p:sp>
    </p:spTree>
    <p:extLst>
      <p:ext uri="{BB962C8B-B14F-4D97-AF65-F5344CB8AC3E}">
        <p14:creationId xmlns:p14="http://schemas.microsoft.com/office/powerpoint/2010/main" val="267555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Back of Clearance</a:t>
            </a:r>
          </a:p>
        </p:txBody>
      </p:sp>
      <p:sp>
        <p:nvSpPr>
          <p:cNvPr id="3" name="Content Placeholder 2"/>
          <p:cNvSpPr>
            <a:spLocks noGrp="1"/>
          </p:cNvSpPr>
          <p:nvPr>
            <p:ph idx="1"/>
          </p:nvPr>
        </p:nvSpPr>
        <p:spPr/>
        <p:txBody>
          <a:bodyPr>
            <a:normAutofit fontScale="62500" lnSpcReduction="20000"/>
          </a:bodyPr>
          <a:lstStyle/>
          <a:p>
            <a:r>
              <a:rPr lang="en-US" dirty="0" smtClean="0"/>
              <a:t>Controllers </a:t>
            </a:r>
            <a:r>
              <a:rPr lang="en-US" dirty="0"/>
              <a:t>expect you to read back all relevant information that affects the direction, speed, and altitude of your </a:t>
            </a:r>
            <a:r>
              <a:rPr lang="en-US" dirty="0" smtClean="0"/>
              <a:t>flight:</a:t>
            </a:r>
            <a:endParaRPr lang="en-US" dirty="0"/>
          </a:p>
          <a:p>
            <a:pPr lvl="1"/>
            <a:r>
              <a:rPr lang="en-US" dirty="0" smtClean="0"/>
              <a:t>Heading </a:t>
            </a:r>
            <a:r>
              <a:rPr lang="en-US" dirty="0"/>
              <a:t>assignments;</a:t>
            </a:r>
          </a:p>
          <a:p>
            <a:pPr lvl="1"/>
            <a:r>
              <a:rPr lang="en-US" dirty="0" smtClean="0"/>
              <a:t>Altitude </a:t>
            </a:r>
            <a:r>
              <a:rPr lang="en-US" dirty="0"/>
              <a:t>assignments;</a:t>
            </a:r>
          </a:p>
          <a:p>
            <a:pPr lvl="1"/>
            <a:r>
              <a:rPr lang="en-US" dirty="0" smtClean="0"/>
              <a:t>Speed </a:t>
            </a:r>
            <a:r>
              <a:rPr lang="en-US" dirty="0"/>
              <a:t>assignments;</a:t>
            </a:r>
          </a:p>
          <a:p>
            <a:pPr lvl="1"/>
            <a:r>
              <a:rPr lang="en-US" dirty="0" smtClean="0"/>
              <a:t>Altimeter </a:t>
            </a:r>
            <a:r>
              <a:rPr lang="en-US" dirty="0"/>
              <a:t>settings (because altimeter accuracy influences your aircraft’s altitude;)</a:t>
            </a:r>
          </a:p>
          <a:p>
            <a:pPr lvl="1"/>
            <a:r>
              <a:rPr lang="en-US" dirty="0" smtClean="0"/>
              <a:t>Rate </a:t>
            </a:r>
            <a:r>
              <a:rPr lang="en-US" dirty="0"/>
              <a:t>of climb or descent assignments;</a:t>
            </a:r>
          </a:p>
          <a:p>
            <a:pPr lvl="1"/>
            <a:r>
              <a:rPr lang="en-US" dirty="0" smtClean="0"/>
              <a:t>Route, route </a:t>
            </a:r>
            <a:r>
              <a:rPr lang="en-US" dirty="0"/>
              <a:t>changes, including holding pattern instructions;</a:t>
            </a:r>
          </a:p>
          <a:p>
            <a:pPr lvl="1"/>
            <a:r>
              <a:rPr lang="en-US" dirty="0" smtClean="0"/>
              <a:t>Approach </a:t>
            </a:r>
            <a:r>
              <a:rPr lang="en-US" dirty="0"/>
              <a:t>and landing clearances;</a:t>
            </a:r>
          </a:p>
          <a:p>
            <a:pPr lvl="1"/>
            <a:r>
              <a:rPr lang="en-US" dirty="0" smtClean="0"/>
              <a:t>Takeoff </a:t>
            </a:r>
            <a:r>
              <a:rPr lang="en-US" dirty="0"/>
              <a:t>and departure clearances;</a:t>
            </a:r>
          </a:p>
          <a:p>
            <a:pPr lvl="1"/>
            <a:r>
              <a:rPr lang="en-US" dirty="0" smtClean="0"/>
              <a:t>Taxi instructions</a:t>
            </a:r>
          </a:p>
          <a:p>
            <a:pPr lvl="1"/>
            <a:r>
              <a:rPr lang="en-US" dirty="0"/>
              <a:t>Frequency changes should always be read-back in full</a:t>
            </a:r>
            <a:endParaRPr lang="en-US" dirty="0" smtClean="0"/>
          </a:p>
          <a:p>
            <a:r>
              <a:rPr lang="en-US" dirty="0" smtClean="0"/>
              <a:t>Neither the FARs nor </a:t>
            </a:r>
            <a:r>
              <a:rPr lang="en-US" dirty="0"/>
              <a:t>the AIM </a:t>
            </a:r>
            <a:r>
              <a:rPr lang="en-US" dirty="0" smtClean="0"/>
              <a:t>state exactly </a:t>
            </a:r>
            <a:r>
              <a:rPr lang="en-US" dirty="0"/>
              <a:t>what </a:t>
            </a:r>
            <a:r>
              <a:rPr lang="en-US" dirty="0" smtClean="0"/>
              <a:t>must be included in </a:t>
            </a:r>
            <a:r>
              <a:rPr lang="en-US" dirty="0"/>
              <a:t>your </a:t>
            </a:r>
            <a:r>
              <a:rPr lang="en-US" dirty="0" smtClean="0"/>
              <a:t>read-back</a:t>
            </a:r>
            <a:r>
              <a:rPr lang="en-US" dirty="0"/>
              <a:t>, but a strong recommendation to acknowledge instructions from ATC</a:t>
            </a:r>
          </a:p>
        </p:txBody>
      </p:sp>
      <p:sp>
        <p:nvSpPr>
          <p:cNvPr id="4" name="Slide Number Placeholder 3"/>
          <p:cNvSpPr>
            <a:spLocks noGrp="1"/>
          </p:cNvSpPr>
          <p:nvPr>
            <p:ph type="sldNum" sz="quarter" idx="12"/>
          </p:nvPr>
        </p:nvSpPr>
        <p:spPr/>
        <p:txBody>
          <a:bodyPr/>
          <a:lstStyle/>
          <a:p>
            <a:fld id="{6654C691-AE66-4F77-B7BC-BD74BD5CFF1A}" type="slidenum">
              <a:rPr lang="en-US" smtClean="0"/>
              <a:t>13</a:t>
            </a:fld>
            <a:endParaRPr lang="en-US"/>
          </a:p>
        </p:txBody>
      </p:sp>
    </p:spTree>
    <p:extLst>
      <p:ext uri="{BB962C8B-B14F-4D97-AF65-F5344CB8AC3E}">
        <p14:creationId xmlns:p14="http://schemas.microsoft.com/office/powerpoint/2010/main" val="1348185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 Back of Clearance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Read </a:t>
            </a:r>
            <a:r>
              <a:rPr lang="en-US" dirty="0"/>
              <a:t>back </a:t>
            </a:r>
            <a:r>
              <a:rPr lang="en-US" dirty="0" smtClean="0"/>
              <a:t>the clearance</a:t>
            </a:r>
          </a:p>
          <a:p>
            <a:pPr lvl="1"/>
            <a:r>
              <a:rPr lang="en-US" dirty="0" smtClean="0"/>
              <a:t>Correctly</a:t>
            </a:r>
          </a:p>
          <a:p>
            <a:pPr lvl="1"/>
            <a:r>
              <a:rPr lang="en-US" dirty="0" smtClean="0"/>
              <a:t>In </a:t>
            </a:r>
            <a:r>
              <a:rPr lang="en-US" dirty="0"/>
              <a:t>a </a:t>
            </a:r>
            <a:r>
              <a:rPr lang="en-US" dirty="0" smtClean="0"/>
              <a:t>prompt </a:t>
            </a:r>
            <a:r>
              <a:rPr lang="en-US" dirty="0" smtClean="0"/>
              <a:t>manner</a:t>
            </a:r>
          </a:p>
          <a:p>
            <a:pPr lvl="1"/>
            <a:r>
              <a:rPr lang="en-US" dirty="0" smtClean="0"/>
              <a:t>In </a:t>
            </a:r>
            <a:r>
              <a:rPr lang="en-US" dirty="0"/>
              <a:t>the sequence </a:t>
            </a:r>
            <a:r>
              <a:rPr lang="en-US" dirty="0" smtClean="0"/>
              <a:t>received</a:t>
            </a:r>
          </a:p>
          <a:p>
            <a:pPr lvl="1"/>
            <a:r>
              <a:rPr lang="en-US" dirty="0" smtClean="0"/>
              <a:t>Using standard terminology</a:t>
            </a:r>
            <a:endParaRPr lang="en-US" dirty="0" smtClean="0"/>
          </a:p>
          <a:p>
            <a:r>
              <a:rPr lang="en-US" dirty="0"/>
              <a:t>Pilots of airborne aircraft should read back those parts of ATC clearances and instructions containing altitude assignments or vectors as a means of mutual </a:t>
            </a:r>
            <a:r>
              <a:rPr lang="en-US" dirty="0" smtClean="0"/>
              <a:t>verification</a:t>
            </a:r>
          </a:p>
          <a:p>
            <a:pPr lvl="1"/>
            <a:r>
              <a:rPr lang="en-US" dirty="0" smtClean="0"/>
              <a:t>Read back </a:t>
            </a:r>
            <a:r>
              <a:rPr lang="en-US" dirty="0"/>
              <a:t>of the "numbers" serves as a double check </a:t>
            </a:r>
            <a:r>
              <a:rPr lang="en-US" dirty="0" smtClean="0"/>
              <a:t>and </a:t>
            </a:r>
            <a:r>
              <a:rPr lang="en-US" dirty="0"/>
              <a:t>reduces </a:t>
            </a:r>
            <a:r>
              <a:rPr lang="en-US" dirty="0" smtClean="0"/>
              <a:t>communication errors </a:t>
            </a:r>
            <a:endParaRPr lang="en-US" dirty="0"/>
          </a:p>
          <a:p>
            <a:r>
              <a:rPr lang="en-US" dirty="0" smtClean="0"/>
              <a:t>Include </a:t>
            </a:r>
            <a:r>
              <a:rPr lang="en-US" dirty="0"/>
              <a:t>the aircraft identification in all </a:t>
            </a:r>
            <a:r>
              <a:rPr lang="en-US" dirty="0" smtClean="0"/>
              <a:t>read-backs </a:t>
            </a:r>
            <a:r>
              <a:rPr lang="en-US" dirty="0"/>
              <a:t>and </a:t>
            </a:r>
            <a:r>
              <a:rPr lang="en-US" dirty="0" smtClean="0"/>
              <a:t>acknowledgments</a:t>
            </a:r>
          </a:p>
        </p:txBody>
      </p:sp>
      <p:sp>
        <p:nvSpPr>
          <p:cNvPr id="4" name="Slide Number Placeholder 3"/>
          <p:cNvSpPr>
            <a:spLocks noGrp="1"/>
          </p:cNvSpPr>
          <p:nvPr>
            <p:ph type="sldNum" sz="quarter" idx="12"/>
          </p:nvPr>
        </p:nvSpPr>
        <p:spPr/>
        <p:txBody>
          <a:bodyPr/>
          <a:lstStyle/>
          <a:p>
            <a:fld id="{6654C691-AE66-4F77-B7BC-BD74BD5CFF1A}" type="slidenum">
              <a:rPr lang="en-US" smtClean="0"/>
              <a:t>14</a:t>
            </a:fld>
            <a:endParaRPr lang="en-US"/>
          </a:p>
        </p:txBody>
      </p:sp>
    </p:spTree>
    <p:extLst>
      <p:ext uri="{BB962C8B-B14F-4D97-AF65-F5344CB8AC3E}">
        <p14:creationId xmlns:p14="http://schemas.microsoft.com/office/powerpoint/2010/main" val="126382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Clearance </a:t>
            </a:r>
            <a:r>
              <a:rPr lang="en-US" dirty="0" smtClean="0"/>
              <a:t>Read Back</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Inform </a:t>
            </a:r>
            <a:r>
              <a:rPr lang="en-US" dirty="0"/>
              <a:t>ATC of any items you missed</a:t>
            </a:r>
          </a:p>
          <a:p>
            <a:pPr algn="just"/>
            <a:r>
              <a:rPr lang="en-US" dirty="0" smtClean="0"/>
              <a:t>Correct </a:t>
            </a:r>
            <a:r>
              <a:rPr lang="en-US" dirty="0"/>
              <a:t>any errors and </a:t>
            </a:r>
            <a:r>
              <a:rPr lang="en-US" dirty="0" smtClean="0"/>
              <a:t>read-back </a:t>
            </a:r>
            <a:r>
              <a:rPr lang="en-US" dirty="0"/>
              <a:t>those items again for </a:t>
            </a:r>
            <a:r>
              <a:rPr lang="en-US" dirty="0" smtClean="0"/>
              <a:t>controller confirmation</a:t>
            </a:r>
            <a:endParaRPr lang="en-US" dirty="0"/>
          </a:p>
          <a:p>
            <a:pPr algn="just"/>
            <a:r>
              <a:rPr lang="en-US" dirty="0" smtClean="0"/>
              <a:t>Anticipate and note "read-back </a:t>
            </a:r>
            <a:r>
              <a:rPr lang="en-US" dirty="0"/>
              <a:t>correct" </a:t>
            </a:r>
            <a:r>
              <a:rPr lang="en-US" dirty="0" smtClean="0"/>
              <a:t>confirmation from controller</a:t>
            </a:r>
            <a:endParaRPr lang="en-US" dirty="0"/>
          </a:p>
          <a:p>
            <a:pPr algn="just"/>
            <a:r>
              <a:rPr lang="en-US" dirty="0" smtClean="0"/>
              <a:t>Reading </a:t>
            </a:r>
            <a:r>
              <a:rPr lang="en-US" dirty="0"/>
              <a:t>back of initial clearance does not imply acceptance</a:t>
            </a:r>
          </a:p>
          <a:p>
            <a:pPr algn="just"/>
            <a:r>
              <a:rPr lang="en-US" dirty="0" smtClean="0"/>
              <a:t>Study </a:t>
            </a:r>
            <a:r>
              <a:rPr lang="en-US" dirty="0"/>
              <a:t>pilot/controller glossary for </a:t>
            </a:r>
            <a:r>
              <a:rPr lang="en-US" dirty="0" smtClean="0"/>
              <a:t>standard terminology</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15</a:t>
            </a:fld>
            <a:endParaRPr lang="en-US"/>
          </a:p>
        </p:txBody>
      </p:sp>
    </p:spTree>
    <p:extLst>
      <p:ext uri="{BB962C8B-B14F-4D97-AF65-F5344CB8AC3E}">
        <p14:creationId xmlns:p14="http://schemas.microsoft.com/office/powerpoint/2010/main" val="154112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of Clearance</a:t>
            </a:r>
            <a:endParaRPr lang="en-US" dirty="0"/>
          </a:p>
        </p:txBody>
      </p:sp>
      <p:sp>
        <p:nvSpPr>
          <p:cNvPr id="3" name="Content Placeholder 2"/>
          <p:cNvSpPr>
            <a:spLocks noGrp="1"/>
          </p:cNvSpPr>
          <p:nvPr>
            <p:ph idx="1"/>
          </p:nvPr>
        </p:nvSpPr>
        <p:spPr/>
        <p:txBody>
          <a:bodyPr>
            <a:normAutofit fontScale="92500"/>
          </a:bodyPr>
          <a:lstStyle/>
          <a:p>
            <a:r>
              <a:rPr lang="en-US" dirty="0" smtClean="0"/>
              <a:t>Be certain that you confirm that is possible to comply with the clearance</a:t>
            </a:r>
          </a:p>
          <a:p>
            <a:pPr lvl="1"/>
            <a:r>
              <a:rPr lang="en-US" dirty="0" smtClean="0"/>
              <a:t>Aircraft capabilities</a:t>
            </a:r>
          </a:p>
          <a:p>
            <a:pPr lvl="1"/>
            <a:r>
              <a:rPr lang="en-US" dirty="0" smtClean="0"/>
              <a:t>Pilot capabilities</a:t>
            </a:r>
          </a:p>
          <a:p>
            <a:pPr lvl="1"/>
            <a:r>
              <a:rPr lang="en-US" dirty="0" smtClean="0"/>
              <a:t>Terrain / CFIT</a:t>
            </a:r>
          </a:p>
          <a:p>
            <a:pPr lvl="1"/>
            <a:r>
              <a:rPr lang="en-US" dirty="0" smtClean="0"/>
              <a:t>FARs</a:t>
            </a:r>
          </a:p>
          <a:p>
            <a:r>
              <a:rPr lang="en-US" dirty="0" smtClean="0"/>
              <a:t>Pilot must request </a:t>
            </a:r>
            <a:r>
              <a:rPr lang="en-US" dirty="0"/>
              <a:t>an amended clearance if the </a:t>
            </a:r>
            <a:r>
              <a:rPr lang="en-US" dirty="0" smtClean="0"/>
              <a:t>clearance would </a:t>
            </a:r>
            <a:r>
              <a:rPr lang="en-US" dirty="0"/>
              <a:t>cause deviation from a rule or regulation or place the aircraft in </a:t>
            </a:r>
            <a:r>
              <a:rPr lang="en-US" dirty="0" smtClean="0"/>
              <a:t>jeopardy</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16</a:t>
            </a:fld>
            <a:endParaRPr lang="en-US"/>
          </a:p>
        </p:txBody>
      </p:sp>
    </p:spTree>
    <p:extLst>
      <p:ext uri="{BB962C8B-B14F-4D97-AF65-F5344CB8AC3E}">
        <p14:creationId xmlns:p14="http://schemas.microsoft.com/office/powerpoint/2010/main" val="419333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Validation / Clarification of Clearance</a:t>
            </a:r>
            <a:endParaRPr lang="en-US" dirty="0"/>
          </a:p>
        </p:txBody>
      </p:sp>
      <p:sp>
        <p:nvSpPr>
          <p:cNvPr id="3" name="Content Placeholder 2"/>
          <p:cNvSpPr>
            <a:spLocks noGrp="1"/>
          </p:cNvSpPr>
          <p:nvPr>
            <p:ph idx="1"/>
          </p:nvPr>
        </p:nvSpPr>
        <p:spPr/>
        <p:txBody>
          <a:bodyPr>
            <a:normAutofit/>
          </a:bodyPr>
          <a:lstStyle/>
          <a:p>
            <a:r>
              <a:rPr lang="en-US" dirty="0" smtClean="0"/>
              <a:t>Assure you correctly interpret the ATC clearance</a:t>
            </a:r>
          </a:p>
          <a:p>
            <a:r>
              <a:rPr lang="en-US" dirty="0" smtClean="0"/>
              <a:t>When </a:t>
            </a:r>
            <a:r>
              <a:rPr lang="en-US" dirty="0"/>
              <a:t>necessary, request </a:t>
            </a:r>
            <a:r>
              <a:rPr lang="en-US" dirty="0" smtClean="0"/>
              <a:t>clarification</a:t>
            </a:r>
            <a:r>
              <a:rPr lang="en-US" dirty="0"/>
              <a:t>, verification or change</a:t>
            </a:r>
          </a:p>
          <a:p>
            <a:r>
              <a:rPr lang="en-US" dirty="0" smtClean="0"/>
              <a:t>Study </a:t>
            </a:r>
            <a:r>
              <a:rPr lang="en-US" dirty="0"/>
              <a:t>each clearance element</a:t>
            </a:r>
          </a:p>
          <a:p>
            <a:pPr lvl="1"/>
            <a:r>
              <a:rPr lang="en-US" dirty="0" smtClean="0"/>
              <a:t>If </a:t>
            </a:r>
            <a:r>
              <a:rPr lang="en-US" dirty="0"/>
              <a:t>in doubt, request clarification</a:t>
            </a:r>
          </a:p>
          <a:p>
            <a:pPr lvl="1"/>
            <a:r>
              <a:rPr lang="en-US" dirty="0" smtClean="0"/>
              <a:t>If </a:t>
            </a:r>
            <a:r>
              <a:rPr lang="en-US" dirty="0"/>
              <a:t>unable, request </a:t>
            </a:r>
            <a:r>
              <a:rPr lang="en-US" dirty="0" smtClean="0"/>
              <a:t>amendment</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17</a:t>
            </a:fld>
            <a:endParaRPr lang="en-US"/>
          </a:p>
        </p:txBody>
      </p:sp>
    </p:spTree>
    <p:extLst>
      <p:ext uri="{BB962C8B-B14F-4D97-AF65-F5344CB8AC3E}">
        <p14:creationId xmlns:p14="http://schemas.microsoft.com/office/powerpoint/2010/main" val="4235064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Pilot/Controller Responsibilities </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a:t>AIM </a:t>
            </a:r>
            <a:r>
              <a:rPr lang="en-US" dirty="0" smtClean="0"/>
              <a:t>5-5-1 sets out responsibilities more fully</a:t>
            </a:r>
            <a:endParaRPr lang="en-US" dirty="0"/>
          </a:p>
          <a:p>
            <a:pPr algn="just"/>
            <a:r>
              <a:rPr lang="en-US" dirty="0" smtClean="0"/>
              <a:t>Pilot general responsibilities</a:t>
            </a:r>
          </a:p>
          <a:p>
            <a:pPr lvl="1" algn="just"/>
            <a:r>
              <a:rPr lang="en-US" dirty="0" smtClean="0"/>
              <a:t>FAR </a:t>
            </a:r>
            <a:r>
              <a:rPr lang="en-US" dirty="0"/>
              <a:t>91.3 </a:t>
            </a:r>
            <a:r>
              <a:rPr lang="en-US" dirty="0" smtClean="0"/>
              <a:t>- Pilot </a:t>
            </a:r>
            <a:r>
              <a:rPr lang="en-US" dirty="0"/>
              <a:t>in command is directly responsible for, and is the final authority for the safe operation of, an aircraft. In an emergency pilots can deviate from any rule as </a:t>
            </a:r>
            <a:r>
              <a:rPr lang="en-US" dirty="0" smtClean="0"/>
              <a:t>needed</a:t>
            </a:r>
          </a:p>
          <a:p>
            <a:pPr lvl="1" algn="just"/>
            <a:r>
              <a:rPr lang="en-US" dirty="0" smtClean="0"/>
              <a:t>Acknowledge </a:t>
            </a:r>
            <a:r>
              <a:rPr lang="en-US" dirty="0"/>
              <a:t>receipt and understanding </a:t>
            </a:r>
            <a:r>
              <a:rPr lang="en-US" dirty="0" smtClean="0"/>
              <a:t>of clearances</a:t>
            </a:r>
          </a:p>
          <a:p>
            <a:pPr lvl="1" algn="just"/>
            <a:r>
              <a:rPr lang="en-US" dirty="0" smtClean="0"/>
              <a:t>Responsible </a:t>
            </a:r>
            <a:r>
              <a:rPr lang="en-US" dirty="0"/>
              <a:t>for questioning any heading or altitude believed to be </a:t>
            </a:r>
            <a:r>
              <a:rPr lang="en-US" dirty="0" smtClean="0"/>
              <a:t>incorrect</a:t>
            </a:r>
          </a:p>
          <a:p>
            <a:pPr lvl="2" algn="just"/>
            <a:r>
              <a:rPr lang="en-US" dirty="0" smtClean="0"/>
              <a:t>Pilot must request </a:t>
            </a:r>
            <a:r>
              <a:rPr lang="en-US" dirty="0"/>
              <a:t>an amended clearance if the pilot </a:t>
            </a:r>
            <a:r>
              <a:rPr lang="en-US" dirty="0" smtClean="0"/>
              <a:t>believes that an ATC clearance would </a:t>
            </a:r>
            <a:r>
              <a:rPr lang="en-US" dirty="0"/>
              <a:t>cause deviation from a rule or regulation or place the aircraft in jeopardy</a:t>
            </a:r>
            <a:endParaRPr lang="en-US" dirty="0" smtClean="0"/>
          </a:p>
          <a:p>
            <a:pPr lvl="1" algn="just"/>
            <a:r>
              <a:rPr lang="en-US" dirty="0"/>
              <a:t>If a pilot </a:t>
            </a:r>
            <a:r>
              <a:rPr lang="en-US" dirty="0" smtClean="0"/>
              <a:t>acknowledges traffic, the pilot is responsible to </a:t>
            </a:r>
            <a:r>
              <a:rPr lang="en-US" dirty="0"/>
              <a:t>follow the </a:t>
            </a:r>
            <a:r>
              <a:rPr lang="en-US" dirty="0" smtClean="0"/>
              <a:t>leader avoid such conflicting traffic </a:t>
            </a:r>
            <a:r>
              <a:rPr lang="en-US" dirty="0"/>
              <a:t>and to avoid wake </a:t>
            </a:r>
            <a:r>
              <a:rPr lang="en-US" dirty="0" smtClean="0"/>
              <a:t>turbulence</a:t>
            </a:r>
          </a:p>
          <a:p>
            <a:pPr lvl="1" algn="just"/>
            <a:r>
              <a:rPr lang="en-US" dirty="0"/>
              <a:t>Pilot is always responsible to see and avoid traffic when operating in VMC</a:t>
            </a:r>
          </a:p>
          <a:p>
            <a:pPr lvl="1" algn="just"/>
            <a:r>
              <a:rPr lang="en-US" dirty="0" smtClean="0"/>
              <a:t>To </a:t>
            </a:r>
            <a:r>
              <a:rPr lang="en-US" dirty="0"/>
              <a:t>operate under IFR in controlled airspace (Sec. 91.173)</a:t>
            </a:r>
          </a:p>
          <a:p>
            <a:pPr lvl="2" algn="just"/>
            <a:r>
              <a:rPr lang="en-US" dirty="0" smtClean="0"/>
              <a:t>File </a:t>
            </a:r>
            <a:r>
              <a:rPr lang="en-US" dirty="0"/>
              <a:t>an IFR flight plan</a:t>
            </a:r>
          </a:p>
          <a:p>
            <a:pPr lvl="2" algn="just"/>
            <a:r>
              <a:rPr lang="en-US" dirty="0" smtClean="0"/>
              <a:t>Obtain </a:t>
            </a:r>
            <a:r>
              <a:rPr lang="en-US" dirty="0"/>
              <a:t>an ATC clearance</a:t>
            </a:r>
            <a:endParaRPr lang="en-US" dirty="0" smtClean="0"/>
          </a:p>
          <a:p>
            <a:pPr algn="just"/>
            <a:r>
              <a:rPr lang="en-US" dirty="0" smtClean="0"/>
              <a:t>Pilot and controller responsibilities overlap </a:t>
            </a:r>
            <a:r>
              <a:rPr lang="en-US" dirty="0"/>
              <a:t>in many areas providing </a:t>
            </a:r>
            <a:r>
              <a:rPr lang="en-US" dirty="0" smtClean="0"/>
              <a:t>redundancy</a:t>
            </a:r>
          </a:p>
        </p:txBody>
      </p:sp>
      <p:sp>
        <p:nvSpPr>
          <p:cNvPr id="4" name="Slide Number Placeholder 3"/>
          <p:cNvSpPr>
            <a:spLocks noGrp="1"/>
          </p:cNvSpPr>
          <p:nvPr>
            <p:ph type="sldNum" sz="quarter" idx="12"/>
          </p:nvPr>
        </p:nvSpPr>
        <p:spPr/>
        <p:txBody>
          <a:bodyPr/>
          <a:lstStyle/>
          <a:p>
            <a:fld id="{6654C691-AE66-4F77-B7BC-BD74BD5CFF1A}" type="slidenum">
              <a:rPr lang="en-US" smtClean="0"/>
              <a:t>18</a:t>
            </a:fld>
            <a:endParaRPr lang="en-US" dirty="0"/>
          </a:p>
        </p:txBody>
      </p:sp>
    </p:spTree>
    <p:extLst>
      <p:ext uri="{BB962C8B-B14F-4D97-AF65-F5344CB8AC3E}">
        <p14:creationId xmlns:p14="http://schemas.microsoft.com/office/powerpoint/2010/main" val="186898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Pilot/Controller Responsibilities </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Controller responsibilities</a:t>
            </a:r>
          </a:p>
          <a:p>
            <a:pPr lvl="1" algn="just"/>
            <a:r>
              <a:rPr lang="en-US" dirty="0" smtClean="0"/>
              <a:t>First </a:t>
            </a:r>
            <a:r>
              <a:rPr lang="en-US" dirty="0"/>
              <a:t>priority </a:t>
            </a:r>
            <a:r>
              <a:rPr lang="en-US" dirty="0" smtClean="0"/>
              <a:t>is for the </a:t>
            </a:r>
            <a:r>
              <a:rPr lang="en-US" dirty="0"/>
              <a:t>separation of aircraft and to the issuance of radar safety </a:t>
            </a:r>
            <a:r>
              <a:rPr lang="en-US" dirty="0" smtClean="0"/>
              <a:t>alerts</a:t>
            </a:r>
          </a:p>
          <a:p>
            <a:pPr lvl="1" algn="just"/>
            <a:r>
              <a:rPr lang="en-US" dirty="0" smtClean="0"/>
              <a:t>Other </a:t>
            </a:r>
            <a:r>
              <a:rPr lang="en-US" dirty="0"/>
              <a:t>functions are performed on a time-available </a:t>
            </a:r>
            <a:r>
              <a:rPr lang="en-US" dirty="0" smtClean="0"/>
              <a:t>basis</a:t>
            </a:r>
          </a:p>
          <a:p>
            <a:pPr lvl="1" algn="just"/>
            <a:r>
              <a:rPr lang="en-US" dirty="0" smtClean="0"/>
              <a:t>If pilot acknowledgements are incorrect</a:t>
            </a:r>
            <a:r>
              <a:rPr lang="en-US" dirty="0"/>
              <a:t>, distorted, or incomplete, </a:t>
            </a:r>
            <a:r>
              <a:rPr lang="en-US" dirty="0" smtClean="0"/>
              <a:t>the controller will correct, </a:t>
            </a:r>
            <a:r>
              <a:rPr lang="en-US" dirty="0"/>
              <a:t>as </a:t>
            </a:r>
            <a:r>
              <a:rPr lang="en-US" dirty="0" smtClean="0"/>
              <a:t>appropriate</a:t>
            </a:r>
          </a:p>
          <a:p>
            <a:pPr lvl="1" algn="just"/>
            <a:r>
              <a:rPr lang="en-US" dirty="0"/>
              <a:t>Issuing appropriate clearances</a:t>
            </a:r>
          </a:p>
          <a:p>
            <a:pPr lvl="2" algn="just"/>
            <a:r>
              <a:rPr lang="en-US" dirty="0" smtClean="0"/>
              <a:t>In </a:t>
            </a:r>
            <a:r>
              <a:rPr lang="en-US" dirty="0"/>
              <a:t>IFR clearances, assigning altitudes above the minimum IFR altitudes in controlled </a:t>
            </a:r>
            <a:r>
              <a:rPr lang="en-US" dirty="0" smtClean="0"/>
              <a:t>airspace</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19</a:t>
            </a:fld>
            <a:endParaRPr lang="en-US"/>
          </a:p>
        </p:txBody>
      </p:sp>
    </p:spTree>
    <p:extLst>
      <p:ext uri="{BB962C8B-B14F-4D97-AF65-F5344CB8AC3E}">
        <p14:creationId xmlns:p14="http://schemas.microsoft.com/office/powerpoint/2010/main" val="98727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AIR TRAFFIC CONTROL CLEARANCES</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smtClean="0"/>
              <a:t>You must</a:t>
            </a:r>
          </a:p>
          <a:p>
            <a:pPr algn="just"/>
            <a:r>
              <a:rPr lang="en-US" dirty="0" smtClean="0"/>
              <a:t>Exhibit adequate knowledge of the elements related to ATC clearances and pilot/controller responsibilities to include tower en route control and clearance void times</a:t>
            </a:r>
          </a:p>
          <a:p>
            <a:pPr algn="just"/>
            <a:r>
              <a:rPr lang="en-US" dirty="0" smtClean="0"/>
              <a:t>Be able to copy correctly, in a timely manner, the ATC clearance as issued</a:t>
            </a:r>
          </a:p>
          <a:p>
            <a:pPr algn="just"/>
            <a:r>
              <a:rPr lang="en-US" dirty="0" smtClean="0"/>
              <a:t>Determine that it is possible to comply with ATC clearance</a:t>
            </a:r>
          </a:p>
          <a:p>
            <a:pPr algn="just"/>
            <a:r>
              <a:rPr lang="en-US" dirty="0" smtClean="0"/>
              <a:t>Interpret correctly the ATC clearance received and, when necessary, requests clarification, verification, or change</a:t>
            </a:r>
          </a:p>
          <a:p>
            <a:pPr algn="just"/>
            <a:r>
              <a:rPr lang="en-US" dirty="0" smtClean="0"/>
              <a:t>Read back correctly, in a timely manner, the ATC clearance in the sequence received</a:t>
            </a:r>
          </a:p>
          <a:p>
            <a:pPr algn="just"/>
            <a:r>
              <a:rPr lang="en-US" dirty="0" smtClean="0"/>
              <a:t>Uses standard phraseology as contained in the Aeronautical Information Manual when reading back clearances and communicating with ATC</a:t>
            </a:r>
          </a:p>
          <a:p>
            <a:pPr algn="just"/>
            <a:r>
              <a:rPr lang="en-US" dirty="0" smtClean="0"/>
              <a:t>Sets the appropriate communication and navigation systems and transponder codes in compliance with the ATC clearance</a:t>
            </a:r>
          </a:p>
          <a:p>
            <a:pPr algn="just"/>
            <a:r>
              <a:rPr lang="en-US" dirty="0" smtClean="0"/>
              <a:t>Demonstrates an appropriate level of single-pilot resource management skills</a:t>
            </a:r>
          </a:p>
        </p:txBody>
      </p:sp>
      <p:sp>
        <p:nvSpPr>
          <p:cNvPr id="4" name="Slide Number Placeholder 3"/>
          <p:cNvSpPr>
            <a:spLocks noGrp="1"/>
          </p:cNvSpPr>
          <p:nvPr>
            <p:ph type="sldNum" sz="quarter" idx="12"/>
          </p:nvPr>
        </p:nvSpPr>
        <p:spPr/>
        <p:txBody>
          <a:bodyPr/>
          <a:lstStyle/>
          <a:p>
            <a:fld id="{6654C691-AE66-4F77-B7BC-BD74BD5CFF1A}" type="slidenum">
              <a:rPr lang="en-US" smtClean="0"/>
              <a:t>2</a:t>
            </a:fld>
            <a:endParaRPr lang="en-US"/>
          </a:p>
        </p:txBody>
      </p:sp>
    </p:spTree>
    <p:extLst>
      <p:ext uri="{BB962C8B-B14F-4D97-AF65-F5344CB8AC3E}">
        <p14:creationId xmlns:p14="http://schemas.microsoft.com/office/powerpoint/2010/main" val="4184354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Clearance Void Time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Provision </a:t>
            </a:r>
            <a:r>
              <a:rPr lang="en-US" dirty="0"/>
              <a:t>in a clearance for that clearance to be void (automatically cancelled) if aircraft not airborne by a specified time, the clearance void time</a:t>
            </a:r>
          </a:p>
          <a:p>
            <a:pPr algn="just"/>
            <a:r>
              <a:rPr lang="en-US" dirty="0" smtClean="0"/>
              <a:t>May </a:t>
            </a:r>
            <a:r>
              <a:rPr lang="en-US" dirty="0"/>
              <a:t>be received when operating from an airport without a control tower</a:t>
            </a:r>
          </a:p>
          <a:p>
            <a:pPr algn="just"/>
            <a:r>
              <a:rPr lang="en-US" dirty="0" smtClean="0"/>
              <a:t>If </a:t>
            </a:r>
            <a:r>
              <a:rPr lang="en-US" dirty="0"/>
              <a:t>not airborne prior to the clearance void time, advise ATC as soon as possible</a:t>
            </a:r>
          </a:p>
          <a:p>
            <a:pPr algn="just"/>
            <a:r>
              <a:rPr lang="en-US" dirty="0" smtClean="0"/>
              <a:t>ATC </a:t>
            </a:r>
            <a:r>
              <a:rPr lang="en-US" dirty="0"/>
              <a:t>normally advises pilot of time allotted to notify ATC in this event (cannot exceed 30 minutes)</a:t>
            </a:r>
          </a:p>
          <a:p>
            <a:pPr algn="just"/>
            <a:r>
              <a:rPr lang="en-US" dirty="0" smtClean="0"/>
              <a:t>If </a:t>
            </a:r>
            <a:r>
              <a:rPr lang="en-US" dirty="0"/>
              <a:t>ATC in not notified within 30 </a:t>
            </a:r>
            <a:r>
              <a:rPr lang="en-US" dirty="0" smtClean="0"/>
              <a:t>minutes </a:t>
            </a:r>
            <a:r>
              <a:rPr lang="en-US" dirty="0"/>
              <a:t>after aircraft misses clearance void time, then aircraft is considered overdue and search and rescue procedures are begun</a:t>
            </a:r>
          </a:p>
          <a:p>
            <a:pPr algn="just"/>
            <a:r>
              <a:rPr lang="en-US" dirty="0" smtClean="0"/>
              <a:t>Other </a:t>
            </a:r>
            <a:r>
              <a:rPr lang="en-US" dirty="0"/>
              <a:t>IFR operations are suspended until aircraft contacts ATC or until 30 minutes after clearance void </a:t>
            </a:r>
            <a:r>
              <a:rPr lang="en-US" dirty="0" smtClean="0"/>
              <a:t>time</a:t>
            </a:r>
          </a:p>
          <a:p>
            <a:pPr algn="just"/>
            <a:r>
              <a:rPr lang="en-US" dirty="0" smtClean="0"/>
              <a:t>Prohibited to use the clearance after the void time = to no clearance</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20</a:t>
            </a:fld>
            <a:endParaRPr lang="en-US"/>
          </a:p>
        </p:txBody>
      </p:sp>
    </p:spTree>
    <p:extLst>
      <p:ext uri="{BB962C8B-B14F-4D97-AF65-F5344CB8AC3E}">
        <p14:creationId xmlns:p14="http://schemas.microsoft.com/office/powerpoint/2010/main" val="4177935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Phraseology </a:t>
            </a:r>
            <a:endParaRPr lang="en-US" dirty="0"/>
          </a:p>
        </p:txBody>
      </p:sp>
      <p:sp>
        <p:nvSpPr>
          <p:cNvPr id="3" name="Content Placeholder 2"/>
          <p:cNvSpPr>
            <a:spLocks noGrp="1"/>
          </p:cNvSpPr>
          <p:nvPr>
            <p:ph idx="1"/>
          </p:nvPr>
        </p:nvSpPr>
        <p:spPr>
          <a:xfrm>
            <a:off x="457200" y="1600200"/>
            <a:ext cx="4800600" cy="4525963"/>
          </a:xfrm>
        </p:spPr>
        <p:txBody>
          <a:bodyPr/>
          <a:lstStyle/>
          <a:p>
            <a:r>
              <a:rPr lang="en-US" dirty="0" smtClean="0"/>
              <a:t>AIM 4-2-7 - Phonetic Alphabet</a:t>
            </a:r>
          </a:p>
          <a:p>
            <a:r>
              <a:rPr lang="en-US" dirty="0"/>
              <a:t>Federal Aviation </a:t>
            </a:r>
            <a:r>
              <a:rPr lang="en-US" dirty="0" smtClean="0"/>
              <a:t>Administration Pilot / Controller </a:t>
            </a:r>
            <a:r>
              <a:rPr lang="en-US" dirty="0"/>
              <a:t>Glossary (P/CG</a:t>
            </a:r>
            <a:r>
              <a:rPr lang="en-US" dirty="0" smtClean="0"/>
              <a:t>)</a:t>
            </a:r>
          </a:p>
          <a:p>
            <a:pPr lvl="1"/>
            <a:r>
              <a:rPr lang="en-US" dirty="0">
                <a:hlinkClick r:id="rId2"/>
              </a:rPr>
              <a:t>http://</a:t>
            </a:r>
            <a:r>
              <a:rPr lang="en-US" dirty="0" smtClean="0">
                <a:hlinkClick r:id="rId2"/>
              </a:rPr>
              <a:t>www.faa.gov/air_traffic/publications/ATpubs/PCG/index.htm</a:t>
            </a:r>
            <a:r>
              <a:rPr lang="en-US" dirty="0" smtClean="0"/>
              <a:t> </a:t>
            </a:r>
          </a:p>
          <a:p>
            <a:pPr marL="0" indent="0">
              <a:buNone/>
            </a:pPr>
            <a:endParaRPr lang="en-US" dirty="0"/>
          </a:p>
        </p:txBody>
      </p:sp>
      <p:pic>
        <p:nvPicPr>
          <p:cNvPr id="2052" name="Picture 4" descr="http://www.circlinghawk.com/FAAPhoneticCh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447800"/>
            <a:ext cx="2478596" cy="507129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654C691-AE66-4F77-B7BC-BD74BD5CFF1A}" type="slidenum">
              <a:rPr lang="en-US" smtClean="0"/>
              <a:t>21</a:t>
            </a:fld>
            <a:endParaRPr lang="en-US"/>
          </a:p>
        </p:txBody>
      </p:sp>
    </p:spTree>
    <p:extLst>
      <p:ext uri="{BB962C8B-B14F-4D97-AF65-F5344CB8AC3E}">
        <p14:creationId xmlns:p14="http://schemas.microsoft.com/office/powerpoint/2010/main" val="2159541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Sets </a:t>
            </a:r>
            <a:r>
              <a:rPr lang="en-US" dirty="0" smtClean="0"/>
              <a:t>Communication </a:t>
            </a:r>
            <a:r>
              <a:rPr lang="en-US" dirty="0"/>
              <a:t>and </a:t>
            </a:r>
            <a:r>
              <a:rPr lang="en-US" dirty="0" smtClean="0"/>
              <a:t>Navigation Radios and Transponder Codes </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Set communication </a:t>
            </a:r>
            <a:r>
              <a:rPr lang="en-US" dirty="0"/>
              <a:t>and navigation frequencies </a:t>
            </a:r>
            <a:r>
              <a:rPr lang="en-US" dirty="0" smtClean="0"/>
              <a:t>appropriate for the ATC </a:t>
            </a:r>
            <a:r>
              <a:rPr lang="en-US" dirty="0"/>
              <a:t>clearance</a:t>
            </a:r>
          </a:p>
          <a:p>
            <a:pPr algn="just"/>
            <a:r>
              <a:rPr lang="en-US" dirty="0" smtClean="0"/>
              <a:t>Set communication </a:t>
            </a:r>
            <a:r>
              <a:rPr lang="en-US" dirty="0"/>
              <a:t>and navigation equipment </a:t>
            </a:r>
            <a:r>
              <a:rPr lang="en-US" dirty="0" smtClean="0"/>
              <a:t>frequencies as much as possible during low workload periods, e.g., prior </a:t>
            </a:r>
            <a:r>
              <a:rPr lang="en-US" dirty="0"/>
              <a:t>to takeoff</a:t>
            </a:r>
          </a:p>
          <a:p>
            <a:pPr algn="just"/>
            <a:r>
              <a:rPr lang="en-US" dirty="0" smtClean="0"/>
              <a:t>Recommend </a:t>
            </a:r>
            <a:r>
              <a:rPr lang="en-US" dirty="0"/>
              <a:t>left-to-right top-to-bottom approach for </a:t>
            </a:r>
            <a:r>
              <a:rPr lang="en-US" dirty="0" smtClean="0"/>
              <a:t>radio set </a:t>
            </a:r>
            <a:r>
              <a:rPr lang="en-US" dirty="0"/>
              <a:t>up</a:t>
            </a:r>
          </a:p>
          <a:p>
            <a:pPr lvl="1" algn="just"/>
            <a:r>
              <a:rPr lang="en-US" dirty="0" smtClean="0"/>
              <a:t>Set heading indicator </a:t>
            </a:r>
            <a:r>
              <a:rPr lang="en-US" dirty="0"/>
              <a:t>bug on initial assigned departure heading</a:t>
            </a:r>
          </a:p>
          <a:p>
            <a:pPr lvl="1" algn="just"/>
            <a:r>
              <a:rPr lang="en-US" dirty="0" smtClean="0"/>
              <a:t>Set primary </a:t>
            </a:r>
            <a:r>
              <a:rPr lang="en-US" dirty="0"/>
              <a:t>COMM radio to tower or UNICOM frequency </a:t>
            </a:r>
            <a:endParaRPr lang="en-US" dirty="0" smtClean="0"/>
          </a:p>
          <a:p>
            <a:pPr lvl="1" algn="just"/>
            <a:r>
              <a:rPr lang="en-US" dirty="0" smtClean="0"/>
              <a:t>Set </a:t>
            </a:r>
            <a:r>
              <a:rPr lang="en-US" dirty="0"/>
              <a:t>departure frequency in standby position</a:t>
            </a:r>
          </a:p>
          <a:p>
            <a:pPr lvl="1" algn="just"/>
            <a:r>
              <a:rPr lang="en-US" dirty="0" smtClean="0"/>
              <a:t>Enter </a:t>
            </a:r>
            <a:r>
              <a:rPr lang="en-US" dirty="0"/>
              <a:t>and check assigned route, all waypoints, including DP, in GPS and activate flight </a:t>
            </a:r>
            <a:r>
              <a:rPr lang="en-US" dirty="0" smtClean="0"/>
              <a:t>plan, if applicable</a:t>
            </a:r>
            <a:endParaRPr lang="en-US" dirty="0"/>
          </a:p>
          <a:p>
            <a:pPr lvl="1" algn="just"/>
            <a:r>
              <a:rPr lang="en-US" dirty="0" smtClean="0"/>
              <a:t>Set primary </a:t>
            </a:r>
            <a:r>
              <a:rPr lang="en-US" dirty="0"/>
              <a:t>navigation system (e.g., </a:t>
            </a:r>
            <a:r>
              <a:rPr lang="en-US" dirty="0" smtClean="0"/>
              <a:t>VOR, GPS, etc.): </a:t>
            </a:r>
            <a:r>
              <a:rPr lang="en-US" dirty="0"/>
              <a:t>enter, check frequency and ID (if in range) of first </a:t>
            </a:r>
            <a:r>
              <a:rPr lang="en-US" dirty="0" err="1"/>
              <a:t>enroute</a:t>
            </a:r>
            <a:r>
              <a:rPr lang="en-US" dirty="0"/>
              <a:t> station, and set OBS to initial assigned course</a:t>
            </a:r>
          </a:p>
          <a:p>
            <a:pPr lvl="1" algn="just"/>
            <a:r>
              <a:rPr lang="en-US" dirty="0" smtClean="0"/>
              <a:t>Set </a:t>
            </a:r>
            <a:r>
              <a:rPr lang="en-US" dirty="0"/>
              <a:t>secondary COMM radio to departure frequency</a:t>
            </a:r>
          </a:p>
          <a:p>
            <a:pPr lvl="1" algn="just"/>
            <a:r>
              <a:rPr lang="en-US" dirty="0" smtClean="0"/>
              <a:t>Set </a:t>
            </a:r>
            <a:r>
              <a:rPr lang="en-US" dirty="0"/>
              <a:t>secondary NAV radio to the frequency of the approach facility (e.g., ILS) that would be used in case of emergent return to departure airport in IMC</a:t>
            </a:r>
          </a:p>
          <a:p>
            <a:pPr lvl="1" algn="just"/>
            <a:r>
              <a:rPr lang="en-US" dirty="0" smtClean="0"/>
              <a:t>Set transponder to </a:t>
            </a:r>
            <a:r>
              <a:rPr lang="en-US" dirty="0"/>
              <a:t>assigned code </a:t>
            </a:r>
            <a:endParaRPr lang="en-US" dirty="0" smtClean="0"/>
          </a:p>
          <a:p>
            <a:pPr lvl="2" algn="just"/>
            <a:r>
              <a:rPr lang="en-US" dirty="0" smtClean="0"/>
              <a:t>Standby </a:t>
            </a:r>
            <a:r>
              <a:rPr lang="en-US" dirty="0"/>
              <a:t>mode until ready for takeoff, then switch to ALT </a:t>
            </a:r>
            <a:r>
              <a:rPr lang="en-US" dirty="0" smtClean="0"/>
              <a:t>mode</a:t>
            </a:r>
          </a:p>
          <a:p>
            <a:pPr lvl="2" algn="just"/>
            <a:r>
              <a:rPr lang="en-US" dirty="0" smtClean="0"/>
              <a:t>Some airports require transponder to be on during taxi</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22</a:t>
            </a:fld>
            <a:endParaRPr lang="en-US"/>
          </a:p>
        </p:txBody>
      </p:sp>
    </p:spTree>
    <p:extLst>
      <p:ext uri="{BB962C8B-B14F-4D97-AF65-F5344CB8AC3E}">
        <p14:creationId xmlns:p14="http://schemas.microsoft.com/office/powerpoint/2010/main" val="16911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Compliance With </a:t>
            </a:r>
            <a:r>
              <a:rPr lang="en-US" dirty="0" smtClean="0"/>
              <a:t>Clearances</a:t>
            </a:r>
            <a:endParaRPr lang="en-US" dirty="0"/>
          </a:p>
        </p:txBody>
      </p:sp>
      <p:sp>
        <p:nvSpPr>
          <p:cNvPr id="3" name="Content Placeholder 2"/>
          <p:cNvSpPr>
            <a:spLocks noGrp="1"/>
          </p:cNvSpPr>
          <p:nvPr>
            <p:ph idx="1"/>
          </p:nvPr>
        </p:nvSpPr>
        <p:spPr>
          <a:noFill/>
        </p:spPr>
        <p:txBody>
          <a:bodyPr>
            <a:normAutofit fontScale="55000" lnSpcReduction="20000"/>
          </a:bodyPr>
          <a:lstStyle/>
          <a:p>
            <a:pPr marL="0" indent="0" algn="just">
              <a:buNone/>
            </a:pPr>
            <a:r>
              <a:rPr lang="en-US" dirty="0" smtClean="0"/>
              <a:t>You Must:</a:t>
            </a:r>
          </a:p>
          <a:p>
            <a:pPr algn="just"/>
            <a:r>
              <a:rPr lang="en-US" dirty="0" smtClean="0"/>
              <a:t>Exhibit adequate knowledge of the elements related to ATS routes, and related pilot/controller responsibilities</a:t>
            </a:r>
          </a:p>
          <a:p>
            <a:pPr algn="just"/>
            <a:r>
              <a:rPr lang="en-US" dirty="0" smtClean="0"/>
              <a:t>Use the current and appropriate navigation publications for the proposed flight</a:t>
            </a:r>
          </a:p>
          <a:p>
            <a:pPr algn="just"/>
            <a:r>
              <a:rPr lang="en-US" dirty="0" smtClean="0"/>
              <a:t>Select and use the appropriate communication facilities; </a:t>
            </a:r>
            <a:r>
              <a:rPr lang="en-US" dirty="0" smtClean="0"/>
              <a:t>select </a:t>
            </a:r>
            <a:r>
              <a:rPr lang="en-US" dirty="0" smtClean="0"/>
              <a:t>and </a:t>
            </a:r>
            <a:r>
              <a:rPr lang="en-US" dirty="0" smtClean="0"/>
              <a:t>identify </a:t>
            </a:r>
            <a:r>
              <a:rPr lang="en-US" dirty="0" smtClean="0"/>
              <a:t>the navigation aids associated with the proposed flight</a:t>
            </a:r>
          </a:p>
          <a:p>
            <a:pPr algn="just"/>
            <a:r>
              <a:rPr lang="en-US" dirty="0" smtClean="0"/>
              <a:t>Perform the appropriate aircraft checklist items relative to the phase of flight</a:t>
            </a:r>
          </a:p>
          <a:p>
            <a:pPr algn="just"/>
            <a:r>
              <a:rPr lang="en-US" dirty="0" smtClean="0"/>
              <a:t>Establish </a:t>
            </a:r>
            <a:r>
              <a:rPr lang="en-US" dirty="0" smtClean="0"/>
              <a:t>two-way communications with the proper controlling agency, using proper phraseology</a:t>
            </a:r>
          </a:p>
          <a:p>
            <a:pPr algn="just"/>
            <a:r>
              <a:rPr lang="en-US" dirty="0" smtClean="0"/>
              <a:t>Comply, in a timely manner, with all ATC instructions and airspace restrictions</a:t>
            </a:r>
          </a:p>
          <a:p>
            <a:pPr algn="just"/>
            <a:r>
              <a:rPr lang="en-US" dirty="0" smtClean="0"/>
              <a:t>Exhibit adequate knowledge of communication failure procedures</a:t>
            </a:r>
          </a:p>
          <a:p>
            <a:pPr algn="just"/>
            <a:r>
              <a:rPr lang="en-US" dirty="0" smtClean="0"/>
              <a:t>Intercept, in a timely manner, all courses, radials, and bearings appropriate to the procedure, route, or clearance</a:t>
            </a:r>
          </a:p>
          <a:p>
            <a:pPr algn="just"/>
            <a:r>
              <a:rPr lang="en-US" dirty="0" smtClean="0"/>
              <a:t>Maintain the applicable airspeed within ±10 knots; headings within ±10°; altitude within ±100 feet; and tracks a course, radial, or bearing within ¾-scale deflection of the CDI</a:t>
            </a:r>
          </a:p>
          <a:p>
            <a:pPr algn="just"/>
            <a:r>
              <a:rPr lang="en-US" dirty="0" smtClean="0"/>
              <a:t>Demonstrate </a:t>
            </a:r>
            <a:r>
              <a:rPr lang="en-US" dirty="0" smtClean="0"/>
              <a:t>an appropriate level of single-pilot resource management skills</a:t>
            </a:r>
          </a:p>
        </p:txBody>
      </p:sp>
      <p:sp>
        <p:nvSpPr>
          <p:cNvPr id="4" name="Slide Number Placeholder 3"/>
          <p:cNvSpPr>
            <a:spLocks noGrp="1"/>
          </p:cNvSpPr>
          <p:nvPr>
            <p:ph type="sldNum" sz="quarter" idx="12"/>
          </p:nvPr>
        </p:nvSpPr>
        <p:spPr/>
        <p:txBody>
          <a:bodyPr/>
          <a:lstStyle/>
          <a:p>
            <a:fld id="{6654C691-AE66-4F77-B7BC-BD74BD5CFF1A}" type="slidenum">
              <a:rPr lang="en-US" smtClean="0"/>
              <a:t>23</a:t>
            </a:fld>
            <a:endParaRPr lang="en-US"/>
          </a:p>
        </p:txBody>
      </p:sp>
    </p:spTree>
    <p:extLst>
      <p:ext uri="{BB962C8B-B14F-4D97-AF65-F5344CB8AC3E}">
        <p14:creationId xmlns:p14="http://schemas.microsoft.com/office/powerpoint/2010/main" val="1833175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AA5592-2E14-4FAA-BF31-AE217E3D8393}" type="slidenum">
              <a:rPr lang="en-US" smtClean="0"/>
              <a:t>24</a:t>
            </a:fld>
            <a:endParaRPr lang="en-US"/>
          </a:p>
        </p:txBody>
      </p:sp>
      <p:pic>
        <p:nvPicPr>
          <p:cNvPr id="13314" name="Picture 2" descr="http://en.hdyo.org/assets/ask-question-3-049ac6f2a4e25267fa670b61ee734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6553200" cy="558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440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Instrument flight can be dangerous.  </a:t>
            </a:r>
            <a:r>
              <a:rPr lang="en-US" dirty="0" smtClean="0">
                <a:solidFill>
                  <a:srgbClr val="C00000"/>
                </a:solidFill>
              </a:rPr>
              <a:t>Do not rely solely on this presentation – PROFESSIONAL INSTRUCTION IS REQUIRED</a:t>
            </a:r>
          </a:p>
          <a:p>
            <a:pPr algn="just"/>
            <a:r>
              <a:rPr lang="en-US" dirty="0" smtClean="0"/>
              <a:t>The foregoing material should not be relied upon for flight</a:t>
            </a:r>
          </a:p>
          <a:p>
            <a:pPr algn="just"/>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25</a:t>
            </a:fld>
            <a:endParaRPr lang="en-US"/>
          </a:p>
        </p:txBody>
      </p:sp>
    </p:spTree>
    <p:extLst>
      <p:ext uri="{BB962C8B-B14F-4D97-AF65-F5344CB8AC3E}">
        <p14:creationId xmlns:p14="http://schemas.microsoft.com/office/powerpoint/2010/main" val="3050728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Flight Plan</a:t>
            </a:r>
            <a:endParaRPr lang="en-US" dirty="0"/>
          </a:p>
        </p:txBody>
      </p:sp>
      <p:sp>
        <p:nvSpPr>
          <p:cNvPr id="3" name="Content Placeholder 2"/>
          <p:cNvSpPr>
            <a:spLocks noGrp="1"/>
          </p:cNvSpPr>
          <p:nvPr>
            <p:ph idx="1"/>
          </p:nvPr>
        </p:nvSpPr>
        <p:spPr>
          <a:xfrm>
            <a:off x="457200" y="1600200"/>
            <a:ext cx="4043779" cy="4525963"/>
          </a:xfrm>
        </p:spPr>
        <p:txBody>
          <a:bodyPr>
            <a:normAutofit fontScale="77500" lnSpcReduction="20000"/>
          </a:bodyPr>
          <a:lstStyle/>
          <a:p>
            <a:r>
              <a:rPr lang="en-US" dirty="0" smtClean="0"/>
              <a:t>The clearance starts with the filing of a flight plan</a:t>
            </a:r>
          </a:p>
          <a:p>
            <a:pPr lvl="1"/>
            <a:r>
              <a:rPr lang="en-US" dirty="0" smtClean="0"/>
              <a:t>FSS</a:t>
            </a:r>
          </a:p>
          <a:p>
            <a:pPr lvl="1"/>
            <a:r>
              <a:rPr lang="en-US" dirty="0" err="1" smtClean="0"/>
              <a:t>Duats</a:t>
            </a:r>
            <a:endParaRPr lang="en-US" dirty="0" smtClean="0"/>
          </a:p>
          <a:p>
            <a:pPr lvl="1"/>
            <a:r>
              <a:rPr lang="en-US" dirty="0" smtClean="0"/>
              <a:t>Service – e.g. </a:t>
            </a:r>
            <a:r>
              <a:rPr lang="en-US" dirty="0" err="1" smtClean="0"/>
              <a:t>Foreflight</a:t>
            </a:r>
            <a:endParaRPr lang="en-US" dirty="0" smtClean="0"/>
          </a:p>
          <a:p>
            <a:pPr lvl="1"/>
            <a:r>
              <a:rPr lang="en-US" dirty="0" smtClean="0"/>
              <a:t>Pop-up with ATC</a:t>
            </a:r>
          </a:p>
          <a:p>
            <a:r>
              <a:rPr lang="en-US" dirty="0" smtClean="0"/>
              <a:t>Be sure that you accurately calculate the time of flight as this can impact other aspects of the flight – e.g. lost </a:t>
            </a:r>
            <a:r>
              <a:rPr lang="en-US" dirty="0" err="1" smtClean="0"/>
              <a:t>comms</a:t>
            </a:r>
            <a:r>
              <a:rPr lang="en-US" dirty="0" smtClean="0"/>
              <a:t> approach timing, etc.</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3</a:t>
            </a:fld>
            <a:endParaRPr lang="en-US"/>
          </a:p>
        </p:txBody>
      </p:sp>
      <p:pic>
        <p:nvPicPr>
          <p:cNvPr id="1026" name="Picture 2" descr="http://upload.wikimedia.org/wikipedia/en/e/e4/Flightpl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0274" y="2286000"/>
            <a:ext cx="4493726" cy="30702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00600" y="2971800"/>
            <a:ext cx="264816" cy="276999"/>
          </a:xfrm>
          <a:prstGeom prst="rect">
            <a:avLst/>
          </a:prstGeom>
          <a:noFill/>
        </p:spPr>
        <p:txBody>
          <a:bodyPr wrap="none" rtlCol="0">
            <a:spAutoFit/>
          </a:bodyPr>
          <a:lstStyle/>
          <a:p>
            <a:r>
              <a:rPr lang="en-US" sz="1200" dirty="0" smtClean="0"/>
              <a:t>X</a:t>
            </a:r>
            <a:endParaRPr lang="en-US" sz="1200" dirty="0"/>
          </a:p>
        </p:txBody>
      </p:sp>
    </p:spTree>
    <p:extLst>
      <p:ext uri="{BB962C8B-B14F-4D97-AF65-F5344CB8AC3E}">
        <p14:creationId xmlns:p14="http://schemas.microsoft.com/office/powerpoint/2010/main" val="1498335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Your Clearance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a:t>
            </a:r>
          </a:p>
          <a:p>
            <a:pPr lvl="1"/>
            <a:r>
              <a:rPr lang="en-US" dirty="0" smtClean="0"/>
              <a:t>Clearance delivery </a:t>
            </a:r>
          </a:p>
          <a:p>
            <a:pPr lvl="1"/>
            <a:r>
              <a:rPr lang="en-US" dirty="0" smtClean="0"/>
              <a:t>Control tower</a:t>
            </a:r>
          </a:p>
          <a:p>
            <a:pPr lvl="1"/>
            <a:r>
              <a:rPr lang="en-US" dirty="0" smtClean="0"/>
              <a:t>By radio with FSS </a:t>
            </a:r>
            <a:r>
              <a:rPr lang="en-US" dirty="0"/>
              <a:t>– e.g., dedicated remote communications </a:t>
            </a:r>
            <a:r>
              <a:rPr lang="en-US" dirty="0" smtClean="0"/>
              <a:t>frequency outlet</a:t>
            </a:r>
          </a:p>
          <a:p>
            <a:pPr lvl="1"/>
            <a:r>
              <a:rPr lang="en-US" dirty="0" smtClean="0"/>
              <a:t>By phone with FSS or applicable ATC facility </a:t>
            </a:r>
          </a:p>
          <a:p>
            <a:pPr lvl="2"/>
            <a:r>
              <a:rPr lang="en-US" dirty="0"/>
              <a:t>FSS specialist will relay the clearance from the TRACON or Center</a:t>
            </a:r>
            <a:endParaRPr lang="en-US" dirty="0" smtClean="0"/>
          </a:p>
          <a:p>
            <a:pPr lvl="1"/>
            <a:r>
              <a:rPr lang="en-US" dirty="0" smtClean="0"/>
              <a:t>By radio with approach or center – can be difficult to copy and more complex.  </a:t>
            </a:r>
          </a:p>
          <a:p>
            <a:pPr lvl="2"/>
            <a:r>
              <a:rPr lang="en-US" dirty="0" smtClean="0"/>
              <a:t>Some facilities do not like to tie up the frequency with clearances.</a:t>
            </a:r>
          </a:p>
          <a:p>
            <a:r>
              <a:rPr lang="en-US" dirty="0" smtClean="0"/>
              <a:t>On the radio to clearance delivery "Clearance</a:t>
            </a:r>
            <a:r>
              <a:rPr lang="en-US" dirty="0"/>
              <a:t>, Cessna </a:t>
            </a:r>
            <a:r>
              <a:rPr lang="en-US" dirty="0" smtClean="0"/>
              <a:t>1472F, </a:t>
            </a:r>
            <a:r>
              <a:rPr lang="en-US" dirty="0"/>
              <a:t>IFR to </a:t>
            </a:r>
            <a:r>
              <a:rPr lang="en-US" dirty="0" smtClean="0"/>
              <a:t>KDAL”</a:t>
            </a:r>
          </a:p>
          <a:p>
            <a:pPr lvl="1"/>
            <a:r>
              <a:rPr lang="en-US" dirty="0" smtClean="0"/>
              <a:t>If it is ground or tower you are talking to substitute clearance for Ground or Tower</a:t>
            </a:r>
          </a:p>
          <a:p>
            <a:r>
              <a:rPr lang="en-US" dirty="0"/>
              <a:t>Be </a:t>
            </a:r>
            <a:r>
              <a:rPr lang="en-US" dirty="0" smtClean="0"/>
              <a:t>ready with pen in hand to write your clearance down</a:t>
            </a:r>
          </a:p>
          <a:p>
            <a:pPr lvl="1"/>
            <a:r>
              <a:rPr lang="en-US" dirty="0" smtClean="0"/>
              <a:t>Copy </a:t>
            </a:r>
            <a:r>
              <a:rPr lang="en-US" dirty="0"/>
              <a:t>the clearance first, </a:t>
            </a:r>
            <a:r>
              <a:rPr lang="en-US" dirty="0" smtClean="0"/>
              <a:t>then try </a:t>
            </a:r>
            <a:r>
              <a:rPr lang="en-US" dirty="0"/>
              <a:t>to decipher it, and then, if parts of it don't make sense, query the controller for </a:t>
            </a:r>
            <a:r>
              <a:rPr lang="en-US" dirty="0" smtClean="0"/>
              <a:t>clarification</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4</a:t>
            </a:fld>
            <a:endParaRPr lang="en-US"/>
          </a:p>
        </p:txBody>
      </p:sp>
    </p:spTree>
    <p:extLst>
      <p:ext uri="{BB962C8B-B14F-4D97-AF65-F5344CB8AC3E}">
        <p14:creationId xmlns:p14="http://schemas.microsoft.com/office/powerpoint/2010/main" val="320616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ATC Clearance Elements and Order</a:t>
            </a:r>
            <a:br>
              <a:rPr lang="en-US" dirty="0" smtClean="0"/>
            </a:br>
            <a:r>
              <a:rPr lang="en-US" dirty="0" smtClean="0"/>
              <a:t>IFR – C R A F 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Aircraft </a:t>
            </a:r>
            <a:r>
              <a:rPr lang="en-US" dirty="0" smtClean="0"/>
              <a:t>Identification</a:t>
            </a:r>
          </a:p>
          <a:p>
            <a:pPr algn="just"/>
            <a:r>
              <a:rPr lang="en-US" b="1" dirty="0">
                <a:solidFill>
                  <a:srgbClr val="FF0000"/>
                </a:solidFill>
              </a:rPr>
              <a:t>C</a:t>
            </a:r>
            <a:r>
              <a:rPr lang="en-US" dirty="0"/>
              <a:t>learance limit - where you are cleared </a:t>
            </a:r>
            <a:r>
              <a:rPr lang="en-US" dirty="0" smtClean="0"/>
              <a:t>to.</a:t>
            </a:r>
          </a:p>
          <a:p>
            <a:pPr lvl="1" algn="just"/>
            <a:r>
              <a:rPr lang="en-US" dirty="0" smtClean="0"/>
              <a:t>Generally</a:t>
            </a:r>
            <a:r>
              <a:rPr lang="en-US" dirty="0"/>
              <a:t>, </a:t>
            </a:r>
            <a:r>
              <a:rPr lang="en-US" dirty="0" smtClean="0"/>
              <a:t>clearance </a:t>
            </a:r>
            <a:r>
              <a:rPr lang="en-US" dirty="0"/>
              <a:t>limit is the destination </a:t>
            </a:r>
            <a:r>
              <a:rPr lang="en-US" dirty="0" smtClean="0"/>
              <a:t>airport; can be closer location for expediency</a:t>
            </a:r>
          </a:p>
          <a:p>
            <a:pPr algn="just"/>
            <a:r>
              <a:rPr lang="en-US" dirty="0"/>
              <a:t>Departure </a:t>
            </a:r>
            <a:r>
              <a:rPr lang="en-US" dirty="0" smtClean="0"/>
              <a:t>procedure</a:t>
            </a:r>
          </a:p>
          <a:p>
            <a:pPr algn="just"/>
            <a:r>
              <a:rPr lang="en-US" b="1" dirty="0" smtClean="0">
                <a:solidFill>
                  <a:srgbClr val="FF0000"/>
                </a:solidFill>
              </a:rPr>
              <a:t>R</a:t>
            </a:r>
            <a:r>
              <a:rPr lang="en-US" dirty="0" smtClean="0"/>
              <a:t>oute of flight</a:t>
            </a:r>
          </a:p>
          <a:p>
            <a:pPr algn="just"/>
            <a:r>
              <a:rPr lang="en-US" b="1" dirty="0" smtClean="0">
                <a:solidFill>
                  <a:srgbClr val="FF0000"/>
                </a:solidFill>
              </a:rPr>
              <a:t>A</a:t>
            </a:r>
            <a:r>
              <a:rPr lang="en-US" dirty="0" smtClean="0"/>
              <a:t>ltitudes</a:t>
            </a:r>
          </a:p>
          <a:p>
            <a:pPr lvl="1" algn="just"/>
            <a:r>
              <a:rPr lang="en-US" dirty="0" smtClean="0"/>
              <a:t>Initial and expected altitude and time</a:t>
            </a:r>
          </a:p>
          <a:p>
            <a:pPr algn="just"/>
            <a:r>
              <a:rPr lang="en-US" dirty="0" smtClean="0"/>
              <a:t>Holding instructions</a:t>
            </a:r>
          </a:p>
          <a:p>
            <a:pPr algn="just"/>
            <a:r>
              <a:rPr lang="en-US" dirty="0" smtClean="0"/>
              <a:t>Special instructions / information</a:t>
            </a:r>
          </a:p>
          <a:p>
            <a:pPr lvl="1" algn="just"/>
            <a:r>
              <a:rPr lang="en-US" dirty="0" smtClean="0"/>
              <a:t>Usually not used - When used typically it </a:t>
            </a:r>
            <a:r>
              <a:rPr lang="en-US" dirty="0"/>
              <a:t>is about a composite flight plan, </a:t>
            </a:r>
            <a:r>
              <a:rPr lang="en-US" dirty="0" smtClean="0"/>
              <a:t>e.g., "Maintain </a:t>
            </a:r>
            <a:r>
              <a:rPr lang="en-US" dirty="0"/>
              <a:t>VFR on top, if not VFR on top maintain 5,000 and </a:t>
            </a:r>
            <a:r>
              <a:rPr lang="en-US" dirty="0" smtClean="0"/>
              <a:t>advise“</a:t>
            </a:r>
          </a:p>
          <a:p>
            <a:pPr algn="just"/>
            <a:r>
              <a:rPr lang="en-US" b="1" dirty="0">
                <a:solidFill>
                  <a:srgbClr val="FF0000"/>
                </a:solidFill>
              </a:rPr>
              <a:t>F</a:t>
            </a:r>
            <a:r>
              <a:rPr lang="en-US" dirty="0"/>
              <a:t>requency </a:t>
            </a:r>
            <a:r>
              <a:rPr lang="en-US" dirty="0" smtClean="0"/>
              <a:t>and </a:t>
            </a:r>
            <a:r>
              <a:rPr lang="en-US" b="1" dirty="0" smtClean="0">
                <a:solidFill>
                  <a:srgbClr val="FF0000"/>
                </a:solidFill>
              </a:rPr>
              <a:t>t</a:t>
            </a:r>
            <a:r>
              <a:rPr lang="en-US" dirty="0" smtClean="0"/>
              <a:t>ransponder code information</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5</a:t>
            </a:fld>
            <a:endParaRPr lang="en-US"/>
          </a:p>
        </p:txBody>
      </p:sp>
    </p:spTree>
    <p:extLst>
      <p:ext uri="{BB962C8B-B14F-4D97-AF65-F5344CB8AC3E}">
        <p14:creationId xmlns:p14="http://schemas.microsoft.com/office/powerpoint/2010/main" val="4027117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Clearance </a:t>
            </a:r>
            <a:r>
              <a:rPr lang="en-US" dirty="0" smtClean="0"/>
              <a:t>Limit</a:t>
            </a:r>
            <a:endParaRPr lang="en-US" dirty="0"/>
          </a:p>
        </p:txBody>
      </p:sp>
      <p:sp>
        <p:nvSpPr>
          <p:cNvPr id="3" name="Content Placeholder 2"/>
          <p:cNvSpPr>
            <a:spLocks noGrp="1"/>
          </p:cNvSpPr>
          <p:nvPr>
            <p:ph idx="1"/>
          </p:nvPr>
        </p:nvSpPr>
        <p:spPr/>
        <p:txBody>
          <a:bodyPr/>
          <a:lstStyle/>
          <a:p>
            <a:r>
              <a:rPr lang="en-US" dirty="0" smtClean="0"/>
              <a:t>Limit </a:t>
            </a:r>
            <a:r>
              <a:rPr lang="en-US" dirty="0"/>
              <a:t>of the IFR clearance, beyond which </a:t>
            </a:r>
            <a:r>
              <a:rPr lang="en-US" dirty="0" smtClean="0"/>
              <a:t>you cannot </a:t>
            </a:r>
            <a:r>
              <a:rPr lang="en-US" dirty="0"/>
              <a:t>fly IMC, unless </a:t>
            </a:r>
            <a:r>
              <a:rPr lang="en-US" dirty="0" smtClean="0"/>
              <a:t>you </a:t>
            </a:r>
            <a:r>
              <a:rPr lang="en-US" dirty="0"/>
              <a:t>either </a:t>
            </a:r>
            <a:r>
              <a:rPr lang="en-US" dirty="0" smtClean="0"/>
              <a:t>receive a </a:t>
            </a:r>
            <a:r>
              <a:rPr lang="en-US" dirty="0"/>
              <a:t>further clearance, or </a:t>
            </a:r>
            <a:r>
              <a:rPr lang="en-US" dirty="0" smtClean="0"/>
              <a:t>choose </a:t>
            </a:r>
            <a:r>
              <a:rPr lang="en-US" dirty="0"/>
              <a:t>to terminate </a:t>
            </a:r>
            <a:r>
              <a:rPr lang="en-US" dirty="0" smtClean="0"/>
              <a:t>your IFR </a:t>
            </a:r>
            <a:r>
              <a:rPr lang="en-US" dirty="0"/>
              <a:t>flight </a:t>
            </a:r>
            <a:r>
              <a:rPr lang="en-US" dirty="0" smtClean="0"/>
              <a:t>plan</a:t>
            </a:r>
          </a:p>
          <a:p>
            <a:r>
              <a:rPr lang="en-US" dirty="0" smtClean="0"/>
              <a:t>Limit is almost always your destination airport, however, it can also be a </a:t>
            </a:r>
            <a:r>
              <a:rPr lang="en-US" dirty="0"/>
              <a:t>fix, VOR, etc</a:t>
            </a:r>
            <a:r>
              <a:rPr lang="en-US" dirty="0" smtClean="0"/>
              <a:t>. prior to the destination airport </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6</a:t>
            </a:fld>
            <a:endParaRPr lang="en-US"/>
          </a:p>
        </p:txBody>
      </p:sp>
    </p:spTree>
    <p:extLst>
      <p:ext uri="{BB962C8B-B14F-4D97-AF65-F5344CB8AC3E}">
        <p14:creationId xmlns:p14="http://schemas.microsoft.com/office/powerpoint/2010/main" val="221943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proposed a route </a:t>
            </a:r>
            <a:r>
              <a:rPr lang="en-US" dirty="0"/>
              <a:t>when </a:t>
            </a:r>
            <a:r>
              <a:rPr lang="en-US" dirty="0" smtClean="0"/>
              <a:t>you filed your flight plan</a:t>
            </a:r>
          </a:p>
          <a:p>
            <a:r>
              <a:rPr lang="en-US" dirty="0" smtClean="0"/>
              <a:t>ATC will try to issue </a:t>
            </a:r>
            <a:r>
              <a:rPr lang="en-US" dirty="0"/>
              <a:t>a clearance that is close to that </a:t>
            </a:r>
            <a:r>
              <a:rPr lang="en-US" dirty="0" smtClean="0"/>
              <a:t>route</a:t>
            </a:r>
            <a:r>
              <a:rPr lang="en-US" dirty="0"/>
              <a:t>; but, </a:t>
            </a:r>
            <a:r>
              <a:rPr lang="en-US" dirty="0" smtClean="0"/>
              <a:t>the route may differ based upon traffic flow, controller workload  and other factors</a:t>
            </a:r>
          </a:p>
          <a:p>
            <a:r>
              <a:rPr lang="en-US" dirty="0" smtClean="0"/>
              <a:t>Think of the route as a contract with the controller</a:t>
            </a:r>
          </a:p>
          <a:p>
            <a:r>
              <a:rPr lang="en-US" dirty="0" smtClean="0"/>
              <a:t>If the route is the same as you filed, the clearance may be “as filed” or “as filed except”</a:t>
            </a:r>
          </a:p>
          <a:p>
            <a:r>
              <a:rPr lang="en-US" dirty="0"/>
              <a:t>May include a </a:t>
            </a:r>
            <a:r>
              <a:rPr lang="en-US" dirty="0" smtClean="0"/>
              <a:t>SID and/or STAR or a tower </a:t>
            </a:r>
            <a:r>
              <a:rPr lang="en-US" dirty="0" err="1" smtClean="0"/>
              <a:t>enroute</a:t>
            </a:r>
            <a:r>
              <a:rPr lang="en-US" dirty="0" smtClean="0"/>
              <a:t> clearance</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7</a:t>
            </a:fld>
            <a:endParaRPr lang="en-US"/>
          </a:p>
        </p:txBody>
      </p:sp>
    </p:spTree>
    <p:extLst>
      <p:ext uri="{BB962C8B-B14F-4D97-AF65-F5344CB8AC3E}">
        <p14:creationId xmlns:p14="http://schemas.microsoft.com/office/powerpoint/2010/main" val="207507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Altitude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a:t>
            </a:r>
            <a:r>
              <a:rPr lang="en-US" dirty="0"/>
              <a:t>IFR clearance needs to have altitude information included. </a:t>
            </a:r>
            <a:endParaRPr lang="en-US" dirty="0" smtClean="0"/>
          </a:p>
          <a:p>
            <a:r>
              <a:rPr lang="en-US" dirty="0" smtClean="0"/>
              <a:t>How high you can climb and when </a:t>
            </a:r>
          </a:p>
          <a:p>
            <a:pPr lvl="1"/>
            <a:r>
              <a:rPr lang="en-US" dirty="0" smtClean="0"/>
              <a:t>Generally </a:t>
            </a:r>
            <a:r>
              <a:rPr lang="en-US" dirty="0"/>
              <a:t>done by assigning </a:t>
            </a:r>
            <a:r>
              <a:rPr lang="en-US" dirty="0" smtClean="0"/>
              <a:t>an </a:t>
            </a:r>
            <a:r>
              <a:rPr lang="en-US" dirty="0"/>
              <a:t>initial </a:t>
            </a:r>
            <a:r>
              <a:rPr lang="en-US" dirty="0" smtClean="0"/>
              <a:t>altitude </a:t>
            </a:r>
            <a:r>
              <a:rPr lang="en-US" dirty="0"/>
              <a:t>and then </a:t>
            </a:r>
            <a:r>
              <a:rPr lang="en-US" dirty="0" smtClean="0"/>
              <a:t>a time </a:t>
            </a:r>
            <a:r>
              <a:rPr lang="en-US" dirty="0"/>
              <a:t>or place when/where </a:t>
            </a:r>
            <a:r>
              <a:rPr lang="en-US" dirty="0" smtClean="0"/>
              <a:t>you can </a:t>
            </a:r>
            <a:r>
              <a:rPr lang="en-US" dirty="0"/>
              <a:t>expect </a:t>
            </a:r>
            <a:r>
              <a:rPr lang="en-US" dirty="0" smtClean="0"/>
              <a:t>higher</a:t>
            </a:r>
          </a:p>
          <a:p>
            <a:pPr lvl="1"/>
            <a:r>
              <a:rPr lang="en-US" dirty="0" smtClean="0"/>
              <a:t>Also given, as </a:t>
            </a:r>
            <a:r>
              <a:rPr lang="en-US" dirty="0"/>
              <a:t>with many ATC instructions, </a:t>
            </a:r>
            <a:r>
              <a:rPr lang="en-US" dirty="0" smtClean="0"/>
              <a:t>so </a:t>
            </a:r>
            <a:r>
              <a:rPr lang="en-US" dirty="0"/>
              <a:t>that in the event of lost communications, pilots know how to proceed with their </a:t>
            </a:r>
            <a:r>
              <a:rPr lang="en-US" dirty="0" smtClean="0"/>
              <a:t>flight</a:t>
            </a:r>
            <a:endParaRPr lang="en-US" dirty="0"/>
          </a:p>
          <a:p>
            <a:r>
              <a:rPr lang="en-US" dirty="0" smtClean="0"/>
              <a:t>May receive a </a:t>
            </a:r>
            <a:r>
              <a:rPr lang="en-US" dirty="0"/>
              <a:t>"climb via" </a:t>
            </a:r>
            <a:r>
              <a:rPr lang="en-US" dirty="0" smtClean="0"/>
              <a:t>SID instructions</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8</a:t>
            </a:fld>
            <a:endParaRPr lang="en-US"/>
          </a:p>
        </p:txBody>
      </p:sp>
    </p:spTree>
    <p:extLst>
      <p:ext uri="{BB962C8B-B14F-4D97-AF65-F5344CB8AC3E}">
        <p14:creationId xmlns:p14="http://schemas.microsoft.com/office/powerpoint/2010/main" val="926816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a:t>
            </a:r>
            <a:endParaRPr lang="en-US" dirty="0"/>
          </a:p>
        </p:txBody>
      </p:sp>
      <p:sp>
        <p:nvSpPr>
          <p:cNvPr id="3" name="Content Placeholder 2"/>
          <p:cNvSpPr>
            <a:spLocks noGrp="1"/>
          </p:cNvSpPr>
          <p:nvPr>
            <p:ph idx="1"/>
          </p:nvPr>
        </p:nvSpPr>
        <p:spPr/>
        <p:txBody>
          <a:bodyPr/>
          <a:lstStyle/>
          <a:p>
            <a:r>
              <a:rPr lang="en-US" dirty="0"/>
              <a:t>Departure Frequency for an airport is the frequency of the controller that </a:t>
            </a:r>
            <a:r>
              <a:rPr lang="en-US" dirty="0" smtClean="0"/>
              <a:t>the </a:t>
            </a:r>
            <a:r>
              <a:rPr lang="en-US" dirty="0"/>
              <a:t>aircraft </a:t>
            </a:r>
            <a:r>
              <a:rPr lang="en-US" dirty="0" smtClean="0"/>
              <a:t>will contact immediately </a:t>
            </a:r>
            <a:r>
              <a:rPr lang="en-US" dirty="0"/>
              <a:t>after </a:t>
            </a:r>
            <a:r>
              <a:rPr lang="en-US" dirty="0" smtClean="0"/>
              <a:t>takeoff</a:t>
            </a:r>
          </a:p>
          <a:p>
            <a:r>
              <a:rPr lang="en-US" dirty="0" smtClean="0"/>
              <a:t>From SGR it is typically Houston Departure 123.8 </a:t>
            </a:r>
            <a:endParaRPr lang="en-US" dirty="0"/>
          </a:p>
        </p:txBody>
      </p:sp>
      <p:sp>
        <p:nvSpPr>
          <p:cNvPr id="4" name="Slide Number Placeholder 3"/>
          <p:cNvSpPr>
            <a:spLocks noGrp="1"/>
          </p:cNvSpPr>
          <p:nvPr>
            <p:ph type="sldNum" sz="quarter" idx="12"/>
          </p:nvPr>
        </p:nvSpPr>
        <p:spPr/>
        <p:txBody>
          <a:bodyPr/>
          <a:lstStyle/>
          <a:p>
            <a:fld id="{6654C691-AE66-4F77-B7BC-BD74BD5CFF1A}" type="slidenum">
              <a:rPr lang="en-US" smtClean="0"/>
              <a:t>9</a:t>
            </a:fld>
            <a:endParaRPr lang="en-US"/>
          </a:p>
        </p:txBody>
      </p:sp>
    </p:spTree>
    <p:extLst>
      <p:ext uri="{BB962C8B-B14F-4D97-AF65-F5344CB8AC3E}">
        <p14:creationId xmlns:p14="http://schemas.microsoft.com/office/powerpoint/2010/main" val="2559878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1825</Words>
  <Application>Microsoft Office PowerPoint</Application>
  <PresentationFormat>On-screen Show (4:3)</PresentationFormat>
  <Paragraphs>204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AIR TRAFFIC CONTROL CLEARANCES AND PROCEDURES</vt:lpstr>
      <vt:lpstr>AIR TRAFFIC CONTROL CLEARANCES</vt:lpstr>
      <vt:lpstr>The Flight Plan</vt:lpstr>
      <vt:lpstr>Getting Your Clearance</vt:lpstr>
      <vt:lpstr>ATC Clearance Elements and Order IFR – C R A F T</vt:lpstr>
      <vt:lpstr>Clearance Limit</vt:lpstr>
      <vt:lpstr>Route</vt:lpstr>
      <vt:lpstr>Altitude</vt:lpstr>
      <vt:lpstr>Frequency</vt:lpstr>
      <vt:lpstr>Transponder</vt:lpstr>
      <vt:lpstr>Correct and Timely Copying of an ATC Clearance</vt:lpstr>
      <vt:lpstr>Clearance Recordation</vt:lpstr>
      <vt:lpstr>Read Back of Clearance</vt:lpstr>
      <vt:lpstr>Read Back of Clearance</vt:lpstr>
      <vt:lpstr>Clearance Read Back</vt:lpstr>
      <vt:lpstr>Validation of Clearance</vt:lpstr>
      <vt:lpstr>Validation / Clarification of Clearance</vt:lpstr>
      <vt:lpstr>Pilot/Controller Responsibilities </vt:lpstr>
      <vt:lpstr>Pilot/Controller Responsibilities </vt:lpstr>
      <vt:lpstr>Clearance Void Time</vt:lpstr>
      <vt:lpstr>Standard Phraseology </vt:lpstr>
      <vt:lpstr>Sets Communication and Navigation Radios and Transponder Codes </vt:lpstr>
      <vt:lpstr>Compliance With Clearances</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TRAFFIC CONTROL CLEARANCES AND PROCEDURES</dc:title>
  <dc:creator>Bob</dc:creator>
  <cp:lastModifiedBy>Bob</cp:lastModifiedBy>
  <cp:revision>89</cp:revision>
  <dcterms:created xsi:type="dcterms:W3CDTF">2013-11-05T03:24:23Z</dcterms:created>
  <dcterms:modified xsi:type="dcterms:W3CDTF">2015-03-12T02:42:55Z</dcterms:modified>
</cp:coreProperties>
</file>