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0" r:id="rId3"/>
    <p:sldId id="279" r:id="rId4"/>
    <p:sldId id="277" r:id="rId5"/>
    <p:sldId id="284" r:id="rId6"/>
    <p:sldId id="282" r:id="rId7"/>
    <p:sldId id="283" r:id="rId8"/>
    <p:sldId id="292" r:id="rId9"/>
    <p:sldId id="287" r:id="rId10"/>
    <p:sldId id="286" r:id="rId11"/>
    <p:sldId id="281" r:id="rId12"/>
    <p:sldId id="278" r:id="rId13"/>
    <p:sldId id="285" r:id="rId14"/>
    <p:sldId id="272" r:id="rId15"/>
    <p:sldId id="262" r:id="rId16"/>
    <p:sldId id="268" r:id="rId17"/>
    <p:sldId id="269" r:id="rId18"/>
    <p:sldId id="270" r:id="rId19"/>
    <p:sldId id="271" r:id="rId20"/>
    <p:sldId id="274" r:id="rId21"/>
    <p:sldId id="264" r:id="rId22"/>
    <p:sldId id="265" r:id="rId23"/>
    <p:sldId id="290" r:id="rId24"/>
    <p:sldId id="273" r:id="rId25"/>
    <p:sldId id="291" r:id="rId26"/>
    <p:sldId id="288"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958B5-CA77-4D2F-AA4F-EC6C0554B15B}" type="datetimeFigureOut">
              <a:rPr lang="en-US" smtClean="0"/>
              <a:t>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A0994-70D1-4D78-9882-841BCD542903}" type="slidenum">
              <a:rPr lang="en-US" smtClean="0"/>
              <a:t>‹#›</a:t>
            </a:fld>
            <a:endParaRPr lang="en-US"/>
          </a:p>
        </p:txBody>
      </p:sp>
    </p:spTree>
    <p:extLst>
      <p:ext uri="{BB962C8B-B14F-4D97-AF65-F5344CB8AC3E}">
        <p14:creationId xmlns:p14="http://schemas.microsoft.com/office/powerpoint/2010/main" val="3421499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FA0994-70D1-4D78-9882-841BCD542903}" type="slidenum">
              <a:rPr lang="en-US" smtClean="0"/>
              <a:t>2</a:t>
            </a:fld>
            <a:endParaRPr lang="en-US"/>
          </a:p>
        </p:txBody>
      </p:sp>
    </p:spTree>
    <p:extLst>
      <p:ext uri="{BB962C8B-B14F-4D97-AF65-F5344CB8AC3E}">
        <p14:creationId xmlns:p14="http://schemas.microsoft.com/office/powerpoint/2010/main" val="3672810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0280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FA0994-70D1-4D78-9882-841BCD542903}" type="slidenum">
              <a:rPr lang="en-US" smtClean="0"/>
              <a:t>21</a:t>
            </a:fld>
            <a:endParaRPr lang="en-US"/>
          </a:p>
        </p:txBody>
      </p:sp>
    </p:spTree>
    <p:extLst>
      <p:ext uri="{BB962C8B-B14F-4D97-AF65-F5344CB8AC3E}">
        <p14:creationId xmlns:p14="http://schemas.microsoft.com/office/powerpoint/2010/main" val="1965788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1319E-6FB9-4674-981B-0371023331C8}" type="slidenum">
              <a:rPr lang="en-US" smtClean="0"/>
              <a:t>27</a:t>
            </a:fld>
            <a:endParaRPr lang="en-US"/>
          </a:p>
        </p:txBody>
      </p:sp>
    </p:spTree>
    <p:extLst>
      <p:ext uri="{BB962C8B-B14F-4D97-AF65-F5344CB8AC3E}">
        <p14:creationId xmlns:p14="http://schemas.microsoft.com/office/powerpoint/2010/main" val="20060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F4FAA3-CEAE-4F32-8E15-A222A8BB4B0F}" type="datetime1">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F20F4-FB61-447D-869F-44E801E457F7}" type="slidenum">
              <a:rPr lang="en-US" smtClean="0"/>
              <a:t>‹#›</a:t>
            </a:fld>
            <a:endParaRPr lang="en-US"/>
          </a:p>
        </p:txBody>
      </p:sp>
    </p:spTree>
    <p:extLst>
      <p:ext uri="{BB962C8B-B14F-4D97-AF65-F5344CB8AC3E}">
        <p14:creationId xmlns:p14="http://schemas.microsoft.com/office/powerpoint/2010/main" val="205961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C960E-913C-4C8E-AF96-D4E6B1795717}" type="datetime1">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F20F4-FB61-447D-869F-44E801E457F7}" type="slidenum">
              <a:rPr lang="en-US" smtClean="0"/>
              <a:t>‹#›</a:t>
            </a:fld>
            <a:endParaRPr lang="en-US"/>
          </a:p>
        </p:txBody>
      </p:sp>
    </p:spTree>
    <p:extLst>
      <p:ext uri="{BB962C8B-B14F-4D97-AF65-F5344CB8AC3E}">
        <p14:creationId xmlns:p14="http://schemas.microsoft.com/office/powerpoint/2010/main" val="356797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5EF05B-FDE9-4BE4-B964-8DB169F177DD}" type="datetime1">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F20F4-FB61-447D-869F-44E801E457F7}" type="slidenum">
              <a:rPr lang="en-US" smtClean="0"/>
              <a:t>‹#›</a:t>
            </a:fld>
            <a:endParaRPr lang="en-US"/>
          </a:p>
        </p:txBody>
      </p:sp>
    </p:spTree>
    <p:extLst>
      <p:ext uri="{BB962C8B-B14F-4D97-AF65-F5344CB8AC3E}">
        <p14:creationId xmlns:p14="http://schemas.microsoft.com/office/powerpoint/2010/main" val="146277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88698-E203-4F97-9730-7B6D8E2E8252}" type="datetime1">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F20F4-FB61-447D-869F-44E801E457F7}" type="slidenum">
              <a:rPr lang="en-US" smtClean="0"/>
              <a:t>‹#›</a:t>
            </a:fld>
            <a:endParaRPr lang="en-US"/>
          </a:p>
        </p:txBody>
      </p:sp>
    </p:spTree>
    <p:extLst>
      <p:ext uri="{BB962C8B-B14F-4D97-AF65-F5344CB8AC3E}">
        <p14:creationId xmlns:p14="http://schemas.microsoft.com/office/powerpoint/2010/main" val="288101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CDC4F8-26AF-4DBE-8F55-FD9BBD42CA08}" type="datetime1">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F20F4-FB61-447D-869F-44E801E457F7}" type="slidenum">
              <a:rPr lang="en-US" smtClean="0"/>
              <a:t>‹#›</a:t>
            </a:fld>
            <a:endParaRPr lang="en-US"/>
          </a:p>
        </p:txBody>
      </p:sp>
    </p:spTree>
    <p:extLst>
      <p:ext uri="{BB962C8B-B14F-4D97-AF65-F5344CB8AC3E}">
        <p14:creationId xmlns:p14="http://schemas.microsoft.com/office/powerpoint/2010/main" val="2195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2D2E24-4335-4D17-9809-0257519220B5}" type="datetime1">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F20F4-FB61-447D-869F-44E801E457F7}" type="slidenum">
              <a:rPr lang="en-US" smtClean="0"/>
              <a:t>‹#›</a:t>
            </a:fld>
            <a:endParaRPr lang="en-US"/>
          </a:p>
        </p:txBody>
      </p:sp>
    </p:spTree>
    <p:extLst>
      <p:ext uri="{BB962C8B-B14F-4D97-AF65-F5344CB8AC3E}">
        <p14:creationId xmlns:p14="http://schemas.microsoft.com/office/powerpoint/2010/main" val="137195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D54010-8A8A-41FA-AC11-15696E71BA4E}" type="datetime1">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F20F4-FB61-447D-869F-44E801E457F7}" type="slidenum">
              <a:rPr lang="en-US" smtClean="0"/>
              <a:t>‹#›</a:t>
            </a:fld>
            <a:endParaRPr lang="en-US"/>
          </a:p>
        </p:txBody>
      </p:sp>
    </p:spTree>
    <p:extLst>
      <p:ext uri="{BB962C8B-B14F-4D97-AF65-F5344CB8AC3E}">
        <p14:creationId xmlns:p14="http://schemas.microsoft.com/office/powerpoint/2010/main" val="2109789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A0EE3B-C341-4144-8FC3-41F02E42A932}" type="datetime1">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F20F4-FB61-447D-869F-44E801E457F7}" type="slidenum">
              <a:rPr lang="en-US" smtClean="0"/>
              <a:t>‹#›</a:t>
            </a:fld>
            <a:endParaRPr lang="en-US"/>
          </a:p>
        </p:txBody>
      </p:sp>
    </p:spTree>
    <p:extLst>
      <p:ext uri="{BB962C8B-B14F-4D97-AF65-F5344CB8AC3E}">
        <p14:creationId xmlns:p14="http://schemas.microsoft.com/office/powerpoint/2010/main" val="382606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8D1E8-BE8E-4253-97E4-0D432411BCAF}" type="datetime1">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F20F4-FB61-447D-869F-44E801E457F7}" type="slidenum">
              <a:rPr lang="en-US" smtClean="0"/>
              <a:t>‹#›</a:t>
            </a:fld>
            <a:endParaRPr lang="en-US"/>
          </a:p>
        </p:txBody>
      </p:sp>
    </p:spTree>
    <p:extLst>
      <p:ext uri="{BB962C8B-B14F-4D97-AF65-F5344CB8AC3E}">
        <p14:creationId xmlns:p14="http://schemas.microsoft.com/office/powerpoint/2010/main" val="253824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62CCA-595B-4D69-8AB0-8F685B83BCCA}" type="datetime1">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F20F4-FB61-447D-869F-44E801E457F7}" type="slidenum">
              <a:rPr lang="en-US" smtClean="0"/>
              <a:t>‹#›</a:t>
            </a:fld>
            <a:endParaRPr lang="en-US"/>
          </a:p>
        </p:txBody>
      </p:sp>
    </p:spTree>
    <p:extLst>
      <p:ext uri="{BB962C8B-B14F-4D97-AF65-F5344CB8AC3E}">
        <p14:creationId xmlns:p14="http://schemas.microsoft.com/office/powerpoint/2010/main" val="671803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99D43-9667-47D5-B623-61016BF0B08A}" type="datetime1">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F20F4-FB61-447D-869F-44E801E457F7}" type="slidenum">
              <a:rPr lang="en-US" smtClean="0"/>
              <a:t>‹#›</a:t>
            </a:fld>
            <a:endParaRPr lang="en-US"/>
          </a:p>
        </p:txBody>
      </p:sp>
    </p:spTree>
    <p:extLst>
      <p:ext uri="{BB962C8B-B14F-4D97-AF65-F5344CB8AC3E}">
        <p14:creationId xmlns:p14="http://schemas.microsoft.com/office/powerpoint/2010/main" val="112463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02BB3-35AB-4709-83E8-172A743787FC}" type="datetime1">
              <a:rPr lang="en-US" smtClean="0"/>
              <a:t>1/22/2015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F20F4-FB61-447D-869F-44E801E457F7}" type="slidenum">
              <a:rPr lang="en-US" smtClean="0"/>
              <a:t>‹#›</a:t>
            </a:fld>
            <a:endParaRPr lang="en-US"/>
          </a:p>
        </p:txBody>
      </p:sp>
    </p:spTree>
    <p:extLst>
      <p:ext uri="{BB962C8B-B14F-4D97-AF65-F5344CB8AC3E}">
        <p14:creationId xmlns:p14="http://schemas.microsoft.com/office/powerpoint/2010/main" val="3259199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forum.unity3d.com/threads/unityfs-flight-simulation-toolkit.171604/page-6&amp;ei=CiPBVLCqNZKbyATjuYDoBg&amp;bvm=bv.83829542,d.aWw&amp;psig=AFQjCNFzS24rNmXJAcZ8_3pnaNiKDXzoYw&amp;ust=142202996057846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google.com/url?sa=i&amp;rct=j&amp;q=&amp;esrc=s&amp;frm=1&amp;source=images&amp;cd=&amp;cad=rja&amp;uact=8&amp;ved=0CAcQjRw&amp;url=http://www.flyelite.ch/en/products/software_premium.php&amp;ei=QiPBVJOcIpD_yQSMsIH4Bg&amp;bvm=bv.83829542,d.aWw&amp;psig=AFQjCNE2Z1oAT_VCMYQmskJsOeVboow9eQ&amp;ust=1422029999560812"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772400" cy="1470025"/>
          </a:xfrm>
        </p:spPr>
        <p:txBody>
          <a:bodyPr/>
          <a:lstStyle/>
          <a:p>
            <a:r>
              <a:rPr lang="en-US" dirty="0" smtClean="0"/>
              <a:t>Approach Lighting</a:t>
            </a:r>
            <a:endParaRPr lang="en-US" dirty="0"/>
          </a:p>
        </p:txBody>
      </p:sp>
      <p:pic>
        <p:nvPicPr>
          <p:cNvPr id="4098" name="Picture 2" descr="http://www.fsdeveloper.com/forum/attachments/runway_lighting-jpg.7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8552053" cy="357803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CCF20F4-FB61-447D-869F-44E801E457F7}" type="slidenum">
              <a:rPr lang="en-US" smtClean="0"/>
              <a:t>1</a:t>
            </a:fld>
            <a:endParaRPr lang="en-US"/>
          </a:p>
        </p:txBody>
      </p:sp>
    </p:spTree>
    <p:extLst>
      <p:ext uri="{BB962C8B-B14F-4D97-AF65-F5344CB8AC3E}">
        <p14:creationId xmlns:p14="http://schemas.microsoft.com/office/powerpoint/2010/main" val="3538403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Visibility Determinations</a:t>
            </a:r>
            <a:endParaRPr lang="en-US" dirty="0"/>
          </a:p>
        </p:txBody>
      </p:sp>
      <p:sp>
        <p:nvSpPr>
          <p:cNvPr id="3" name="Content Placeholder 2"/>
          <p:cNvSpPr>
            <a:spLocks noGrp="1"/>
          </p:cNvSpPr>
          <p:nvPr>
            <p:ph idx="1"/>
          </p:nvPr>
        </p:nvSpPr>
        <p:spPr/>
        <p:txBody>
          <a:bodyPr>
            <a:normAutofit/>
          </a:bodyPr>
          <a:lstStyle/>
          <a:p>
            <a:r>
              <a:rPr lang="en-US" dirty="0" smtClean="0"/>
              <a:t>If an approach procedure requires ½ statute mile flight visibility (+/- 2600'), then if you are able to identify the decision bar at the marker, you would know you have enough flight visibility to continue the procedure</a:t>
            </a:r>
          </a:p>
          <a:p>
            <a:r>
              <a:rPr lang="en-US" dirty="0" smtClean="0"/>
              <a:t>If the middle marker is closer you can use the MALSR and ALSF lights to judge further distances</a:t>
            </a:r>
            <a:endParaRPr lang="en-US" dirty="0"/>
          </a:p>
        </p:txBody>
      </p:sp>
      <p:sp>
        <p:nvSpPr>
          <p:cNvPr id="4" name="Slide Number Placeholder 3"/>
          <p:cNvSpPr>
            <a:spLocks noGrp="1"/>
          </p:cNvSpPr>
          <p:nvPr>
            <p:ph type="sldNum" sz="quarter" idx="12"/>
          </p:nvPr>
        </p:nvSpPr>
        <p:spPr/>
        <p:txBody>
          <a:bodyPr/>
          <a:lstStyle/>
          <a:p>
            <a:fld id="{DCCF20F4-FB61-447D-869F-44E801E457F7}" type="slidenum">
              <a:rPr lang="en-US" smtClean="0"/>
              <a:t>10</a:t>
            </a:fld>
            <a:endParaRPr lang="en-US"/>
          </a:p>
        </p:txBody>
      </p:sp>
    </p:spTree>
    <p:extLst>
      <p:ext uri="{BB962C8B-B14F-4D97-AF65-F5344CB8AC3E}">
        <p14:creationId xmlns:p14="http://schemas.microsoft.com/office/powerpoint/2010/main" val="32289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 Components</a:t>
            </a:r>
            <a:endParaRPr lang="en-US" dirty="0"/>
          </a:p>
        </p:txBody>
      </p:sp>
      <p:sp>
        <p:nvSpPr>
          <p:cNvPr id="3" name="Content Placeholder 2"/>
          <p:cNvSpPr>
            <a:spLocks noGrp="1"/>
          </p:cNvSpPr>
          <p:nvPr>
            <p:ph idx="1"/>
          </p:nvPr>
        </p:nvSpPr>
        <p:spPr/>
        <p:txBody>
          <a:bodyPr/>
          <a:lstStyle/>
          <a:p>
            <a:r>
              <a:rPr lang="en-US" dirty="0" smtClean="0"/>
              <a:t>Red Terminating and side row bars – Allow descent below 100’ above the touchdown zone - FAR 91.175(c)(3)(</a:t>
            </a:r>
            <a:r>
              <a:rPr lang="en-US" dirty="0" err="1" smtClean="0"/>
              <a:t>i</a:t>
            </a:r>
            <a:r>
              <a:rPr lang="en-US" dirty="0" smtClean="0"/>
              <a:t>)</a:t>
            </a:r>
            <a:endParaRPr lang="en-US" dirty="0"/>
          </a:p>
        </p:txBody>
      </p:sp>
      <p:sp>
        <p:nvSpPr>
          <p:cNvPr id="4" name="Slide Number Placeholder 3"/>
          <p:cNvSpPr>
            <a:spLocks noGrp="1"/>
          </p:cNvSpPr>
          <p:nvPr>
            <p:ph type="sldNum" sz="quarter" idx="12"/>
          </p:nvPr>
        </p:nvSpPr>
        <p:spPr/>
        <p:txBody>
          <a:bodyPr/>
          <a:lstStyle/>
          <a:p>
            <a:fld id="{DCCF20F4-FB61-447D-869F-44E801E457F7}" type="slidenum">
              <a:rPr lang="en-US" smtClean="0"/>
              <a:t>11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581400"/>
            <a:ext cx="30575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3200400" y="4114800"/>
            <a:ext cx="21336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800600"/>
            <a:ext cx="321945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5334000" y="4343400"/>
            <a:ext cx="685800" cy="990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897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flas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914" y="5105400"/>
            <a:ext cx="1349375" cy="16192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ALS Components</a:t>
            </a:r>
          </a:p>
        </p:txBody>
      </p:sp>
      <p:sp>
        <p:nvSpPr>
          <p:cNvPr id="3" name="Content Placeholder 2"/>
          <p:cNvSpPr>
            <a:spLocks noGrp="1"/>
          </p:cNvSpPr>
          <p:nvPr>
            <p:ph idx="1"/>
          </p:nvPr>
        </p:nvSpPr>
        <p:spPr>
          <a:xfrm>
            <a:off x="457200" y="1600200"/>
            <a:ext cx="7616475" cy="4525963"/>
          </a:xfrm>
        </p:spPr>
        <p:txBody>
          <a:bodyPr>
            <a:normAutofit fontScale="85000" lnSpcReduction="20000"/>
          </a:bodyPr>
          <a:lstStyle/>
          <a:p>
            <a:r>
              <a:rPr lang="en-US" dirty="0" smtClean="0"/>
              <a:t>Omnidirectional </a:t>
            </a:r>
            <a:r>
              <a:rPr lang="en-US" dirty="0"/>
              <a:t>approach lighting system (ODALS), a </a:t>
            </a:r>
            <a:r>
              <a:rPr lang="en-US" dirty="0" smtClean="0"/>
              <a:t>flashing </a:t>
            </a:r>
            <a:r>
              <a:rPr lang="en-US" dirty="0"/>
              <a:t>light system, </a:t>
            </a:r>
            <a:r>
              <a:rPr lang="en-US" dirty="0" smtClean="0"/>
              <a:t>similar to a RAIL, but </a:t>
            </a:r>
            <a:r>
              <a:rPr lang="en-US" dirty="0"/>
              <a:t>is visible from all </a:t>
            </a:r>
            <a:r>
              <a:rPr lang="en-US" dirty="0" smtClean="0"/>
              <a:t>directions</a:t>
            </a:r>
          </a:p>
          <a:p>
            <a:pPr lvl="1"/>
            <a:r>
              <a:rPr lang="en-US" dirty="0" smtClean="0"/>
              <a:t>RAIL </a:t>
            </a:r>
            <a:r>
              <a:rPr lang="en-US" dirty="0"/>
              <a:t>and sequenced flashing lights are </a:t>
            </a:r>
            <a:r>
              <a:rPr lang="en-US" dirty="0" smtClean="0"/>
              <a:t>visible </a:t>
            </a:r>
            <a:r>
              <a:rPr lang="en-US" dirty="0"/>
              <a:t>only when </a:t>
            </a:r>
            <a:r>
              <a:rPr lang="en-US" dirty="0" smtClean="0"/>
              <a:t>you are </a:t>
            </a:r>
            <a:r>
              <a:rPr lang="en-US" dirty="0"/>
              <a:t>approaching the </a:t>
            </a:r>
            <a:r>
              <a:rPr lang="en-US" dirty="0" smtClean="0"/>
              <a:t>runway</a:t>
            </a:r>
          </a:p>
          <a:p>
            <a:r>
              <a:rPr lang="en-US" dirty="0"/>
              <a:t>Runway End Identifier Lights (REIL</a:t>
            </a:r>
            <a:r>
              <a:rPr lang="en-US" dirty="0" smtClean="0"/>
              <a:t>) - Synchronized </a:t>
            </a:r>
            <a:r>
              <a:rPr lang="en-US" dirty="0"/>
              <a:t>flashing high intensity white lights placed </a:t>
            </a:r>
            <a:r>
              <a:rPr lang="en-US" dirty="0" smtClean="0"/>
              <a:t>in </a:t>
            </a:r>
            <a:r>
              <a:rPr lang="en-US" dirty="0"/>
              <a:t>the vicinity of the runway </a:t>
            </a:r>
            <a:r>
              <a:rPr lang="en-US" dirty="0" smtClean="0"/>
              <a:t>threshold approximately 40 feet from </a:t>
            </a:r>
            <a:r>
              <a:rPr lang="en-US" dirty="0"/>
              <a:t>the runway edge and in line with the threshold </a:t>
            </a:r>
            <a:r>
              <a:rPr lang="en-US" dirty="0" smtClean="0"/>
              <a:t>lights.  The lights are directed </a:t>
            </a:r>
            <a:r>
              <a:rPr lang="en-US" dirty="0"/>
              <a:t>toward the approach zone, enabling the pilot to identify the </a:t>
            </a:r>
            <a:r>
              <a:rPr lang="en-US" dirty="0" smtClean="0"/>
              <a:t>runway’s threshold</a:t>
            </a:r>
            <a:endParaRPr lang="en-US" dirty="0"/>
          </a:p>
        </p:txBody>
      </p:sp>
      <p:sp>
        <p:nvSpPr>
          <p:cNvPr id="4" name="Slide Number Placeholder 3"/>
          <p:cNvSpPr>
            <a:spLocks noGrp="1"/>
          </p:cNvSpPr>
          <p:nvPr>
            <p:ph type="sldNum" sz="quarter" idx="12"/>
          </p:nvPr>
        </p:nvSpPr>
        <p:spPr/>
        <p:txBody>
          <a:bodyPr/>
          <a:lstStyle/>
          <a:p>
            <a:fld id="{DCCF20F4-FB61-447D-869F-44E801E457F7}" type="slidenum">
              <a:rPr lang="en-US" smtClean="0"/>
              <a:t>12</a:t>
            </a:fld>
            <a:endParaRPr lang="en-US"/>
          </a:p>
        </p:txBody>
      </p:sp>
      <p:pic>
        <p:nvPicPr>
          <p:cNvPr id="3076" name="Picture 4" descr="http://www.flightlight.com/airportlighting/4.4/omni-directional-H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28600"/>
            <a:ext cx="1516951" cy="175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063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Lead-In Lighting System </a:t>
            </a:r>
            <a:r>
              <a:rPr lang="en-US" dirty="0" smtClean="0"/>
              <a:t/>
            </a:r>
            <a:br>
              <a:rPr lang="en-US" dirty="0" smtClean="0"/>
            </a:br>
            <a:r>
              <a:rPr lang="en-US" dirty="0" smtClean="0"/>
              <a:t>LDIN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LDIN </a:t>
            </a:r>
            <a:r>
              <a:rPr lang="en-US" dirty="0"/>
              <a:t>provides positive visual guidance along an approach path, either curving or straight, where special problems exist with hazardous terrain, obstructions, or noise abatement </a:t>
            </a:r>
            <a:r>
              <a:rPr lang="en-US" dirty="0" smtClean="0"/>
              <a:t>procedures</a:t>
            </a:r>
          </a:p>
          <a:p>
            <a:r>
              <a:rPr lang="en-US" dirty="0" smtClean="0"/>
              <a:t>Consists </a:t>
            </a:r>
            <a:r>
              <a:rPr lang="en-US" dirty="0"/>
              <a:t>of one or more series of flashing lights installed along the approach path at or near ground </a:t>
            </a:r>
            <a:r>
              <a:rPr lang="en-US" dirty="0" smtClean="0"/>
              <a:t>level</a:t>
            </a:r>
          </a:p>
          <a:p>
            <a:r>
              <a:rPr lang="en-US" dirty="0" smtClean="0"/>
              <a:t>The groups </a:t>
            </a:r>
            <a:r>
              <a:rPr lang="en-US" dirty="0"/>
              <a:t>of lights </a:t>
            </a:r>
            <a:r>
              <a:rPr lang="en-US" dirty="0" smtClean="0"/>
              <a:t>are positioned to seen and </a:t>
            </a:r>
            <a:r>
              <a:rPr lang="en-US" dirty="0"/>
              <a:t>followed </a:t>
            </a:r>
            <a:r>
              <a:rPr lang="en-US" dirty="0" smtClean="0"/>
              <a:t>by approaching aircraft</a:t>
            </a:r>
          </a:p>
          <a:p>
            <a:r>
              <a:rPr lang="en-US" dirty="0" smtClean="0"/>
              <a:t>Each </a:t>
            </a:r>
            <a:r>
              <a:rPr lang="en-US" dirty="0"/>
              <a:t>light group </a:t>
            </a:r>
            <a:r>
              <a:rPr lang="en-US" dirty="0" smtClean="0"/>
              <a:t>contains </a:t>
            </a:r>
            <a:r>
              <a:rPr lang="en-US" dirty="0"/>
              <a:t>at least three flashing lights in a linear or cluster configuration and may be augmented by steady-burning </a:t>
            </a:r>
            <a:r>
              <a:rPr lang="en-US" dirty="0" smtClean="0"/>
              <a:t>lights</a:t>
            </a:r>
          </a:p>
          <a:p>
            <a:r>
              <a:rPr lang="en-US" dirty="0" smtClean="0"/>
              <a:t>The </a:t>
            </a:r>
            <a:r>
              <a:rPr lang="en-US" dirty="0"/>
              <a:t>lights </a:t>
            </a:r>
            <a:r>
              <a:rPr lang="en-US" dirty="0" smtClean="0"/>
              <a:t>generally flash </a:t>
            </a:r>
            <a:r>
              <a:rPr lang="en-US" dirty="0"/>
              <a:t>in sequence toward the </a:t>
            </a:r>
            <a:r>
              <a:rPr lang="en-US" dirty="0" smtClean="0"/>
              <a:t>runway</a:t>
            </a:r>
          </a:p>
          <a:p>
            <a:r>
              <a:rPr lang="en-US" dirty="0" smtClean="0"/>
              <a:t>LDIN </a:t>
            </a:r>
            <a:r>
              <a:rPr lang="en-US" dirty="0"/>
              <a:t>may be terminated at </a:t>
            </a:r>
            <a:r>
              <a:rPr lang="en-US" dirty="0" smtClean="0"/>
              <a:t>where the approach </a:t>
            </a:r>
            <a:r>
              <a:rPr lang="en-US" dirty="0"/>
              <a:t>lighting </a:t>
            </a:r>
            <a:r>
              <a:rPr lang="en-US" dirty="0" smtClean="0"/>
              <a:t>system begins</a:t>
            </a:r>
            <a:endParaRPr lang="en-US" dirty="0"/>
          </a:p>
        </p:txBody>
      </p:sp>
      <p:sp>
        <p:nvSpPr>
          <p:cNvPr id="4" name="Slide Number Placeholder 3"/>
          <p:cNvSpPr>
            <a:spLocks noGrp="1"/>
          </p:cNvSpPr>
          <p:nvPr>
            <p:ph type="sldNum" sz="quarter" idx="12"/>
          </p:nvPr>
        </p:nvSpPr>
        <p:spPr/>
        <p:txBody>
          <a:bodyPr/>
          <a:lstStyle/>
          <a:p>
            <a:fld id="{DCCF20F4-FB61-447D-869F-44E801E457F7}" type="slidenum">
              <a:rPr lang="en-US" smtClean="0"/>
              <a:t>13</a:t>
            </a:fld>
            <a:endParaRPr lang="en-US"/>
          </a:p>
        </p:txBody>
      </p:sp>
    </p:spTree>
    <p:extLst>
      <p:ext uri="{BB962C8B-B14F-4D97-AF65-F5344CB8AC3E}">
        <p14:creationId xmlns:p14="http://schemas.microsoft.com/office/powerpoint/2010/main" val="2142041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dictates the ALS</a:t>
            </a:r>
            <a:endParaRPr lang="en-US" dirty="0"/>
          </a:p>
        </p:txBody>
      </p:sp>
      <p:sp>
        <p:nvSpPr>
          <p:cNvPr id="3" name="Content Placeholder 2"/>
          <p:cNvSpPr>
            <a:spLocks noGrp="1"/>
          </p:cNvSpPr>
          <p:nvPr>
            <p:ph idx="1"/>
          </p:nvPr>
        </p:nvSpPr>
        <p:spPr/>
        <p:txBody>
          <a:bodyPr/>
          <a:lstStyle/>
          <a:p>
            <a:r>
              <a:rPr lang="en-US" dirty="0" smtClean="0"/>
              <a:t>Types of Approaches to the runway</a:t>
            </a:r>
          </a:p>
          <a:p>
            <a:pPr lvl="1"/>
            <a:r>
              <a:rPr lang="en-US" dirty="0" smtClean="0"/>
              <a:t>ILS or LPV approach with visibility less than ¾-mile, will be an ALSF-2 or 1, a SSALR or MALSR</a:t>
            </a:r>
          </a:p>
          <a:p>
            <a:pPr lvl="1"/>
            <a:r>
              <a:rPr lang="en-US" dirty="0" smtClean="0"/>
              <a:t>CAT II and CAT III runway will have ALSF-2 or 1 lighting</a:t>
            </a:r>
            <a:endParaRPr lang="en-US" dirty="0"/>
          </a:p>
        </p:txBody>
      </p:sp>
      <p:sp>
        <p:nvSpPr>
          <p:cNvPr id="4" name="Slide Number Placeholder 3"/>
          <p:cNvSpPr>
            <a:spLocks noGrp="1"/>
          </p:cNvSpPr>
          <p:nvPr>
            <p:ph type="sldNum" sz="quarter" idx="12"/>
          </p:nvPr>
        </p:nvSpPr>
        <p:spPr/>
        <p:txBody>
          <a:bodyPr/>
          <a:lstStyle/>
          <a:p>
            <a:fld id="{DCCF20F4-FB61-447D-869F-44E801E457F7}" type="slidenum">
              <a:rPr lang="en-US" smtClean="0"/>
              <a:t>14</a:t>
            </a:fld>
            <a:endParaRPr lang="en-US"/>
          </a:p>
        </p:txBody>
      </p:sp>
    </p:spTree>
    <p:extLst>
      <p:ext uri="{BB962C8B-B14F-4D97-AF65-F5344CB8AC3E}">
        <p14:creationId xmlns:p14="http://schemas.microsoft.com/office/powerpoint/2010/main" val="260665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ALSF</a:t>
            </a:r>
            <a:endParaRPr lang="en-US" dirty="0"/>
          </a:p>
        </p:txBody>
      </p:sp>
      <p:sp>
        <p:nvSpPr>
          <p:cNvPr id="3" name="Content Placeholder 2"/>
          <p:cNvSpPr>
            <a:spLocks noGrp="1"/>
          </p:cNvSpPr>
          <p:nvPr>
            <p:ph idx="1"/>
          </p:nvPr>
        </p:nvSpPr>
        <p:spPr/>
        <p:txBody>
          <a:bodyPr>
            <a:normAutofit/>
          </a:bodyPr>
          <a:lstStyle/>
          <a:p>
            <a:r>
              <a:rPr lang="en-US" dirty="0" smtClean="0"/>
              <a:t>Most complex light structure</a:t>
            </a:r>
          </a:p>
          <a:p>
            <a:r>
              <a:rPr lang="en-US" dirty="0" smtClean="0"/>
              <a:t>Used on runways with CAT II or CAT III approaches </a:t>
            </a:r>
          </a:p>
          <a:p>
            <a:r>
              <a:rPr lang="en-US" dirty="0" smtClean="0"/>
              <a:t>Unique feature of the ALSF-1 and 2 is the red side row or red terminating bars. </a:t>
            </a:r>
          </a:p>
          <a:p>
            <a:pPr lvl="1"/>
            <a:r>
              <a:rPr lang="en-US" dirty="0" smtClean="0"/>
              <a:t>If you can maintain visual contact with the red light bars you can descend below 100’ above TDZE</a:t>
            </a:r>
            <a:endParaRPr lang="en-US" dirty="0"/>
          </a:p>
        </p:txBody>
      </p:sp>
      <p:sp>
        <p:nvSpPr>
          <p:cNvPr id="4" name="Slide Number Placeholder 3"/>
          <p:cNvSpPr>
            <a:spLocks noGrp="1"/>
          </p:cNvSpPr>
          <p:nvPr>
            <p:ph type="sldNum" sz="quarter" idx="12"/>
          </p:nvPr>
        </p:nvSpPr>
        <p:spPr/>
        <p:txBody>
          <a:bodyPr/>
          <a:lstStyle/>
          <a:p>
            <a:fld id="{DCCF20F4-FB61-447D-869F-44E801E457F7}" type="slidenum">
              <a:rPr lang="en-US" smtClean="0"/>
              <a:t>15</a:t>
            </a:fld>
            <a:endParaRPr lang="en-US"/>
          </a:p>
        </p:txBody>
      </p:sp>
    </p:spTree>
    <p:extLst>
      <p:ext uri="{BB962C8B-B14F-4D97-AF65-F5344CB8AC3E}">
        <p14:creationId xmlns:p14="http://schemas.microsoft.com/office/powerpoint/2010/main" val="1250623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ALSF</a:t>
            </a:r>
            <a:endParaRPr lang="en-US" dirty="0"/>
          </a:p>
        </p:txBody>
      </p:sp>
      <p:sp>
        <p:nvSpPr>
          <p:cNvPr id="3" name="Content Placeholder 2"/>
          <p:cNvSpPr>
            <a:spLocks noGrp="1"/>
          </p:cNvSpPr>
          <p:nvPr>
            <p:ph idx="1"/>
          </p:nvPr>
        </p:nvSpPr>
        <p:spPr/>
        <p:txBody>
          <a:bodyPr/>
          <a:lstStyle/>
          <a:p>
            <a:r>
              <a:rPr lang="en-US" dirty="0" smtClean="0"/>
              <a:t>Most ALSF systems have five intensity levels, or steps </a:t>
            </a:r>
          </a:p>
          <a:p>
            <a:r>
              <a:rPr lang="en-US" dirty="0" smtClean="0"/>
              <a:t>Cat-I approaches only need the first three</a:t>
            </a:r>
          </a:p>
          <a:p>
            <a:pPr lvl="1"/>
            <a:r>
              <a:rPr lang="en-US" dirty="0" smtClean="0"/>
              <a:t>CAT-I lights only reach medium intensity at full brightness, so they are called medium lighting</a:t>
            </a:r>
          </a:p>
          <a:p>
            <a:pPr lvl="2"/>
            <a:r>
              <a:rPr lang="en-US" dirty="0" smtClean="0"/>
              <a:t>truncated e.g. MALSR. The “M” is for medium</a:t>
            </a:r>
            <a:endParaRPr lang="en-US" dirty="0"/>
          </a:p>
        </p:txBody>
      </p:sp>
      <p:sp>
        <p:nvSpPr>
          <p:cNvPr id="4" name="Slide Number Placeholder 3"/>
          <p:cNvSpPr>
            <a:spLocks noGrp="1"/>
          </p:cNvSpPr>
          <p:nvPr>
            <p:ph type="sldNum" sz="quarter" idx="12"/>
          </p:nvPr>
        </p:nvSpPr>
        <p:spPr/>
        <p:txBody>
          <a:bodyPr/>
          <a:lstStyle/>
          <a:p>
            <a:fld id="{DCCF20F4-FB61-447D-869F-44E801E457F7}" type="slidenum">
              <a:rPr lang="en-US" smtClean="0"/>
              <a:t>16</a:t>
            </a:fld>
            <a:endParaRPr lang="en-US"/>
          </a:p>
        </p:txBody>
      </p:sp>
    </p:spTree>
    <p:extLst>
      <p:ext uri="{BB962C8B-B14F-4D97-AF65-F5344CB8AC3E}">
        <p14:creationId xmlns:p14="http://schemas.microsoft.com/office/powerpoint/2010/main" val="3426198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403" y="457200"/>
            <a:ext cx="288187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ALSAF-2</a:t>
            </a:r>
            <a:endParaRPr lang="en-US" dirty="0"/>
          </a:p>
        </p:txBody>
      </p:sp>
      <p:sp>
        <p:nvSpPr>
          <p:cNvPr id="3" name="Content Placeholder 2"/>
          <p:cNvSpPr>
            <a:spLocks noGrp="1"/>
          </p:cNvSpPr>
          <p:nvPr>
            <p:ph idx="1"/>
          </p:nvPr>
        </p:nvSpPr>
        <p:spPr>
          <a:xfrm>
            <a:off x="457200" y="1600200"/>
            <a:ext cx="5029200" cy="4525963"/>
          </a:xfrm>
        </p:spPr>
        <p:txBody>
          <a:bodyPr>
            <a:noAutofit/>
          </a:bodyPr>
          <a:lstStyle/>
          <a:p>
            <a:r>
              <a:rPr lang="en-US" sz="1400" dirty="0" smtClean="0"/>
              <a:t>ALSF-2 (Approach Lighting System with Sequenced Flashing Lights) is used on Category II runways during instrument landing approach to align the aircraft with the centerline of the runway and to establish vertical orientation</a:t>
            </a:r>
          </a:p>
          <a:p>
            <a:pPr lvl="1"/>
            <a:r>
              <a:rPr lang="en-US" sz="1400" dirty="0" smtClean="0"/>
              <a:t>Steady white lights serve as a reference plane</a:t>
            </a:r>
          </a:p>
          <a:p>
            <a:pPr lvl="1"/>
            <a:r>
              <a:rPr lang="en-US" sz="1400" dirty="0" smtClean="0"/>
              <a:t>Two rows of red side row barrettes increase the pilots horizontal perception</a:t>
            </a:r>
          </a:p>
          <a:p>
            <a:pPr lvl="1"/>
            <a:r>
              <a:rPr lang="en-US" sz="1400" dirty="0" smtClean="0"/>
              <a:t>Sequential white strobe lights that fire in sequence and appear as a ball of light zipping down the ALS centerline, towards the runway, twice a second (aka the “rabbit”)</a:t>
            </a:r>
          </a:p>
          <a:p>
            <a:pPr lvl="2"/>
            <a:r>
              <a:rPr lang="en-US" sz="1400" dirty="0" smtClean="0"/>
              <a:t>Rabbit helps you acquire the ALS and orient you to the runway</a:t>
            </a:r>
          </a:p>
          <a:p>
            <a:r>
              <a:rPr lang="en-US" sz="1400" dirty="0" smtClean="0"/>
              <a:t>This is the system with all the bells and whistles</a:t>
            </a:r>
          </a:p>
          <a:p>
            <a:pPr lvl="1"/>
            <a:r>
              <a:rPr lang="en-US" sz="1400" dirty="0" smtClean="0"/>
              <a:t>2400 feet up to the threshold </a:t>
            </a:r>
          </a:p>
          <a:p>
            <a:pPr lvl="2"/>
            <a:r>
              <a:rPr lang="en-US" sz="1400" dirty="0" smtClean="0"/>
              <a:t>Approaches with slopes of less than 2.75 degrees get an extra six bars to reach 3000 feet</a:t>
            </a:r>
          </a:p>
          <a:p>
            <a:pPr lvl="1"/>
            <a:r>
              <a:rPr lang="en-US" sz="1400" dirty="0" smtClean="0"/>
              <a:t>Gives the pilot a visual indication of crab angle and helps prepare for the landing</a:t>
            </a:r>
          </a:p>
          <a:p>
            <a:r>
              <a:rPr lang="en-US" sz="1400" dirty="0" smtClean="0"/>
              <a:t>But there are versions that are simplified and/or shortened</a:t>
            </a:r>
            <a:endParaRPr lang="en-US" sz="1400" dirty="0"/>
          </a:p>
        </p:txBody>
      </p:sp>
      <p:pic>
        <p:nvPicPr>
          <p:cNvPr id="6146" name="Picture 2" descr="http://i205.photobucket.com/albums/bb20/jtanabodee/ALSF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038600"/>
            <a:ext cx="2590800" cy="248883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CCF20F4-FB61-447D-869F-44E801E457F7}" type="slidenum">
              <a:rPr lang="en-US" smtClean="0"/>
              <a:t>17</a:t>
            </a:fld>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57200"/>
            <a:ext cx="5810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323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ALSF-1</a:t>
            </a:r>
            <a:endParaRPr lang="en-US" dirty="0"/>
          </a:p>
        </p:txBody>
      </p:sp>
      <p:sp>
        <p:nvSpPr>
          <p:cNvPr id="3" name="Content Placeholder 2"/>
          <p:cNvSpPr>
            <a:spLocks noGrp="1"/>
          </p:cNvSpPr>
          <p:nvPr>
            <p:ph idx="1"/>
          </p:nvPr>
        </p:nvSpPr>
        <p:spPr>
          <a:xfrm>
            <a:off x="457200" y="1600200"/>
            <a:ext cx="5257800" cy="4525963"/>
          </a:xfrm>
        </p:spPr>
        <p:txBody>
          <a:bodyPr>
            <a:normAutofit fontScale="85000" lnSpcReduction="10000"/>
          </a:bodyPr>
          <a:lstStyle/>
          <a:p>
            <a:r>
              <a:rPr lang="en-US" dirty="0" smtClean="0"/>
              <a:t>ALSF-1 - less common </a:t>
            </a:r>
          </a:p>
          <a:p>
            <a:r>
              <a:rPr lang="en-US" dirty="0" smtClean="0"/>
              <a:t>Is the same as the ALSF-2 up to the last 1000 feet</a:t>
            </a:r>
          </a:p>
          <a:p>
            <a:r>
              <a:rPr lang="en-US" dirty="0" smtClean="0"/>
              <a:t>ALSF-1 does not have the red side-row bars, but has a wing-shaped pattern of red lights in the last 200 feet to the threshold</a:t>
            </a:r>
          </a:p>
          <a:p>
            <a:pPr lvl="1"/>
            <a:r>
              <a:rPr lang="en-US" dirty="0" smtClean="0"/>
              <a:t>These are the “terminating bars” referenced in FAR §91.175. </a:t>
            </a:r>
          </a:p>
          <a:p>
            <a:pPr lvl="2"/>
            <a:r>
              <a:rPr lang="en-US" dirty="0" smtClean="0"/>
              <a:t>Red side-row lights (ALSF-2) or red terminating bars (ALSF-1)</a:t>
            </a:r>
          </a:p>
          <a:p>
            <a:pPr lvl="2"/>
            <a:r>
              <a:rPr lang="en-US" dirty="0" smtClean="0"/>
              <a:t>Will never have both on the same ALS</a:t>
            </a:r>
            <a:endParaRPr lang="en-US" dirty="0"/>
          </a:p>
        </p:txBody>
      </p:sp>
      <p:pic>
        <p:nvPicPr>
          <p:cNvPr id="7170" name="Picture 2" descr="Pretty damn confuz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777923" y="1540750"/>
            <a:ext cx="3357727" cy="22574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CCF20F4-FB61-447D-869F-44E801E457F7}" type="slidenum">
              <a:rPr lang="en-US" smtClean="0"/>
              <a:t>18</a:t>
            </a:fld>
            <a:endParaRPr 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71499"/>
            <a:ext cx="5334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713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 Approach Lighting System</a:t>
            </a:r>
            <a:br>
              <a:rPr lang="en-US" dirty="0" smtClean="0"/>
            </a:br>
            <a:r>
              <a:rPr lang="en-US" dirty="0"/>
              <a:t>S</a:t>
            </a:r>
            <a:r>
              <a:rPr lang="en-US" dirty="0" smtClean="0"/>
              <a:t>ALS / SALSF</a:t>
            </a:r>
            <a:endParaRPr lang="en-US" dirty="0"/>
          </a:p>
        </p:txBody>
      </p:sp>
      <p:sp>
        <p:nvSpPr>
          <p:cNvPr id="3" name="Content Placeholder 2"/>
          <p:cNvSpPr>
            <a:spLocks noGrp="1"/>
          </p:cNvSpPr>
          <p:nvPr>
            <p:ph idx="1"/>
          </p:nvPr>
        </p:nvSpPr>
        <p:spPr/>
        <p:txBody>
          <a:bodyPr/>
          <a:lstStyle/>
          <a:p>
            <a:r>
              <a:rPr lang="en-US" dirty="0" smtClean="0"/>
              <a:t>ALSF-1 is never “simplified”</a:t>
            </a:r>
          </a:p>
          <a:p>
            <a:r>
              <a:rPr lang="en-US" dirty="0" smtClean="0"/>
              <a:t>Can be shortened to 1500’</a:t>
            </a:r>
          </a:p>
          <a:p>
            <a:pPr lvl="1"/>
            <a:r>
              <a:rPr lang="en-US" dirty="0" smtClean="0"/>
              <a:t>Becomes a High Intensity Short Approach Lighting System (SALS) or SALSSF, if sequenced flashing lights are use</a:t>
            </a:r>
            <a:endParaRPr lang="en-US" dirty="0"/>
          </a:p>
        </p:txBody>
      </p:sp>
      <p:sp>
        <p:nvSpPr>
          <p:cNvPr id="4" name="Slide Number Placeholder 3"/>
          <p:cNvSpPr>
            <a:spLocks noGrp="1"/>
          </p:cNvSpPr>
          <p:nvPr>
            <p:ph type="sldNum" sz="quarter" idx="12"/>
          </p:nvPr>
        </p:nvSpPr>
        <p:spPr/>
        <p:txBody>
          <a:bodyPr/>
          <a:lstStyle/>
          <a:p>
            <a:fld id="{DCCF20F4-FB61-447D-869F-44E801E457F7}" type="slidenum">
              <a:rPr lang="en-US" smtClean="0"/>
              <a:t>19</a:t>
            </a:fld>
            <a:endParaRPr lang="en-US"/>
          </a:p>
        </p:txBody>
      </p:sp>
      <p:pic>
        <p:nvPicPr>
          <p:cNvPr id="5122" name="Picture 2" descr="http://www.fsdeveloper.com/forum/attachments/sals-jpg.13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10000"/>
            <a:ext cx="2514601" cy="26424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4572000"/>
            <a:ext cx="3005951" cy="369332"/>
          </a:xfrm>
          <a:prstGeom prst="rect">
            <a:avLst/>
          </a:prstGeom>
          <a:noFill/>
          <a:ln>
            <a:solidFill>
              <a:schemeClr val="tx1"/>
            </a:solidFill>
          </a:ln>
        </p:spPr>
        <p:txBody>
          <a:bodyPr wrap="none" rtlCol="0">
            <a:spAutoFit/>
          </a:bodyPr>
          <a:lstStyle/>
          <a:p>
            <a:r>
              <a:rPr lang="en-US" dirty="0" smtClean="0"/>
              <a:t>Same as inner 1500’ of ALSF-1</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51435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260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Lighting System (ALS)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ALS is an </a:t>
            </a:r>
            <a:r>
              <a:rPr lang="en-US" dirty="0"/>
              <a:t>airport lighting </a:t>
            </a:r>
            <a:r>
              <a:rPr lang="en-US" dirty="0" smtClean="0"/>
              <a:t>system that projects light in </a:t>
            </a:r>
            <a:r>
              <a:rPr lang="en-US" dirty="0"/>
              <a:t>a directional pattern </a:t>
            </a:r>
            <a:r>
              <a:rPr lang="en-US" dirty="0" smtClean="0"/>
              <a:t>to help a pilot (</a:t>
            </a:r>
            <a:r>
              <a:rPr lang="en-US" dirty="0" err="1" smtClean="0"/>
              <a:t>i</a:t>
            </a:r>
            <a:r>
              <a:rPr lang="en-US" dirty="0" smtClean="0"/>
              <a:t>) identify a runway and (ii) align </a:t>
            </a:r>
            <a:r>
              <a:rPr lang="en-US" dirty="0"/>
              <a:t>the aircraft with the runway on </a:t>
            </a:r>
            <a:r>
              <a:rPr lang="en-US" dirty="0" smtClean="0"/>
              <a:t>final </a:t>
            </a:r>
            <a:r>
              <a:rPr lang="en-US" dirty="0"/>
              <a:t>approach and </a:t>
            </a:r>
            <a:r>
              <a:rPr lang="en-US" dirty="0" smtClean="0"/>
              <a:t>landing that:</a:t>
            </a:r>
            <a:endParaRPr lang="en-US" dirty="0"/>
          </a:p>
          <a:p>
            <a:pPr lvl="1"/>
            <a:r>
              <a:rPr lang="en-US" dirty="0" smtClean="0"/>
              <a:t>Is installed at the approach end of a runway </a:t>
            </a:r>
          </a:p>
          <a:p>
            <a:pPr lvl="1"/>
            <a:r>
              <a:rPr lang="en-US" dirty="0" smtClean="0"/>
              <a:t>Extends outward from the runway </a:t>
            </a:r>
          </a:p>
          <a:p>
            <a:r>
              <a:rPr lang="en-US" dirty="0" smtClean="0"/>
              <a:t>Consists of:</a:t>
            </a:r>
          </a:p>
          <a:p>
            <a:pPr lvl="1"/>
            <a:r>
              <a:rPr lang="en-US" dirty="0" smtClean="0"/>
              <a:t>Series of light bars</a:t>
            </a:r>
          </a:p>
          <a:p>
            <a:pPr lvl="1"/>
            <a:r>
              <a:rPr lang="en-US" dirty="0" smtClean="0"/>
              <a:t>Strobe lights, or a combination of the two. </a:t>
            </a:r>
          </a:p>
          <a:p>
            <a:r>
              <a:rPr lang="en-US" dirty="0" smtClean="0"/>
              <a:t>Usually installed on a runway with an instrument approach procedure </a:t>
            </a:r>
          </a:p>
        </p:txBody>
      </p:sp>
      <p:sp>
        <p:nvSpPr>
          <p:cNvPr id="4" name="Slide Number Placeholder 3"/>
          <p:cNvSpPr>
            <a:spLocks noGrp="1"/>
          </p:cNvSpPr>
          <p:nvPr>
            <p:ph type="sldNum" sz="quarter" idx="12"/>
          </p:nvPr>
        </p:nvSpPr>
        <p:spPr/>
        <p:txBody>
          <a:bodyPr/>
          <a:lstStyle/>
          <a:p>
            <a:fld id="{DCCF20F4-FB61-447D-869F-44E801E457F7}" type="slidenum">
              <a:rPr lang="en-US" smtClean="0"/>
              <a:t>2</a:t>
            </a:fld>
            <a:endParaRPr lang="en-US"/>
          </a:p>
        </p:txBody>
      </p:sp>
    </p:spTree>
    <p:extLst>
      <p:ext uri="{BB962C8B-B14F-4D97-AF65-F5344CB8AC3E}">
        <p14:creationId xmlns:p14="http://schemas.microsoft.com/office/powerpoint/2010/main" val="3694835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 Approach Lighting System </a:t>
            </a:r>
            <a:r>
              <a:rPr lang="en-US" dirty="0" smtClean="0"/>
              <a:t>with RAIL - SSALR</a:t>
            </a:r>
            <a:endParaRPr lang="en-US" dirty="0"/>
          </a:p>
        </p:txBody>
      </p:sp>
      <p:sp>
        <p:nvSpPr>
          <p:cNvPr id="3" name="Content Placeholder 2"/>
          <p:cNvSpPr>
            <a:spLocks noGrp="1"/>
          </p:cNvSpPr>
          <p:nvPr>
            <p:ph idx="1"/>
          </p:nvPr>
        </p:nvSpPr>
        <p:spPr/>
        <p:txBody>
          <a:bodyPr>
            <a:normAutofit/>
          </a:bodyPr>
          <a:lstStyle/>
          <a:p>
            <a:r>
              <a:rPr lang="en-US" dirty="0" smtClean="0"/>
              <a:t>2400’ – 3000’ in length – similar to ALSF-2</a:t>
            </a:r>
          </a:p>
          <a:p>
            <a:r>
              <a:rPr lang="en-US" dirty="0" smtClean="0"/>
              <a:t>An ALSF-2 can, in appropriate weather, be lit as an SSALR</a:t>
            </a:r>
          </a:p>
        </p:txBody>
      </p:sp>
      <p:sp>
        <p:nvSpPr>
          <p:cNvPr id="4" name="Slide Number Placeholder 3"/>
          <p:cNvSpPr>
            <a:spLocks noGrp="1"/>
          </p:cNvSpPr>
          <p:nvPr>
            <p:ph type="sldNum" sz="quarter" idx="12"/>
          </p:nvPr>
        </p:nvSpPr>
        <p:spPr/>
        <p:txBody>
          <a:bodyPr/>
          <a:lstStyle/>
          <a:p>
            <a:fld id="{DCCF20F4-FB61-447D-869F-44E801E457F7}" type="slidenum">
              <a:rPr lang="en-US" smtClean="0"/>
              <a:t>20</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505200"/>
            <a:ext cx="44862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91200" y="3657600"/>
            <a:ext cx="2819400" cy="2031325"/>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smtClean="0"/>
              <a:t>Red side bar turned off</a:t>
            </a:r>
          </a:p>
          <a:p>
            <a:pPr marL="285750" indent="-285750">
              <a:buFont typeface="Arial" panose="020B0604020202020204" pitchFamily="34" charset="0"/>
              <a:buChar char="•"/>
            </a:pPr>
            <a:r>
              <a:rPr lang="en-US" dirty="0" smtClean="0"/>
              <a:t>Every other light bar turned off – so 200’ rather than 100’ between bars</a:t>
            </a:r>
          </a:p>
          <a:p>
            <a:pPr marL="285750" indent="-285750">
              <a:buFont typeface="Arial" panose="020B0604020202020204" pitchFamily="34" charset="0"/>
              <a:buChar char="•"/>
            </a:pPr>
            <a:r>
              <a:rPr lang="en-US" dirty="0" smtClean="0"/>
              <a:t>Inner bar (500’) side lights turned off</a:t>
            </a:r>
            <a:endParaRPr lang="en-US" dirty="0"/>
          </a:p>
        </p:txBody>
      </p:sp>
      <p:cxnSp>
        <p:nvCxnSpPr>
          <p:cNvPr id="7" name="Straight Arrow Connector 6"/>
          <p:cNvCxnSpPr/>
          <p:nvPr/>
        </p:nvCxnSpPr>
        <p:spPr>
          <a:xfrm flipH="1">
            <a:off x="2286000" y="3810000"/>
            <a:ext cx="3657600"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981200" y="4114800"/>
            <a:ext cx="3962400" cy="533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981200" y="4514850"/>
            <a:ext cx="533400" cy="6667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981200" y="4381500"/>
            <a:ext cx="533400" cy="20002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981200" y="4191000"/>
            <a:ext cx="533400" cy="39052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676400" y="4514850"/>
            <a:ext cx="0" cy="81915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676400" y="5181600"/>
            <a:ext cx="4267200" cy="1524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89108" y="3320534"/>
            <a:ext cx="814647" cy="369332"/>
          </a:xfrm>
          <a:prstGeom prst="rect">
            <a:avLst/>
          </a:prstGeom>
          <a:solidFill>
            <a:schemeClr val="bg1"/>
          </a:solidFill>
        </p:spPr>
        <p:txBody>
          <a:bodyPr wrap="none" rtlCol="0">
            <a:spAutoFit/>
          </a:bodyPr>
          <a:lstStyle/>
          <a:p>
            <a:r>
              <a:rPr lang="en-US" dirty="0" smtClean="0"/>
              <a:t>ALSF-2</a:t>
            </a:r>
            <a:endParaRPr lang="en-US" dirty="0"/>
          </a:p>
        </p:txBody>
      </p:sp>
      <p:sp>
        <p:nvSpPr>
          <p:cNvPr id="29" name="TextBox 28"/>
          <p:cNvSpPr txBox="1"/>
          <p:nvPr/>
        </p:nvSpPr>
        <p:spPr>
          <a:xfrm>
            <a:off x="3966839" y="3322299"/>
            <a:ext cx="750462" cy="369332"/>
          </a:xfrm>
          <a:prstGeom prst="rect">
            <a:avLst/>
          </a:prstGeom>
          <a:solidFill>
            <a:schemeClr val="bg1"/>
          </a:solidFill>
        </p:spPr>
        <p:txBody>
          <a:bodyPr wrap="none" rtlCol="0">
            <a:spAutoFit/>
          </a:bodyPr>
          <a:lstStyle/>
          <a:p>
            <a:r>
              <a:rPr lang="en-US" dirty="0" smtClean="0"/>
              <a:t>SSALR</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5238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007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876800" cy="4525963"/>
          </a:xfrm>
        </p:spPr>
        <p:txBody>
          <a:bodyPr>
            <a:normAutofit fontScale="92500" lnSpcReduction="20000"/>
          </a:bodyPr>
          <a:lstStyle/>
          <a:p>
            <a:r>
              <a:rPr lang="en-US" dirty="0" smtClean="0"/>
              <a:t>MALSR (Medium Intensity Approach Lighting System) </a:t>
            </a:r>
          </a:p>
          <a:p>
            <a:r>
              <a:rPr lang="en-US" dirty="0" smtClean="0"/>
              <a:t>SSAL (Simplified </a:t>
            </a:r>
            <a:r>
              <a:rPr lang="en-US" dirty="0"/>
              <a:t>Short Approach Lighting </a:t>
            </a:r>
            <a:r>
              <a:rPr lang="en-US" dirty="0" smtClean="0"/>
              <a:t>System)</a:t>
            </a:r>
          </a:p>
          <a:p>
            <a:r>
              <a:rPr lang="en-US" dirty="0" smtClean="0"/>
              <a:t>Provides visual information to pilots on runway alignment, height perception, roll guidance, and horizontal references generally for category I Precision Approaches</a:t>
            </a:r>
            <a:endParaRPr lang="en-US" dirty="0"/>
          </a:p>
        </p:txBody>
      </p:sp>
      <p:pic>
        <p:nvPicPr>
          <p:cNvPr id="2052" name="Picture 4" descr="http://code7700.com/images/als_kbed_ma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7559" y="4234649"/>
            <a:ext cx="288757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ode7700.com/images/als_mal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649" y="990600"/>
            <a:ext cx="3581400" cy="30979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CCF20F4-FB61-447D-869F-44E801E457F7}" type="slidenum">
              <a:rPr lang="en-US" smtClean="0"/>
              <a:t>21</a:t>
            </a:fld>
            <a:endParaRPr lang="en-US"/>
          </a:p>
        </p:txBody>
      </p:sp>
      <p:sp>
        <p:nvSpPr>
          <p:cNvPr id="2" name="Title 1"/>
          <p:cNvSpPr>
            <a:spLocks noGrp="1"/>
          </p:cNvSpPr>
          <p:nvPr>
            <p:ph type="title"/>
          </p:nvPr>
        </p:nvSpPr>
        <p:spPr/>
        <p:txBody>
          <a:bodyPr>
            <a:normAutofit/>
          </a:bodyPr>
          <a:lstStyle/>
          <a:p>
            <a:r>
              <a:rPr lang="en-US" dirty="0" smtClean="0"/>
              <a:t>MALS and SSAL </a:t>
            </a:r>
            <a:endParaRPr lang="en-US"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609600"/>
            <a:ext cx="5810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274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MALSF and SSALF</a:t>
            </a:r>
            <a:endParaRPr lang="en-US" dirty="0"/>
          </a:p>
        </p:txBody>
      </p:sp>
      <p:sp>
        <p:nvSpPr>
          <p:cNvPr id="3" name="Content Placeholder 2"/>
          <p:cNvSpPr>
            <a:spLocks noGrp="1"/>
          </p:cNvSpPr>
          <p:nvPr>
            <p:ph idx="1"/>
          </p:nvPr>
        </p:nvSpPr>
        <p:spPr>
          <a:xfrm>
            <a:off x="457200" y="1600200"/>
            <a:ext cx="5181600" cy="4525963"/>
          </a:xfrm>
        </p:spPr>
        <p:txBody>
          <a:bodyPr>
            <a:normAutofit lnSpcReduction="10000"/>
          </a:bodyPr>
          <a:lstStyle/>
          <a:p>
            <a:r>
              <a:rPr lang="en-US" dirty="0" smtClean="0"/>
              <a:t>Medium Intensity Approach Lighting System with Sequenced Flashers (MALSF)</a:t>
            </a:r>
          </a:p>
          <a:p>
            <a:r>
              <a:rPr lang="en-US" dirty="0" smtClean="0"/>
              <a:t>Same as MALS BUT has three sequenced flashing lights on last 3 light bars</a:t>
            </a:r>
          </a:p>
          <a:p>
            <a:r>
              <a:rPr lang="en-US" dirty="0" smtClean="0"/>
              <a:t>Used where approach area identification is difficult</a:t>
            </a:r>
            <a:endParaRPr lang="en-US" dirty="0"/>
          </a:p>
        </p:txBody>
      </p:sp>
      <p:pic>
        <p:nvPicPr>
          <p:cNvPr id="3074" name="Picture 2" descr="http://code7700.com/images/als_mals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00200"/>
            <a:ext cx="3197203"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CCF20F4-FB61-447D-869F-44E801E457F7}" type="slidenum">
              <a:rPr lang="en-US" smtClean="0"/>
              <a:t>22</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09600"/>
            <a:ext cx="5810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965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MALSR / SSALR</a:t>
            </a:r>
            <a:endParaRPr lang="en-US" dirty="0"/>
          </a:p>
        </p:txBody>
      </p:sp>
      <p:sp>
        <p:nvSpPr>
          <p:cNvPr id="3" name="Content Placeholder 2"/>
          <p:cNvSpPr>
            <a:spLocks noGrp="1"/>
          </p:cNvSpPr>
          <p:nvPr>
            <p:ph idx="1"/>
          </p:nvPr>
        </p:nvSpPr>
        <p:spPr>
          <a:xfrm>
            <a:off x="457200" y="1600200"/>
            <a:ext cx="3810000" cy="4525963"/>
          </a:xfrm>
        </p:spPr>
        <p:txBody>
          <a:bodyPr>
            <a:normAutofit fontScale="85000" lnSpcReduction="20000"/>
          </a:bodyPr>
          <a:lstStyle/>
          <a:p>
            <a:r>
              <a:rPr lang="en-US" dirty="0" smtClean="0"/>
              <a:t>Medium Intensity Approach Lighting System with Runway Alignment Indicator Lights (MALSR)</a:t>
            </a:r>
          </a:p>
          <a:p>
            <a:pPr lvl="1"/>
            <a:r>
              <a:rPr lang="en-US" dirty="0" smtClean="0"/>
              <a:t>Used for CAT I runways</a:t>
            </a:r>
          </a:p>
          <a:p>
            <a:r>
              <a:rPr lang="en-US" dirty="0" smtClean="0"/>
              <a:t>The Simplified Short Approach Lighting System with Runway Alignment Indicator Lights (SSALR) appears identical to the MALSR</a:t>
            </a:r>
            <a:endParaRPr lang="en-US" dirty="0"/>
          </a:p>
        </p:txBody>
      </p:sp>
      <p:pic>
        <p:nvPicPr>
          <p:cNvPr id="5122" name="Picture 2" descr="http://code7700.com/images/als_mals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123441"/>
            <a:ext cx="3371925" cy="42767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CCF20F4-FB61-447D-869F-44E801E457F7}" type="slidenum">
              <a:rPr lang="en-US" smtClean="0"/>
              <a:t>23</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47087"/>
            <a:ext cx="4762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278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ode7700.com/images/als_oda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248" y="1295400"/>
            <a:ext cx="3466352"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ODALS</a:t>
            </a:r>
            <a:endParaRPr lang="en-US" dirty="0"/>
          </a:p>
        </p:txBody>
      </p:sp>
      <p:sp>
        <p:nvSpPr>
          <p:cNvPr id="3" name="Content Placeholder 2"/>
          <p:cNvSpPr>
            <a:spLocks noGrp="1"/>
          </p:cNvSpPr>
          <p:nvPr>
            <p:ph idx="1"/>
          </p:nvPr>
        </p:nvSpPr>
        <p:spPr>
          <a:xfrm>
            <a:off x="457200" y="1600200"/>
            <a:ext cx="5562600" cy="4525963"/>
          </a:xfrm>
        </p:spPr>
        <p:txBody>
          <a:bodyPr>
            <a:normAutofit/>
          </a:bodyPr>
          <a:lstStyle/>
          <a:p>
            <a:r>
              <a:rPr lang="en-US" dirty="0" smtClean="0"/>
              <a:t>Omni-Directional ALS (ODALS)</a:t>
            </a:r>
          </a:p>
          <a:p>
            <a:pPr lvl="1"/>
            <a:r>
              <a:rPr lang="en-US" dirty="0" smtClean="0"/>
              <a:t>Runway end identifier lights (REIL) are part of ODALS</a:t>
            </a:r>
          </a:p>
          <a:p>
            <a:pPr lvl="1"/>
            <a:r>
              <a:rPr lang="en-US" dirty="0" smtClean="0"/>
              <a:t>ODAL adds a 1500-foot RAIL leading to the threshold with no other solid-burning lights</a:t>
            </a:r>
            <a:endParaRPr lang="en-US" dirty="0"/>
          </a:p>
        </p:txBody>
      </p:sp>
      <p:sp>
        <p:nvSpPr>
          <p:cNvPr id="4" name="Slide Number Placeholder 3"/>
          <p:cNvSpPr>
            <a:spLocks noGrp="1"/>
          </p:cNvSpPr>
          <p:nvPr>
            <p:ph type="sldNum" sz="quarter" idx="12"/>
          </p:nvPr>
        </p:nvSpPr>
        <p:spPr/>
        <p:txBody>
          <a:bodyPr/>
          <a:lstStyle/>
          <a:p>
            <a:fld id="{DCCF20F4-FB61-447D-869F-44E801E457F7}" type="slidenum">
              <a:rPr lang="en-US" smtClean="0"/>
              <a:t>24</a:t>
            </a:fld>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28650"/>
            <a:ext cx="4857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5007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Plate Presentation</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Shown in the information bar</a:t>
            </a:r>
          </a:p>
          <a:p>
            <a:pPr lvl="1"/>
            <a:r>
              <a:rPr lang="en-US" dirty="0" smtClean="0"/>
              <a:t>Symbol</a:t>
            </a:r>
          </a:p>
          <a:p>
            <a:pPr lvl="1"/>
            <a:r>
              <a:rPr lang="en-US" dirty="0" smtClean="0"/>
              <a:t>Graphic depiction</a:t>
            </a:r>
          </a:p>
          <a:p>
            <a:pPr lvl="1"/>
            <a:r>
              <a:rPr lang="en-US" dirty="0" smtClean="0"/>
              <a:t>Textual label</a:t>
            </a:r>
            <a:endParaRPr lang="en-US" dirty="0"/>
          </a:p>
        </p:txBody>
      </p:sp>
      <p:sp>
        <p:nvSpPr>
          <p:cNvPr id="4" name="Slide Number Placeholder 3"/>
          <p:cNvSpPr>
            <a:spLocks noGrp="1"/>
          </p:cNvSpPr>
          <p:nvPr>
            <p:ph type="sldNum" sz="quarter" idx="12"/>
          </p:nvPr>
        </p:nvSpPr>
        <p:spPr/>
        <p:txBody>
          <a:bodyPr/>
          <a:lstStyle/>
          <a:p>
            <a:fld id="{DCCF20F4-FB61-447D-869F-44E801E457F7}" type="slidenum">
              <a:rPr lang="en-US" smtClean="0"/>
              <a:t>25</a:t>
            </a:fld>
            <a:endParaRPr lang="en-US"/>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648200"/>
            <a:ext cx="4572000" cy="150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7195351" y="3352800"/>
            <a:ext cx="1066800" cy="1828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4799581"/>
            <a:ext cx="402907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3276600" y="3352800"/>
            <a:ext cx="4985551" cy="1905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925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AA5592-2E14-4FAA-BF31-AE217E3D8393}" type="slidenum">
              <a:rPr lang="en-US" smtClean="0"/>
              <a:t>26</a:t>
            </a:fld>
            <a:endParaRPr lang="en-US"/>
          </a:p>
        </p:txBody>
      </p:sp>
      <p:pic>
        <p:nvPicPr>
          <p:cNvPr id="13314" name="Picture 2" descr="http://en.hdyo.org/assets/ask-question-3-049ac6f2a4e25267fa670b61ee734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6553200" cy="558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393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Instrument flight can be dangerous.  </a:t>
            </a:r>
            <a:r>
              <a:rPr lang="en-US" dirty="0" smtClean="0">
                <a:solidFill>
                  <a:srgbClr val="C00000"/>
                </a:solidFill>
              </a:rPr>
              <a:t>Do not rely solely on this presentation – PROFESSIONAL INSTRUCTION IS REQUIRED</a:t>
            </a:r>
          </a:p>
          <a:p>
            <a:pPr algn="just"/>
            <a:r>
              <a:rPr lang="en-US" dirty="0" smtClean="0"/>
              <a:t>The foregoing material should not be relied upon for flight</a:t>
            </a:r>
          </a:p>
          <a:p>
            <a:pPr algn="just"/>
            <a:r>
              <a:rPr lang="en-US" dirty="0" smtClean="0"/>
              <a:t>ALTHOUGH THE ABOVE INFORMATION IS FROM SOURCES BELIEVED TO BE RELIABLE SUCH INFORMATION HAS NOT BEEN VERIFIED, AND NO EXPRESS REPRESENTATION IS MADE NOR IS ANY TO BE IMPLIED AS TO THE ACCURACY THEREOF, AND IT IS SUBMITTED SUBJECT TO ERRORS, OMISSIONS, CHANGE</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27</a:t>
            </a:fld>
            <a:endParaRPr lang="en-US"/>
          </a:p>
        </p:txBody>
      </p:sp>
    </p:spTree>
    <p:extLst>
      <p:ext uri="{BB962C8B-B14F-4D97-AF65-F5344CB8AC3E}">
        <p14:creationId xmlns:p14="http://schemas.microsoft.com/office/powerpoint/2010/main" val="677066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Lighting System (ALS)</a:t>
            </a:r>
          </a:p>
        </p:txBody>
      </p:sp>
      <p:sp>
        <p:nvSpPr>
          <p:cNvPr id="3" name="Content Placeholder 2"/>
          <p:cNvSpPr>
            <a:spLocks noGrp="1"/>
          </p:cNvSpPr>
          <p:nvPr>
            <p:ph idx="1"/>
          </p:nvPr>
        </p:nvSpPr>
        <p:spPr/>
        <p:txBody>
          <a:bodyPr>
            <a:normAutofit/>
          </a:bodyPr>
          <a:lstStyle/>
          <a:p>
            <a:r>
              <a:rPr lang="en-US" dirty="0" smtClean="0"/>
              <a:t>Knowing the </a:t>
            </a:r>
            <a:r>
              <a:rPr lang="en-US" dirty="0"/>
              <a:t>type of lights to expect can help </a:t>
            </a:r>
            <a:r>
              <a:rPr lang="en-US" dirty="0" smtClean="0"/>
              <a:t>you identify the correct runway and avoid </a:t>
            </a:r>
            <a:r>
              <a:rPr lang="en-US" dirty="0"/>
              <a:t>landing on the wrong runway </a:t>
            </a:r>
            <a:r>
              <a:rPr lang="en-US" dirty="0" smtClean="0"/>
              <a:t>at </a:t>
            </a:r>
            <a:r>
              <a:rPr lang="en-US" dirty="0"/>
              <a:t>an airport with parallel </a:t>
            </a:r>
            <a:r>
              <a:rPr lang="en-US" dirty="0" smtClean="0"/>
              <a:t>runways</a:t>
            </a:r>
          </a:p>
          <a:p>
            <a:r>
              <a:rPr lang="en-US" dirty="0" smtClean="0"/>
              <a:t>If </a:t>
            </a:r>
            <a:r>
              <a:rPr lang="en-US" dirty="0"/>
              <a:t>you know </a:t>
            </a:r>
            <a:r>
              <a:rPr lang="en-US" dirty="0" smtClean="0"/>
              <a:t>the type </a:t>
            </a:r>
            <a:r>
              <a:rPr lang="en-US" dirty="0"/>
              <a:t>of approach lighting </a:t>
            </a:r>
            <a:r>
              <a:rPr lang="en-US" dirty="0" smtClean="0"/>
              <a:t>available, </a:t>
            </a:r>
            <a:r>
              <a:rPr lang="en-US" dirty="0"/>
              <a:t>other lighting in the </a:t>
            </a:r>
            <a:r>
              <a:rPr lang="en-US" dirty="0" smtClean="0"/>
              <a:t>airport’s </a:t>
            </a:r>
            <a:r>
              <a:rPr lang="en-US" dirty="0"/>
              <a:t>vicinity is less </a:t>
            </a:r>
            <a:r>
              <a:rPr lang="en-US" dirty="0" smtClean="0"/>
              <a:t>likely </a:t>
            </a:r>
            <a:r>
              <a:rPr lang="en-US" dirty="0"/>
              <a:t>to </a:t>
            </a:r>
            <a:r>
              <a:rPr lang="en-US" dirty="0" smtClean="0"/>
              <a:t>cause confusion</a:t>
            </a:r>
            <a:endParaRPr lang="en-US" dirty="0"/>
          </a:p>
        </p:txBody>
      </p:sp>
      <p:sp>
        <p:nvSpPr>
          <p:cNvPr id="4" name="Slide Number Placeholder 3"/>
          <p:cNvSpPr>
            <a:spLocks noGrp="1"/>
          </p:cNvSpPr>
          <p:nvPr>
            <p:ph type="sldNum" sz="quarter" idx="12"/>
          </p:nvPr>
        </p:nvSpPr>
        <p:spPr/>
        <p:txBody>
          <a:bodyPr/>
          <a:lstStyle/>
          <a:p>
            <a:fld id="{DCCF20F4-FB61-447D-869F-44E801E457F7}" type="slidenum">
              <a:rPr lang="en-US" smtClean="0"/>
              <a:t>3</a:t>
            </a:fld>
            <a:endParaRPr lang="en-US"/>
          </a:p>
        </p:txBody>
      </p:sp>
    </p:spTree>
    <p:extLst>
      <p:ext uri="{BB962C8B-B14F-4D97-AF65-F5344CB8AC3E}">
        <p14:creationId xmlns:p14="http://schemas.microsoft.com/office/powerpoint/2010/main" val="856367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constructionmanuals.tpub.com/14027/img/14027_172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765" y="5926108"/>
            <a:ext cx="1433235" cy="8213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ALS Components</a:t>
            </a:r>
            <a:endParaRPr lang="en-US" dirty="0"/>
          </a:p>
        </p:txBody>
      </p:sp>
      <p:sp>
        <p:nvSpPr>
          <p:cNvPr id="3" name="Content Placeholder 2"/>
          <p:cNvSpPr>
            <a:spLocks noGrp="1"/>
          </p:cNvSpPr>
          <p:nvPr>
            <p:ph idx="1"/>
          </p:nvPr>
        </p:nvSpPr>
        <p:spPr>
          <a:xfrm>
            <a:off x="457200" y="1600200"/>
            <a:ext cx="5760497" cy="4525963"/>
          </a:xfrm>
        </p:spPr>
        <p:txBody>
          <a:bodyPr>
            <a:normAutofit fontScale="62500" lnSpcReduction="20000"/>
          </a:bodyPr>
          <a:lstStyle/>
          <a:p>
            <a:pPr algn="just"/>
            <a:r>
              <a:rPr lang="en-US" dirty="0"/>
              <a:t>Threshold </a:t>
            </a:r>
            <a:r>
              <a:rPr lang="en-US" dirty="0" smtClean="0"/>
              <a:t>Bar - All </a:t>
            </a:r>
            <a:r>
              <a:rPr lang="en-US" dirty="0"/>
              <a:t>ALSs begin with a row of green lights that indicate the approach end of the </a:t>
            </a:r>
            <a:r>
              <a:rPr lang="en-US" dirty="0" smtClean="0"/>
              <a:t>runway</a:t>
            </a:r>
          </a:p>
          <a:p>
            <a:pPr algn="just"/>
            <a:r>
              <a:rPr lang="en-US" dirty="0"/>
              <a:t>Runway Alignment Indicator Light (RAIL) </a:t>
            </a:r>
            <a:r>
              <a:rPr lang="en-US" dirty="0" smtClean="0"/>
              <a:t>consists </a:t>
            </a:r>
            <a:r>
              <a:rPr lang="en-US" dirty="0"/>
              <a:t>of five sequenced </a:t>
            </a:r>
            <a:r>
              <a:rPr lang="en-US" dirty="0" smtClean="0"/>
              <a:t>white </a:t>
            </a:r>
            <a:r>
              <a:rPr lang="en-US" dirty="0"/>
              <a:t>strobe </a:t>
            </a:r>
            <a:r>
              <a:rPr lang="en-US" dirty="0" smtClean="0"/>
              <a:t>lights </a:t>
            </a:r>
            <a:r>
              <a:rPr lang="en-US" dirty="0"/>
              <a:t>located on the extended runway centerline, the first being located 200 feet beyond the approach end of the last steady-burning light bar </a:t>
            </a:r>
            <a:r>
              <a:rPr lang="en-US" dirty="0" smtClean="0"/>
              <a:t>(generally 1,000’ from the threshold) with </a:t>
            </a:r>
            <a:r>
              <a:rPr lang="en-US" dirty="0"/>
              <a:t>successive </a:t>
            </a:r>
            <a:r>
              <a:rPr lang="en-US" dirty="0" smtClean="0"/>
              <a:t>strobes at </a:t>
            </a:r>
            <a:r>
              <a:rPr lang="en-US" dirty="0"/>
              <a:t>each 200-foot interval out to 2,400 feet from the </a:t>
            </a:r>
            <a:r>
              <a:rPr lang="en-US" dirty="0" smtClean="0"/>
              <a:t>threshold (may extend to 3,000 feet)</a:t>
            </a:r>
          </a:p>
          <a:p>
            <a:pPr algn="just"/>
            <a:r>
              <a:rPr lang="en-US" dirty="0" smtClean="0"/>
              <a:t>Sequenced </a:t>
            </a:r>
            <a:r>
              <a:rPr lang="en-US" dirty="0"/>
              <a:t>Flashing Light (SFL</a:t>
            </a:r>
            <a:r>
              <a:rPr lang="en-US" dirty="0" smtClean="0"/>
              <a:t>)</a:t>
            </a:r>
          </a:p>
          <a:p>
            <a:pPr lvl="1" algn="just"/>
            <a:r>
              <a:rPr lang="en-US" dirty="0"/>
              <a:t>White </a:t>
            </a:r>
            <a:r>
              <a:rPr lang="en-US" dirty="0" smtClean="0"/>
              <a:t>sequenced strobe lights located on </a:t>
            </a:r>
            <a:r>
              <a:rPr lang="en-US" dirty="0"/>
              <a:t>the last three light bar stations</a:t>
            </a:r>
          </a:p>
          <a:p>
            <a:pPr algn="just"/>
            <a:r>
              <a:rPr lang="en-US" dirty="0" smtClean="0"/>
              <a:t>The RAIL and SFL strobes </a:t>
            </a:r>
            <a:r>
              <a:rPr lang="en-US" dirty="0"/>
              <a:t>flash in sequence twice per </a:t>
            </a:r>
            <a:r>
              <a:rPr lang="en-US" dirty="0" smtClean="0"/>
              <a:t>second </a:t>
            </a:r>
            <a:r>
              <a:rPr lang="en-US" dirty="0"/>
              <a:t>producing a ball of light </a:t>
            </a:r>
            <a:r>
              <a:rPr lang="en-US" dirty="0" smtClean="0"/>
              <a:t>streaking toward </a:t>
            </a:r>
            <a:r>
              <a:rPr lang="en-US" dirty="0"/>
              <a:t>the approach end of the </a:t>
            </a:r>
            <a:r>
              <a:rPr lang="en-US" dirty="0" smtClean="0"/>
              <a:t>runway</a:t>
            </a: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628871"/>
            <a:ext cx="2105025" cy="57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DCCF20F4-FB61-447D-869F-44E801E457F7}" type="slidenum">
              <a:rPr lang="en-US" smtClean="0"/>
              <a:t>4</a:t>
            </a:fld>
            <a:endParaRPr lang="en-US"/>
          </a:p>
        </p:txBody>
      </p:sp>
      <p:pic>
        <p:nvPicPr>
          <p:cNvPr id="8" name="White Rabbit Runway 34 in Vienna.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488590" y="4648200"/>
            <a:ext cx="2370666" cy="1333500"/>
          </a:xfrm>
          <a:prstGeom prst="rect">
            <a:avLst/>
          </a:prstGeom>
        </p:spPr>
      </p:pic>
      <p:cxnSp>
        <p:nvCxnSpPr>
          <p:cNvPr id="10" name="Straight Connector 9"/>
          <p:cNvCxnSpPr/>
          <p:nvPr/>
        </p:nvCxnSpPr>
        <p:spPr>
          <a:xfrm flipV="1">
            <a:off x="1752600" y="2200757"/>
            <a:ext cx="4572000" cy="8524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1026" idx="1"/>
          </p:cNvCxnSpPr>
          <p:nvPr/>
        </p:nvCxnSpPr>
        <p:spPr>
          <a:xfrm flipV="1">
            <a:off x="6324600" y="1914814"/>
            <a:ext cx="381000" cy="28594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24400" y="4267200"/>
            <a:ext cx="176419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488590" y="4267200"/>
            <a:ext cx="670601" cy="381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15000" y="6172199"/>
            <a:ext cx="2438400" cy="276999"/>
          </a:xfrm>
          <a:prstGeom prst="rect">
            <a:avLst/>
          </a:prstGeom>
          <a:noFill/>
          <a:ln>
            <a:solidFill>
              <a:schemeClr val="tx1"/>
            </a:solidFill>
          </a:ln>
        </p:spPr>
        <p:txBody>
          <a:bodyPr wrap="square" rtlCol="0">
            <a:spAutoFit/>
          </a:bodyPr>
          <a:lstStyle/>
          <a:p>
            <a:r>
              <a:rPr lang="en-US" sz="1200" dirty="0" smtClean="0"/>
              <a:t>Click on picture to play the video</a:t>
            </a:r>
            <a:endParaRPr lang="en-US" sz="1200" dirty="0"/>
          </a:p>
        </p:txBody>
      </p:sp>
      <p:cxnSp>
        <p:nvCxnSpPr>
          <p:cNvPr id="22" name="Straight Arrow Connector 21"/>
          <p:cNvCxnSpPr/>
          <p:nvPr/>
        </p:nvCxnSpPr>
        <p:spPr>
          <a:xfrm flipV="1">
            <a:off x="5715000" y="5715000"/>
            <a:ext cx="773590" cy="457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81000" y="5105400"/>
            <a:ext cx="914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1000" y="5105400"/>
            <a:ext cx="0" cy="106679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81000" y="6172199"/>
            <a:ext cx="3048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7188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 Components</a:t>
            </a:r>
          </a:p>
        </p:txBody>
      </p:sp>
      <p:sp>
        <p:nvSpPr>
          <p:cNvPr id="3" name="Content Placeholder 2"/>
          <p:cNvSpPr>
            <a:spLocks noGrp="1"/>
          </p:cNvSpPr>
          <p:nvPr>
            <p:ph idx="1"/>
          </p:nvPr>
        </p:nvSpPr>
        <p:spPr>
          <a:xfrm>
            <a:off x="457200" y="1600200"/>
            <a:ext cx="6705600" cy="4525963"/>
          </a:xfrm>
        </p:spPr>
        <p:txBody>
          <a:bodyPr>
            <a:normAutofit/>
          </a:bodyPr>
          <a:lstStyle/>
          <a:p>
            <a:r>
              <a:rPr lang="en-US" dirty="0" smtClean="0"/>
              <a:t>RAIL and SFL provide early identification and alignment / displacement information when approaching a runway</a:t>
            </a:r>
          </a:p>
          <a:p>
            <a:r>
              <a:rPr lang="en-US" dirty="0"/>
              <a:t>RAIL are not imbedded in the approach lights</a:t>
            </a:r>
          </a:p>
          <a:p>
            <a:endParaRPr lang="en-US" dirty="0" smtClean="0"/>
          </a:p>
        </p:txBody>
      </p:sp>
      <p:sp>
        <p:nvSpPr>
          <p:cNvPr id="4" name="Slide Number Placeholder 3"/>
          <p:cNvSpPr>
            <a:spLocks noGrp="1"/>
          </p:cNvSpPr>
          <p:nvPr>
            <p:ph type="sldNum" sz="quarter" idx="12"/>
          </p:nvPr>
        </p:nvSpPr>
        <p:spPr/>
        <p:txBody>
          <a:bodyPr/>
          <a:lstStyle/>
          <a:p>
            <a:fld id="{DCCF20F4-FB61-447D-869F-44E801E457F7}" type="slidenum">
              <a:rPr lang="en-US" smtClean="0"/>
              <a:t>5</a:t>
            </a:fld>
            <a:endParaRPr lang="en-US"/>
          </a:p>
        </p:txBody>
      </p:sp>
      <p:pic>
        <p:nvPicPr>
          <p:cNvPr id="5" name="Picture 4" descr="File:Approach lighting system aarhus airport 2008-03-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554" y="3048000"/>
            <a:ext cx="1757594" cy="234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841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ALS Components</a:t>
            </a:r>
            <a:br>
              <a:rPr lang="en-US" dirty="0" smtClean="0"/>
            </a:br>
            <a:r>
              <a:rPr lang="en-US" dirty="0" smtClean="0"/>
              <a:t>Decision Bar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Three </a:t>
            </a:r>
            <a:r>
              <a:rPr lang="en-US" dirty="0"/>
              <a:t>light bars </a:t>
            </a:r>
            <a:r>
              <a:rPr lang="en-US" dirty="0" smtClean="0"/>
              <a:t>(5 steady-burning white lamps on each) </a:t>
            </a:r>
            <a:r>
              <a:rPr lang="en-US" dirty="0"/>
              <a:t>that form a crossbar</a:t>
            </a:r>
          </a:p>
          <a:p>
            <a:r>
              <a:rPr lang="en-US" dirty="0" smtClean="0"/>
              <a:t>Serves several functions</a:t>
            </a:r>
          </a:p>
          <a:p>
            <a:pPr lvl="1"/>
            <a:r>
              <a:rPr lang="en-US" dirty="0" smtClean="0"/>
              <a:t>Enables you to determine your physical location from the runway</a:t>
            </a:r>
          </a:p>
          <a:p>
            <a:pPr lvl="2"/>
            <a:r>
              <a:rPr lang="en-US" dirty="0" smtClean="0"/>
              <a:t>On glideslope, when the decision bar passes directly underneath you, you should be approximately 100 feet above the TDZE</a:t>
            </a:r>
          </a:p>
          <a:p>
            <a:pPr lvl="2"/>
            <a:r>
              <a:rPr lang="en-US" dirty="0" smtClean="0"/>
              <a:t>Decision bar is 1,000 feet from the threshold and will generally appear to slip below the airplane's nose at DH</a:t>
            </a:r>
          </a:p>
          <a:p>
            <a:pPr lvl="1"/>
            <a:r>
              <a:rPr lang="en-US" dirty="0" smtClean="0"/>
              <a:t>Serves as an artificial horizon to help transitioning from IMC to VMC at decision height</a:t>
            </a:r>
          </a:p>
          <a:p>
            <a:pPr lvl="2"/>
            <a:r>
              <a:rPr lang="en-US" dirty="0" smtClean="0"/>
              <a:t>Decision bar's horizontal spread of white lights acts like an external attitude indicator, providing you with visual bank references </a:t>
            </a:r>
          </a:p>
          <a:p>
            <a:pPr lvl="1"/>
            <a:r>
              <a:rPr lang="en-US" dirty="0" smtClean="0"/>
              <a:t>Reference </a:t>
            </a:r>
            <a:r>
              <a:rPr lang="en-US" dirty="0"/>
              <a:t>point used </a:t>
            </a:r>
            <a:r>
              <a:rPr lang="en-US" dirty="0" smtClean="0"/>
              <a:t>as </a:t>
            </a:r>
            <a:r>
              <a:rPr lang="en-US" dirty="0"/>
              <a:t>a distance-to-go mark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8600"/>
            <a:ext cx="2407536"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8686800" y="881062"/>
            <a:ext cx="76200" cy="125253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7848600" y="838200"/>
            <a:ext cx="914400" cy="12954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934200" y="838200"/>
            <a:ext cx="1828800" cy="12954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CCF20F4-FB61-447D-869F-44E801E457F7}" type="slidenum">
              <a:rPr lang="en-US" smtClean="0"/>
              <a:t>6</a:t>
            </a:fld>
            <a:endParaRPr lang="en-US"/>
          </a:p>
        </p:txBody>
      </p:sp>
    </p:spTree>
    <p:extLst>
      <p:ext uri="{BB962C8B-B14F-4D97-AF65-F5344CB8AC3E}">
        <p14:creationId xmlns:p14="http://schemas.microsoft.com/office/powerpoint/2010/main" val="132821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ALS Components</a:t>
            </a:r>
            <a:br>
              <a:rPr lang="en-US" dirty="0" smtClean="0"/>
            </a:br>
            <a:r>
              <a:rPr lang="en-US" dirty="0" smtClean="0"/>
              <a:t>Decision Bar and Light Bars</a:t>
            </a:r>
            <a:endParaRPr lang="en-US" dirty="0"/>
          </a:p>
        </p:txBody>
      </p:sp>
      <p:sp>
        <p:nvSpPr>
          <p:cNvPr id="3" name="Content Placeholder 2"/>
          <p:cNvSpPr>
            <a:spLocks noGrp="1"/>
          </p:cNvSpPr>
          <p:nvPr>
            <p:ph idx="1"/>
          </p:nvPr>
        </p:nvSpPr>
        <p:spPr>
          <a:xfrm>
            <a:off x="457200" y="1600200"/>
            <a:ext cx="6400800" cy="4525963"/>
          </a:xfrm>
        </p:spPr>
        <p:txBody>
          <a:bodyPr>
            <a:normAutofit fontScale="92500" lnSpcReduction="10000"/>
          </a:bodyPr>
          <a:lstStyle/>
          <a:p>
            <a:r>
              <a:rPr lang="en-US" dirty="0" smtClean="0"/>
              <a:t>Allows you to make in-flight visibility estimates</a:t>
            </a:r>
          </a:p>
          <a:p>
            <a:pPr lvl="1"/>
            <a:r>
              <a:rPr lang="en-US" dirty="0" smtClean="0"/>
              <a:t>Distance from the decision bar at DH</a:t>
            </a:r>
          </a:p>
          <a:p>
            <a:pPr lvl="1"/>
            <a:r>
              <a:rPr lang="en-US" dirty="0" smtClean="0"/>
              <a:t>MALSR light bars are spaced at 200 foot intervals</a:t>
            </a:r>
          </a:p>
          <a:p>
            <a:pPr lvl="1"/>
            <a:r>
              <a:rPr lang="en-US" dirty="0" smtClean="0"/>
              <a:t>ALSF 1 / 2 light bars are spaced at 100 foot intervals</a:t>
            </a:r>
          </a:p>
          <a:p>
            <a:r>
              <a:rPr lang="en-US" dirty="0"/>
              <a:t>Flashing white lights will stop at or before the decision bar (from the approach side)</a:t>
            </a:r>
          </a:p>
          <a:p>
            <a:endParaRPr lang="en-US" dirty="0"/>
          </a:p>
        </p:txBody>
      </p:sp>
      <p:sp>
        <p:nvSpPr>
          <p:cNvPr id="4" name="Slide Number Placeholder 3"/>
          <p:cNvSpPr>
            <a:spLocks noGrp="1"/>
          </p:cNvSpPr>
          <p:nvPr>
            <p:ph type="sldNum" sz="quarter" idx="12"/>
          </p:nvPr>
        </p:nvSpPr>
        <p:spPr/>
        <p:txBody>
          <a:bodyPr/>
          <a:lstStyle/>
          <a:p>
            <a:fld id="{DCCF20F4-FB61-447D-869F-44E801E457F7}" type="slidenum">
              <a:rPr lang="en-US" smtClean="0"/>
              <a:t>7</a:t>
            </a:fld>
            <a:endParaRPr lang="en-US"/>
          </a:p>
        </p:txBody>
      </p:sp>
      <p:pic>
        <p:nvPicPr>
          <p:cNvPr id="2050" name="Picture 2" descr="http://old.bulatsa.eu/upload/docs/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886200"/>
            <a:ext cx="2092757" cy="236737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5981700" y="4876800"/>
            <a:ext cx="1409700" cy="1143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descr="http://flighttraining.aopa.org/images/machado/1998/0105fig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05000"/>
            <a:ext cx="1843654" cy="183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867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 Bar</a:t>
            </a:r>
            <a:br>
              <a:rPr lang="en-US" dirty="0" smtClean="0"/>
            </a:br>
            <a:r>
              <a:rPr lang="en-US" dirty="0" smtClean="0"/>
              <a:t>Transition to Visual</a:t>
            </a:r>
            <a:endParaRPr lang="en-US" dirty="0"/>
          </a:p>
        </p:txBody>
      </p:sp>
      <p:pic>
        <p:nvPicPr>
          <p:cNvPr id="4" name="Picture 2" descr="http://forum.unity3d.com/attachments/alsf-2-approach-lighting-png.99049/">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00200"/>
            <a:ext cx="6477000" cy="2652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flyelite.ch/sharedimages/pictures/products/screenshots/fullscreen/Cessna_172R.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4114800"/>
            <a:ext cx="3505200" cy="26299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2484" y="4953000"/>
            <a:ext cx="2499453" cy="1477328"/>
          </a:xfrm>
          <a:prstGeom prst="rect">
            <a:avLst/>
          </a:prstGeom>
          <a:noFill/>
          <a:ln>
            <a:solidFill>
              <a:schemeClr val="tx1"/>
            </a:solidFill>
          </a:ln>
        </p:spPr>
        <p:txBody>
          <a:bodyPr wrap="square" rtlCol="0">
            <a:spAutoFit/>
          </a:bodyPr>
          <a:lstStyle/>
          <a:p>
            <a:r>
              <a:rPr lang="en-US" dirty="0" smtClean="0"/>
              <a:t>Decision Bar acts as an</a:t>
            </a:r>
          </a:p>
          <a:p>
            <a:r>
              <a:rPr lang="en-US" dirty="0" smtClean="0"/>
              <a:t>external bank indicator</a:t>
            </a:r>
          </a:p>
          <a:p>
            <a:r>
              <a:rPr lang="en-US" dirty="0" smtClean="0"/>
              <a:t>and assists in the </a:t>
            </a:r>
          </a:p>
          <a:p>
            <a:r>
              <a:rPr lang="en-US" dirty="0" smtClean="0"/>
              <a:t>transition from </a:t>
            </a:r>
          </a:p>
          <a:p>
            <a:r>
              <a:rPr lang="en-US" dirty="0" smtClean="0"/>
              <a:t>Instruments to visual</a:t>
            </a:r>
            <a:endParaRPr lang="en-US" dirty="0"/>
          </a:p>
        </p:txBody>
      </p:sp>
      <p:cxnSp>
        <p:nvCxnSpPr>
          <p:cNvPr id="7" name="Straight Arrow Connector 6"/>
          <p:cNvCxnSpPr/>
          <p:nvPr/>
        </p:nvCxnSpPr>
        <p:spPr>
          <a:xfrm flipV="1">
            <a:off x="1477710" y="3429000"/>
            <a:ext cx="2789490" cy="15403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531382" y="4699831"/>
            <a:ext cx="1341073"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61937" y="4699831"/>
            <a:ext cx="1557663" cy="4055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340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ALS May Allow You to Determine Visibility</a:t>
            </a:r>
            <a:endParaRPr lang="en-US" dirty="0"/>
          </a:p>
        </p:txBody>
      </p:sp>
      <p:sp>
        <p:nvSpPr>
          <p:cNvPr id="3" name="Content Placeholder 2"/>
          <p:cNvSpPr>
            <a:spLocks noGrp="1"/>
          </p:cNvSpPr>
          <p:nvPr>
            <p:ph idx="1"/>
          </p:nvPr>
        </p:nvSpPr>
        <p:spPr/>
        <p:txBody>
          <a:bodyPr>
            <a:normAutofit/>
          </a:bodyPr>
          <a:lstStyle/>
          <a:p>
            <a:r>
              <a:rPr lang="en-US" dirty="0"/>
              <a:t>At a standard decision height of 200’ AGL for </a:t>
            </a:r>
            <a:r>
              <a:rPr lang="en-US" dirty="0" smtClean="0"/>
              <a:t>an ILS </a:t>
            </a:r>
            <a:r>
              <a:rPr lang="en-US" dirty="0"/>
              <a:t>Category I approach </a:t>
            </a:r>
            <a:r>
              <a:rPr lang="en-US" dirty="0" smtClean="0"/>
              <a:t>you will be </a:t>
            </a:r>
            <a:r>
              <a:rPr lang="en-US" dirty="0"/>
              <a:t>approximately 3,846’ from the runway touchdown zone, or 2,846’ from the runway threshold</a:t>
            </a:r>
            <a:endParaRPr lang="en-US" dirty="0" smtClean="0"/>
          </a:p>
          <a:p>
            <a:pPr lvl="1"/>
            <a:r>
              <a:rPr lang="en-US" dirty="0" smtClean="0"/>
              <a:t>on </a:t>
            </a:r>
            <a:r>
              <a:rPr lang="en-US" dirty="0"/>
              <a:t>a 3° </a:t>
            </a:r>
            <a:r>
              <a:rPr lang="en-US" dirty="0" smtClean="0"/>
              <a:t>glide path, if </a:t>
            </a:r>
            <a:r>
              <a:rPr lang="en-US" dirty="0"/>
              <a:t>the reported visibility is ½ SM or 2,500’ </a:t>
            </a:r>
            <a:r>
              <a:rPr lang="en-US" dirty="0" smtClean="0"/>
              <a:t>- you </a:t>
            </a:r>
            <a:r>
              <a:rPr lang="en-US" dirty="0"/>
              <a:t>will see very little of the runway environment, if </a:t>
            </a:r>
            <a:r>
              <a:rPr lang="en-US" dirty="0" smtClean="0"/>
              <a:t>any, other than approach lights</a:t>
            </a:r>
          </a:p>
        </p:txBody>
      </p:sp>
      <p:sp>
        <p:nvSpPr>
          <p:cNvPr id="4" name="Slide Number Placeholder 3"/>
          <p:cNvSpPr>
            <a:spLocks noGrp="1"/>
          </p:cNvSpPr>
          <p:nvPr>
            <p:ph type="sldNum" sz="quarter" idx="12"/>
          </p:nvPr>
        </p:nvSpPr>
        <p:spPr/>
        <p:txBody>
          <a:bodyPr/>
          <a:lstStyle/>
          <a:p>
            <a:fld id="{DCCF20F4-FB61-447D-869F-44E801E457F7}" type="slidenum">
              <a:rPr lang="en-US" smtClean="0"/>
              <a:t>9</a:t>
            </a:fld>
            <a:endParaRPr lang="en-US"/>
          </a:p>
        </p:txBody>
      </p:sp>
    </p:spTree>
    <p:extLst>
      <p:ext uri="{BB962C8B-B14F-4D97-AF65-F5344CB8AC3E}">
        <p14:creationId xmlns:p14="http://schemas.microsoft.com/office/powerpoint/2010/main" val="1712957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1705</TotalTime>
  <Words>1603</Words>
  <Application>Microsoft Office PowerPoint</Application>
  <PresentationFormat>On-screen Show (4:3)</PresentationFormat>
  <Paragraphs>161</Paragraphs>
  <Slides>27</Slides>
  <Notes>4</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Approach Lighting</vt:lpstr>
      <vt:lpstr>Approach Lighting System (ALS)</vt:lpstr>
      <vt:lpstr>Approach Lighting System (ALS)</vt:lpstr>
      <vt:lpstr>ALS Components</vt:lpstr>
      <vt:lpstr>ALS Components</vt:lpstr>
      <vt:lpstr>ALS Components Decision Bar</vt:lpstr>
      <vt:lpstr>ALS Components Decision Bar and Light Bars</vt:lpstr>
      <vt:lpstr>Decision Bar Transition to Visual</vt:lpstr>
      <vt:lpstr>ALS May Allow You to Determine Visibility</vt:lpstr>
      <vt:lpstr>Visibility Determinations</vt:lpstr>
      <vt:lpstr>ALS Components</vt:lpstr>
      <vt:lpstr>ALS Components</vt:lpstr>
      <vt:lpstr>Lead-In Lighting System  LDIN</vt:lpstr>
      <vt:lpstr>What dictates the ALS</vt:lpstr>
      <vt:lpstr>ALSF</vt:lpstr>
      <vt:lpstr>ALSF</vt:lpstr>
      <vt:lpstr>ALSAF-2</vt:lpstr>
      <vt:lpstr>ALSF-1</vt:lpstr>
      <vt:lpstr>Short Approach Lighting System SALS / SALSF</vt:lpstr>
      <vt:lpstr>Short Approach Lighting System with RAIL - SSALR</vt:lpstr>
      <vt:lpstr>MALS and SSAL </vt:lpstr>
      <vt:lpstr>MALSF and SSALF</vt:lpstr>
      <vt:lpstr>MALSR / SSALR</vt:lpstr>
      <vt:lpstr>ODALS</vt:lpstr>
      <vt:lpstr>Approach Plate Presentation</vt:lpstr>
      <vt:lpstr>PowerPoint Presentation</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Lighting</dc:title>
  <dc:creator>Bob</dc:creator>
  <cp:lastModifiedBy>Bob</cp:lastModifiedBy>
  <cp:revision>68</cp:revision>
  <dcterms:created xsi:type="dcterms:W3CDTF">2015-01-18T22:04:18Z</dcterms:created>
  <dcterms:modified xsi:type="dcterms:W3CDTF">2015-01-23T00:47:34Z</dcterms:modified>
</cp:coreProperties>
</file>